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433" r:id="rId6"/>
    <p:sldId id="434" r:id="rId7"/>
    <p:sldId id="435" r:id="rId8"/>
    <p:sldId id="436" r:id="rId9"/>
    <p:sldId id="437" r:id="rId10"/>
    <p:sldId id="438" r:id="rId11"/>
    <p:sldId id="425" r:id="rId12"/>
    <p:sldId id="352" r:id="rId13"/>
    <p:sldId id="429" r:id="rId14"/>
    <p:sldId id="426" r:id="rId15"/>
    <p:sldId id="430" r:id="rId16"/>
    <p:sldId id="427" r:id="rId17"/>
    <p:sldId id="431" r:id="rId18"/>
    <p:sldId id="428" r:id="rId19"/>
    <p:sldId id="439" r:id="rId20"/>
    <p:sldId id="444" r:id="rId21"/>
    <p:sldId id="441" r:id="rId22"/>
    <p:sldId id="442" r:id="rId23"/>
    <p:sldId id="424" r:id="rId24"/>
  </p:sldIdLst>
  <p:sldSz cx="9144000" cy="5715000" type="screen16x1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270"/>
    <a:srgbClr val="8C0D1D"/>
    <a:srgbClr val="3D89D6"/>
    <a:srgbClr val="377BC0"/>
    <a:srgbClr val="3370AE"/>
    <a:srgbClr val="4CA4FF"/>
    <a:srgbClr val="000000"/>
    <a:srgbClr val="8AFF76"/>
    <a:srgbClr val="015CAB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00" autoAdjust="0"/>
    <p:restoredTop sz="93605" autoAdjust="0"/>
  </p:normalViewPr>
  <p:slideViewPr>
    <p:cSldViewPr>
      <p:cViewPr>
        <p:scale>
          <a:sx n="108" d="100"/>
          <a:sy n="108" d="100"/>
        </p:scale>
        <p:origin x="-576" y="2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07FC-7F1E-4D4D-B46D-E0DF9467A3AA}" type="datetimeFigureOut">
              <a:rPr kumimoji="1" lang="zh-TW" altLang="en-US" smtClean="0"/>
              <a:pPr/>
              <a:t>2015/9/25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5334-D1CA-7048-803B-1DC463D1CA10}" type="slidenum">
              <a:rPr kumimoji="1" lang="zh-TW" altLang="en-US" smtClean="0"/>
              <a:pPr/>
              <a:t>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8393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094A-864B-4CBF-A731-8026F283BB1D}" type="datetimeFigureOut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7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Today,</a:t>
            </a:r>
            <a:r>
              <a:rPr kumimoji="1" lang="en-US" altLang="zh-TW" baseline="0" dirty="0" smtClean="0"/>
              <a:t> I would like to share PQI </a:t>
            </a:r>
            <a:r>
              <a:rPr kumimoji="1" lang="en-US" altLang="zh-TW" baseline="0" dirty="0" err="1" smtClean="0"/>
              <a:t>iStorage</a:t>
            </a:r>
            <a:r>
              <a:rPr kumimoji="1" lang="en-US" altLang="zh-TW" baseline="0" dirty="0" smtClean="0"/>
              <a:t> product marketing and product plan with Steve.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0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58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70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4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9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iOS</a:t>
            </a:r>
            <a:r>
              <a:rPr kumimoji="1" lang="zh-CN" altLang="en-US" dirty="0" smtClean="0"/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occupy Phone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that’s mean we just only really have around 11GB for APP download and all audio/Video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take.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There are so many user complain</a:t>
            </a:r>
            <a:r>
              <a:rPr kumimoji="1" lang="en-US" altLang="zh-CN" baseline="0" dirty="0" smtClean="0"/>
              <a:t>s we hear from internet forum and Apple store, 16GB users don’t have enough space to store their photo and video.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90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42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9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911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CBA8-39BC-44C4-BEEB-6774633C2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1A0-E912-8B4C-BE5F-98E337BA68E2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8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B8B-5475-E147-9FCD-2571AA1482AF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C57E-384B-EF40-9F27-543DCC354FC0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11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CAB7-7AD4-C043-8C40-A96C84E9D293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5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86-42E8-1749-9CF8-64D4137BD648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8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7EF-AD54-504A-ADD0-27F2A89800D2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2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EA4F-5466-C94D-BA43-D62DAC2945D0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5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ABB1-9823-3C4F-8223-73B21BBE349D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50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4B15-1CA0-AE4E-A821-32DC15171041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5A57-45F0-BF41-B5A9-8328D6AF8B32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1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A1B7-1EB0-7F47-8876-AE42F3934623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4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12D9-D535-4D40-88FB-6B35B7F03A5F}" type="datetime1">
              <a:rPr lang="zh-TW" altLang="en-US" smtClean="0"/>
              <a:pPr/>
              <a:t>2015/9/25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235F-4CEA-4A92-BD1C-C733864BB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 rot="5400000">
            <a:off x="8231410" y="4802410"/>
            <a:ext cx="1609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PQI Confidential &amp; Property</a:t>
            </a:r>
            <a:endParaRPr lang="zh-TW" altLang="en-US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5" descr="\\pqiplm1.pqigroup.com\Public\部門共用資料夾\PMV\MKD\001-CIS 手冊及相關LOGO\PQI LOGO\pqi logo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21196"/>
            <a:ext cx="695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appleinsider.com/t/184535/china-responsible-for-massive-apple-revenue-growth-reaches-16-1b-in-q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50" y="-39688"/>
            <a:ext cx="578485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\\pqiplm1.pqigroup.com\Public\部門共用資料夾\PMV\MKD\001-CIS 手冊及相關LOGO\PQI LOGO\pqi logo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53244"/>
            <a:ext cx="1477818" cy="9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5089748"/>
            <a:ext cx="168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2015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 rot="5400000">
            <a:off x="8231410" y="4802410"/>
            <a:ext cx="1609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PQI Confidential &amp; Property</a:t>
            </a:r>
            <a:endParaRPr lang="zh-TW" altLang="en-US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0" name="圖片 9" descr="iConnect_gold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48" y="2290985"/>
            <a:ext cx="4176464" cy="108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iConnectx3_128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5372"/>
            <a:ext cx="3708632" cy="1765678"/>
          </a:xfrm>
          <a:prstGeom prst="rect">
            <a:avLst/>
          </a:prstGeom>
        </p:spPr>
      </p:pic>
      <p:pic>
        <p:nvPicPr>
          <p:cNvPr id="12" name="圖片 11" descr="imag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94125"/>
            <a:ext cx="2222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 descr="iConnect_64GB_new_Artwork_gold.1709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73324"/>
            <a:ext cx="6580166" cy="4684255"/>
          </a:xfrm>
          <a:prstGeom prst="rect">
            <a:avLst/>
          </a:prstGeom>
        </p:spPr>
      </p:pic>
      <p:pic>
        <p:nvPicPr>
          <p:cNvPr id="8" name="圖片 7" descr="iConnect_gold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74" y="1880458"/>
            <a:ext cx="3657722" cy="9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98884"/>
            <a:ext cx="9144000" cy="6313884"/>
          </a:xfrm>
          <a:prstGeom prst="rect">
            <a:avLst/>
          </a:prstGeom>
        </p:spPr>
      </p:pic>
      <p:pic>
        <p:nvPicPr>
          <p:cNvPr id="5" name="圖片 4" descr="iConnectx3_128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1316"/>
            <a:ext cx="2324100" cy="1045598"/>
          </a:xfrm>
          <a:prstGeom prst="rect">
            <a:avLst/>
          </a:prstGeom>
        </p:spPr>
      </p:pic>
      <p:pic>
        <p:nvPicPr>
          <p:cNvPr id="7" name="圖片 6" descr="iConnect_gold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196"/>
            <a:ext cx="2448272" cy="63655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1520" y="697260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Made for 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iPhone, </a:t>
            </a:r>
            <a:r>
              <a:rPr lang="en-US" altLang="zh-TW" sz="2000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iPad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 &amp; iPod</a:t>
            </a:r>
            <a:endParaRPr lang="zh-TW" altLang="en-US" sz="2000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115616" y="1164622"/>
            <a:ext cx="6409654" cy="4562872"/>
            <a:chOff x="1115616" y="1273324"/>
            <a:chExt cx="6409654" cy="4562872"/>
          </a:xfrm>
        </p:grpSpPr>
        <p:pic>
          <p:nvPicPr>
            <p:cNvPr id="12" name="圖片 11" descr="iConnect_64GB_new_Artwork.silve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1273324"/>
              <a:ext cx="6409654" cy="4562872"/>
            </a:xfrm>
            <a:prstGeom prst="rect">
              <a:avLst/>
            </a:prstGeom>
          </p:spPr>
        </p:pic>
        <p:cxnSp>
          <p:nvCxnSpPr>
            <p:cNvPr id="13" name="直線箭頭接點 12"/>
            <p:cNvCxnSpPr/>
            <p:nvPr/>
          </p:nvCxnSpPr>
          <p:spPr>
            <a:xfrm flipH="1">
              <a:off x="5436096" y="4513684"/>
              <a:ext cx="792088" cy="432048"/>
            </a:xfrm>
            <a:prstGeom prst="straightConnector1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箭頭接點 13"/>
            <p:cNvCxnSpPr/>
            <p:nvPr/>
          </p:nvCxnSpPr>
          <p:spPr>
            <a:xfrm flipV="1">
              <a:off x="5076056" y="3073524"/>
              <a:ext cx="936104" cy="432048"/>
            </a:xfrm>
            <a:prstGeom prst="straightConnector1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圖片 14" descr="iConnect_Gre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1196"/>
            <a:ext cx="3657722" cy="9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7860"/>
          </a:xfrm>
          <a:prstGeom prst="rect">
            <a:avLst/>
          </a:prstGeom>
        </p:spPr>
      </p:pic>
      <p:pic>
        <p:nvPicPr>
          <p:cNvPr id="6" name="圖片 5" descr="iConnectx3_128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373069"/>
            <a:ext cx="2324100" cy="1045598"/>
          </a:xfrm>
          <a:prstGeom prst="rect">
            <a:avLst/>
          </a:prstGeom>
        </p:spPr>
      </p:pic>
      <p:pic>
        <p:nvPicPr>
          <p:cNvPr id="8" name="圖片 7" descr="iConnect_gold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196"/>
            <a:ext cx="2448272" cy="63655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1520" y="769268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Made for </a:t>
            </a:r>
            <a:r>
              <a:rPr lang="en-US" altLang="zh-TW" sz="2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iPhone, </a:t>
            </a:r>
            <a:r>
              <a:rPr lang="en-US" altLang="zh-TW" sz="2000" b="1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iPad</a:t>
            </a:r>
            <a:r>
              <a:rPr lang="en-US" altLang="zh-TW" sz="2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 &amp; iPod</a:t>
            </a:r>
            <a:endParaRPr lang="zh-TW" altLang="en-US" sz="2000" b="1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 descr="iConnect_64GB_new_Artwork_grey.17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01900"/>
            <a:ext cx="6658587" cy="4735920"/>
          </a:xfrm>
          <a:prstGeom prst="rect">
            <a:avLst/>
          </a:prstGeom>
        </p:spPr>
      </p:pic>
      <p:pic>
        <p:nvPicPr>
          <p:cNvPr id="7" name="圖片 6" descr="iConnect_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98" y="121196"/>
            <a:ext cx="3657722" cy="9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169868"/>
          </a:xfrm>
          <a:prstGeom prst="rect">
            <a:avLst/>
          </a:prstGeom>
        </p:spPr>
      </p:pic>
      <p:pic>
        <p:nvPicPr>
          <p:cNvPr id="6" name="圖片 5" descr="iConnectx3_128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69668"/>
            <a:ext cx="2324100" cy="1045598"/>
          </a:xfrm>
          <a:prstGeom prst="rect">
            <a:avLst/>
          </a:prstGeom>
        </p:spPr>
      </p:pic>
      <p:pic>
        <p:nvPicPr>
          <p:cNvPr id="8" name="圖片 7" descr="iConnect_gold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196"/>
            <a:ext cx="2448272" cy="63655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1520" y="697260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Made for 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iPhone, </a:t>
            </a:r>
            <a:r>
              <a:rPr lang="en-US" altLang="zh-TW" sz="2000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iPad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 &amp; iPod</a:t>
            </a:r>
            <a:endParaRPr lang="zh-TW" altLang="en-US" sz="2000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5536" y="1993404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2"/>
              <a:buChar char="-"/>
            </a:pP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your </a:t>
            </a:r>
            <a:r>
              <a:rPr kumimoji="1"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iphone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kumimoji="1"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Symbol" charset="2"/>
              <a:buChar char="-"/>
            </a:pP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Watch Movie any thing,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where,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anytime</a:t>
            </a:r>
          </a:p>
          <a:p>
            <a:pPr marL="342900" indent="-342900">
              <a:buFont typeface="Symbol" charset="2"/>
              <a:buChar char="-"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1080p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 movie streaming, direct playback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  <a:r>
              <a:rPr lang="en-US" altLang="zh-TW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iConnect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Symbol" charset="2"/>
              <a:buChar char="-"/>
            </a:pPr>
            <a:r>
              <a:rPr lang="en-US" altLang="zh-TW" dirty="0" smtClean="0">
                <a:solidFill>
                  <a:srgbClr val="558ED5"/>
                </a:solidFill>
              </a:rPr>
              <a:t>No </a:t>
            </a:r>
            <a:r>
              <a:rPr lang="en-US" altLang="zh-TW" dirty="0">
                <a:solidFill>
                  <a:srgbClr val="558ED5"/>
                </a:solidFill>
              </a:rPr>
              <a:t>built-in battery - no need to charge </a:t>
            </a:r>
            <a:r>
              <a:rPr lang="en-US" altLang="zh-CN" dirty="0" err="1" smtClean="0">
                <a:solidFill>
                  <a:srgbClr val="558ED5"/>
                </a:solidFill>
              </a:rPr>
              <a:t>iConnect</a:t>
            </a:r>
            <a:r>
              <a:rPr lang="zh-CHT" altLang="en-US" dirty="0" smtClean="0">
                <a:solidFill>
                  <a:srgbClr val="558ED5"/>
                </a:solidFill>
              </a:rPr>
              <a:t>，</a:t>
            </a:r>
            <a:r>
              <a:rPr lang="en-US" altLang="zh-CHT" dirty="0" smtClean="0">
                <a:solidFill>
                  <a:srgbClr val="558ED5"/>
                </a:solidFill>
              </a:rPr>
              <a:t>Low power design</a:t>
            </a:r>
            <a:endParaRPr lang="zh-CHT" altLang="en-US" dirty="0">
              <a:solidFill>
                <a:srgbClr val="558ED5"/>
              </a:solidFill>
            </a:endParaRPr>
          </a:p>
          <a:p>
            <a:pPr marL="342900" indent="-342900">
              <a:buFont typeface="Symbol" charset="2"/>
              <a:buChar char="-"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fastest read/write speed - Lightning read/write speed: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/15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MB/s; USB 3.0 read/write speed: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95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/25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MB/s. 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Symbol" charset="2"/>
              <a:buChar char="-"/>
            </a:pPr>
            <a:r>
              <a:rPr lang="en-US" altLang="zh-CN" dirty="0" smtClean="0">
                <a:solidFill>
                  <a:srgbClr val="558ED5"/>
                </a:solidFill>
              </a:rPr>
              <a:t>Slider Design</a:t>
            </a:r>
            <a:r>
              <a:rPr lang="en-US" altLang="zh-TW" dirty="0" smtClean="0">
                <a:solidFill>
                  <a:srgbClr val="558ED5"/>
                </a:solidFill>
              </a:rPr>
              <a:t> </a:t>
            </a:r>
            <a:r>
              <a:rPr lang="en-US" altLang="zh-TW" dirty="0">
                <a:solidFill>
                  <a:srgbClr val="558ED5"/>
                </a:solidFill>
              </a:rPr>
              <a:t>with Aluminum material </a:t>
            </a:r>
            <a:r>
              <a:rPr lang="en-US" altLang="zh-TW" dirty="0" smtClean="0">
                <a:solidFill>
                  <a:srgbClr val="558ED5"/>
                </a:solidFill>
              </a:rPr>
              <a:t>design</a:t>
            </a:r>
          </a:p>
          <a:p>
            <a:pPr marL="342900" indent="-342900">
              <a:buFont typeface="Symbol" charset="2"/>
              <a:buChar char="-"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Lightning / USB 3.0 dual-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interface</a:t>
            </a:r>
          </a:p>
          <a:p>
            <a:pPr marL="342900" indent="-342900">
              <a:buFont typeface="Symbol" charset="2"/>
              <a:buChar char="-"/>
            </a:pPr>
            <a:r>
              <a:rPr lang="en-US" altLang="zh-TW" dirty="0" smtClean="0">
                <a:solidFill>
                  <a:srgbClr val="558ED5"/>
                </a:solidFill>
              </a:rPr>
              <a:t>Free </a:t>
            </a:r>
            <a:r>
              <a:rPr lang="en-US" altLang="zh-TW" dirty="0">
                <a:solidFill>
                  <a:srgbClr val="558ED5"/>
                </a:solidFill>
              </a:rPr>
              <a:t>universal </a:t>
            </a:r>
            <a:r>
              <a:rPr lang="en-US" altLang="zh-TW" dirty="0" err="1">
                <a:solidFill>
                  <a:srgbClr val="558ED5"/>
                </a:solidFill>
              </a:rPr>
              <a:t>iOS</a:t>
            </a:r>
            <a:r>
              <a:rPr lang="en-US" altLang="zh-TW" dirty="0">
                <a:solidFill>
                  <a:srgbClr val="558ED5"/>
                </a:solidFill>
              </a:rPr>
              <a:t> app for iPhone/</a:t>
            </a:r>
            <a:r>
              <a:rPr lang="en-US" altLang="zh-TW" dirty="0" err="1">
                <a:solidFill>
                  <a:srgbClr val="558ED5"/>
                </a:solidFill>
              </a:rPr>
              <a:t>iPad</a:t>
            </a:r>
            <a:r>
              <a:rPr lang="en-US" altLang="zh-TW" dirty="0">
                <a:solidFill>
                  <a:srgbClr val="558ED5"/>
                </a:solidFill>
              </a:rPr>
              <a:t>/iPod </a:t>
            </a:r>
            <a:r>
              <a:rPr lang="en-US" altLang="zh-TW" dirty="0" smtClean="0">
                <a:solidFill>
                  <a:srgbClr val="558ED5"/>
                </a:solidFill>
              </a:rPr>
              <a:t>touch</a:t>
            </a:r>
          </a:p>
          <a:p>
            <a:pPr marL="342900" indent="-342900">
              <a:buFont typeface="Symbol" charset="2"/>
              <a:buChar char="-"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 &amp; Secure since no Internet access, your data is never sent through 3rd party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servers</a:t>
            </a:r>
          </a:p>
          <a:p>
            <a:pPr marL="342900" indent="-342900">
              <a:buFont typeface="Symbol" charset="2"/>
              <a:buChar char="-"/>
            </a:pPr>
            <a:r>
              <a:rPr lang="en-US" altLang="zh-TW" dirty="0" smtClean="0">
                <a:solidFill>
                  <a:srgbClr val="558ED5"/>
                </a:solidFill>
              </a:rPr>
              <a:t>Data Security with pass word function. </a:t>
            </a:r>
            <a:endParaRPr lang="zh-TW" altLang="en-US" dirty="0">
              <a:solidFill>
                <a:srgbClr val="558ED5"/>
              </a:solidFill>
            </a:endParaRPr>
          </a:p>
        </p:txBody>
      </p:sp>
      <p:pic>
        <p:nvPicPr>
          <p:cNvPr id="10" name="圖片 9" descr="iConnect_gold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1196"/>
            <a:ext cx="3657722" cy="951008"/>
          </a:xfrm>
          <a:prstGeom prst="rect">
            <a:avLst/>
          </a:prstGeom>
        </p:spPr>
      </p:pic>
      <p:pic>
        <p:nvPicPr>
          <p:cNvPr id="13" name="圖片 12" descr="iphone6+_iConncet_128GB_gol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13284"/>
            <a:ext cx="4502046" cy="126801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95536" y="841276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Get More</a:t>
            </a:r>
            <a:r>
              <a:rPr lang="zh-CN" altLang="en-US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 </a:t>
            </a:r>
            <a:r>
              <a:rPr lang="en-US" altLang="zh-CN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Space for 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your iPhone, </a:t>
            </a:r>
            <a:r>
              <a:rPr lang="en-US" altLang="zh-TW" sz="2000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iPad</a:t>
            </a:r>
            <a:r>
              <a:rPr lang="en-US" altLang="zh-TW" sz="2000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新細明體" charset="-120"/>
              </a:rPr>
              <a:t> &amp; iPod</a:t>
            </a:r>
            <a:endParaRPr lang="zh-TW" altLang="en-US" sz="2000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新細明體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137420"/>
            <a:ext cx="3600400" cy="517984"/>
          </a:xfrm>
          <a:prstGeom prst="rect">
            <a:avLst/>
          </a:prstGeom>
        </p:spPr>
      </p:pic>
      <p:pic>
        <p:nvPicPr>
          <p:cNvPr id="8" name="圖片 7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3204"/>
            <a:ext cx="2222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 descr="iConnect_gold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1196"/>
            <a:ext cx="3657722" cy="9510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5536" y="1057300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u="sng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Product Info.</a:t>
            </a:r>
            <a:endParaRPr lang="zh-TW" altLang="en-US" sz="2000" b="1" u="sng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73324"/>
            <a:ext cx="4402573" cy="37302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7544" y="2497460"/>
            <a:ext cx="3185487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Package</a:t>
            </a:r>
          </a:p>
          <a:p>
            <a:pPr marL="342900" indent="-342900">
              <a:buFont typeface="Arial"/>
              <a:buChar char="•"/>
            </a:pPr>
            <a:r>
              <a:rPr lang="en-US" altLang="zh-TW" dirty="0" smtClean="0"/>
              <a:t>Dimension: 173x109x25 mm</a:t>
            </a:r>
          </a:p>
          <a:p>
            <a:pPr marL="342900" indent="-342900">
              <a:buFont typeface="Arial"/>
              <a:buChar char="•"/>
            </a:pPr>
            <a:r>
              <a:rPr lang="en-US" altLang="zh-TW" dirty="0" smtClean="0"/>
              <a:t>Weight: 71.9g</a:t>
            </a:r>
          </a:p>
          <a:p>
            <a:pPr marL="342900" indent="-342900">
              <a:buFont typeface="Arial"/>
              <a:buChar char="•"/>
            </a:pPr>
            <a:r>
              <a:rPr lang="en-US" altLang="zh-TW" dirty="0" smtClean="0"/>
              <a:t>30pcs / carton</a:t>
            </a:r>
          </a:p>
          <a:p>
            <a:pPr marL="342900" indent="-342900">
              <a:buFont typeface="Arial"/>
              <a:buChar char="•"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圖片 7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228"/>
            <a:ext cx="2222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4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4" y="917222"/>
            <a:ext cx="9126566" cy="42063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55576" y="43696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2" y="133390"/>
            <a:ext cx="5184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新細明體" charset="-120"/>
                <a:cs typeface="Calibri"/>
              </a:rPr>
              <a:t>iStorage</a:t>
            </a:r>
            <a:r>
              <a:rPr lang="en-US" altLang="zh-CN" sz="4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新細明體" charset="-120"/>
                <a:cs typeface="Calibri"/>
              </a:rPr>
              <a:t> Roadmap</a:t>
            </a:r>
            <a:endParaRPr lang="zh-TW" altLang="en-US" sz="4000" b="1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新細明體" charset="-120"/>
              <a:cs typeface="Calibri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4657700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>
                <a:solidFill>
                  <a:srgbClr val="FF0000"/>
                </a:solidFill>
              </a:rPr>
              <a:t>MP in Q3</a:t>
            </a:r>
            <a:endParaRPr kumimoji="1"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23" descr="minimalistic-white-fog-silver-digital-art-white-background-HD-Wallpap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8A22B82-9556-4CFE-BA25-1713B108A70C}" type="slidenum">
              <a:rPr lang="zh-TW" altLang="en-US">
                <a:solidFill>
                  <a:srgbClr val="1F497D"/>
                </a:solidFill>
              </a:rPr>
              <a:pPr/>
              <a:t>19</a:t>
            </a:fld>
            <a:endParaRPr lang="en-US" altLang="zh-TW">
              <a:solidFill>
                <a:srgbClr val="1F497D"/>
              </a:solidFill>
            </a:endParaRPr>
          </a:p>
        </p:txBody>
      </p:sp>
      <p:cxnSp>
        <p:nvCxnSpPr>
          <p:cNvPr id="19" name="直線箭頭接點 18"/>
          <p:cNvCxnSpPr/>
          <p:nvPr/>
        </p:nvCxnSpPr>
        <p:spPr>
          <a:xfrm flipV="1">
            <a:off x="4899025" y="2209800"/>
            <a:ext cx="33338" cy="2447925"/>
          </a:xfrm>
          <a:prstGeom prst="straightConnector1">
            <a:avLst/>
          </a:prstGeom>
          <a:ln w="12700">
            <a:solidFill>
              <a:srgbClr val="93CDDD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矩形 21"/>
          <p:cNvSpPr>
            <a:spLocks noChangeArrowheads="1"/>
          </p:cNvSpPr>
          <p:nvPr/>
        </p:nvSpPr>
        <p:spPr bwMode="auto">
          <a:xfrm>
            <a:off x="4251325" y="3289300"/>
            <a:ext cx="8304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5</a:t>
            </a:r>
            <a:r>
              <a:rPr kumimoji="0" lang="en-US" altLang="zh-CN" sz="1400" dirty="0" smtClean="0">
                <a:solidFill>
                  <a:srgbClr val="1F497D"/>
                </a:solidFill>
                <a:latin typeface="Calibri" pitchFamily="34" charset="0"/>
              </a:rPr>
              <a:t>5.2</a:t>
            </a:r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cxnSp>
        <p:nvCxnSpPr>
          <p:cNvPr id="23" name="直線箭頭接點 22"/>
          <p:cNvCxnSpPr/>
          <p:nvPr/>
        </p:nvCxnSpPr>
        <p:spPr>
          <a:xfrm>
            <a:off x="5076825" y="4802188"/>
            <a:ext cx="1439863" cy="0"/>
          </a:xfrm>
          <a:prstGeom prst="straightConnector1">
            <a:avLst/>
          </a:prstGeom>
          <a:ln w="12700">
            <a:solidFill>
              <a:srgbClr val="93CDDD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矩形 25"/>
          <p:cNvSpPr>
            <a:spLocks noChangeArrowheads="1"/>
          </p:cNvSpPr>
          <p:nvPr/>
        </p:nvSpPr>
        <p:spPr bwMode="auto">
          <a:xfrm>
            <a:off x="5292725" y="4802188"/>
            <a:ext cx="8304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31.3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1511" name="矩形 31"/>
          <p:cNvSpPr>
            <a:spLocks noChangeArrowheads="1"/>
          </p:cNvSpPr>
          <p:nvPr/>
        </p:nvSpPr>
        <p:spPr bwMode="auto">
          <a:xfrm>
            <a:off x="5292725" y="1778000"/>
            <a:ext cx="1006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1400" dirty="0" err="1">
                <a:solidFill>
                  <a:srgbClr val="1F497D"/>
                </a:solidFill>
                <a:latin typeface="Calibri" pitchFamily="34" charset="0"/>
              </a:rPr>
              <a:t>T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:</a:t>
            </a:r>
            <a:r>
              <a:rPr kumimoji="0" lang="zh-CN" altLang="en-US" sz="14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kumimoji="0" lang="fr-FR" altLang="zh-CN" sz="1400" dirty="0" smtClean="0">
                <a:solidFill>
                  <a:srgbClr val="1F497D"/>
                </a:solidFill>
                <a:latin typeface="Calibri" pitchFamily="34" charset="0"/>
              </a:rPr>
              <a:t>8</a:t>
            </a:r>
            <a:r>
              <a:rPr kumimoji="0" lang="en-US" altLang="zh-CN" sz="1400" dirty="0" smtClean="0">
                <a:solidFill>
                  <a:srgbClr val="1F497D"/>
                </a:solidFill>
                <a:latin typeface="Calibri" pitchFamily="34" charset="0"/>
              </a:rPr>
              <a:t>.</a:t>
            </a:r>
            <a:r>
              <a:rPr lang="fr-FR" altLang="zh-CN" sz="1400" dirty="0" smtClean="0">
                <a:solidFill>
                  <a:srgbClr val="1F497D"/>
                </a:solidFill>
                <a:latin typeface="Calibri" pitchFamily="34" charset="0"/>
              </a:rPr>
              <a:t>3</a:t>
            </a:r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0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1512" name="矩形 1"/>
          <p:cNvSpPr>
            <a:spLocks noChangeArrowheads="1"/>
          </p:cNvSpPr>
          <p:nvPr/>
        </p:nvSpPr>
        <p:spPr bwMode="auto">
          <a:xfrm>
            <a:off x="323850" y="1128713"/>
            <a:ext cx="351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0" lang="fr-FR" altLang="zh-TW" sz="1400" b="1" dirty="0" err="1" smtClean="0">
                <a:solidFill>
                  <a:srgbClr val="FF6600"/>
                </a:solidFill>
                <a:latin typeface="Calibri" pitchFamily="34" charset="0"/>
              </a:rPr>
              <a:t>iConnect</a:t>
            </a:r>
            <a:r>
              <a:rPr kumimoji="0" lang="zh-CN" altLang="en-US" sz="1400" b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mini </a:t>
            </a:r>
            <a:r>
              <a:rPr kumimoji="0" lang="fr-FR" altLang="zh-TW" sz="1400" b="1" dirty="0">
                <a:solidFill>
                  <a:srgbClr val="FF6600"/>
                </a:solidFill>
                <a:latin typeface="Calibri" pitchFamily="34" charset="0"/>
              </a:rPr>
              <a:t>: </a:t>
            </a:r>
            <a:r>
              <a:rPr kumimoji="0" lang="zh-CN" altLang="en-US" sz="1400" b="1" dirty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kumimoji="0" lang="en-US" altLang="zh-CN" sz="1400" b="1" dirty="0" smtClean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45x15x7 </a:t>
            </a:r>
            <a:r>
              <a:rPr kumimoji="0" lang="en-US" altLang="zh-CN" sz="1400" b="1" dirty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= </a:t>
            </a:r>
            <a:r>
              <a:rPr kumimoji="0" lang="zh-CN" altLang="en-US" sz="1400" b="1" dirty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kumimoji="0" lang="en-US" altLang="zh-CN" sz="1400" b="1" dirty="0" smtClean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4,</a:t>
            </a:r>
            <a:r>
              <a:rPr lang="en-US" altLang="zh-CN" sz="1400" b="1" dirty="0" smtClean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725</a:t>
            </a:r>
            <a:r>
              <a:rPr kumimoji="0" lang="zh-CN" altLang="en-US" sz="1400" b="1" dirty="0" smtClean="0">
                <a:solidFill>
                  <a:srgbClr val="FF66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kumimoji="0" lang="en-US" altLang="zh-TW" sz="1400" b="1" dirty="0">
                <a:solidFill>
                  <a:srgbClr val="FF6600"/>
                </a:solidFill>
                <a:latin typeface="Calibri" pitchFamily="34" charset="0"/>
              </a:rPr>
              <a:t>mm</a:t>
            </a:r>
            <a:r>
              <a:rPr kumimoji="0" lang="en-US" altLang="zh-TW" sz="1400" b="1" baseline="30000" dirty="0">
                <a:solidFill>
                  <a:srgbClr val="FF6600"/>
                </a:solidFill>
                <a:latin typeface="Calibri" pitchFamily="34" charset="0"/>
              </a:rPr>
              <a:t>3</a:t>
            </a:r>
            <a:endParaRPr kumimoji="0" lang="fr-FR" altLang="zh-TW" sz="1400" b="1" dirty="0">
              <a:solidFill>
                <a:srgbClr val="FF66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0" lang="fr-FR" altLang="zh-TW" sz="1400" b="1" dirty="0" err="1" smtClean="0">
                <a:solidFill>
                  <a:srgbClr val="FF6600"/>
                </a:solidFill>
                <a:latin typeface="Calibri" pitchFamily="34" charset="0"/>
              </a:rPr>
              <a:t>iConnect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0" lang="fr-FR" altLang="zh-TW" sz="1400" b="1" dirty="0">
                <a:solidFill>
                  <a:srgbClr val="FF6600"/>
                </a:solidFill>
                <a:latin typeface="Calibri" pitchFamily="34" charset="0"/>
              </a:rPr>
              <a:t>: 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5</a:t>
            </a:r>
            <a:r>
              <a:rPr kumimoji="0" lang="en-US" altLang="zh-CN" sz="1400" b="1" dirty="0" smtClean="0">
                <a:solidFill>
                  <a:srgbClr val="FF6600"/>
                </a:solidFill>
                <a:latin typeface="Calibri" pitchFamily="34" charset="0"/>
              </a:rPr>
              <a:t>5.2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0" lang="fr-FR" altLang="zh-TW" sz="1400" b="1" dirty="0">
                <a:solidFill>
                  <a:srgbClr val="FF6600"/>
                </a:solidFill>
                <a:latin typeface="Calibri" pitchFamily="34" charset="0"/>
              </a:rPr>
              <a:t>x 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31.3 </a:t>
            </a:r>
            <a:r>
              <a:rPr kumimoji="0" lang="fr-FR" altLang="zh-TW" sz="1400" b="1" dirty="0">
                <a:solidFill>
                  <a:srgbClr val="FF6600"/>
                </a:solidFill>
                <a:latin typeface="Calibri" pitchFamily="34" charset="0"/>
              </a:rPr>
              <a:t>x </a:t>
            </a:r>
            <a:r>
              <a:rPr kumimoji="0" lang="en-US" altLang="zh-CN" sz="1400" b="1" dirty="0" smtClean="0">
                <a:solidFill>
                  <a:srgbClr val="FF6600"/>
                </a:solidFill>
                <a:latin typeface="Calibri" pitchFamily="34" charset="0"/>
              </a:rPr>
              <a:t>8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.3 </a:t>
            </a:r>
            <a:r>
              <a:rPr kumimoji="0" lang="fr-FR" altLang="zh-TW" sz="1400" b="1" dirty="0">
                <a:solidFill>
                  <a:srgbClr val="FF6600"/>
                </a:solidFill>
                <a:cs typeface="Arial" pitchFamily="34" charset="0"/>
              </a:rPr>
              <a:t>=</a:t>
            </a:r>
            <a:r>
              <a:rPr kumimoji="0" lang="fr-FR" altLang="zh-TW" sz="1400" b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1</a:t>
            </a:r>
            <a:r>
              <a:rPr kumimoji="0" lang="en-US" altLang="zh-CN" sz="1400" b="1" dirty="0" smtClean="0">
                <a:solidFill>
                  <a:srgbClr val="FF6600"/>
                </a:solidFill>
                <a:latin typeface="Calibri" pitchFamily="34" charset="0"/>
              </a:rPr>
              <a:t>4,340</a:t>
            </a:r>
            <a:r>
              <a:rPr kumimoji="0" lang="fr-FR" altLang="zh-TW" sz="1400" b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0" lang="en-US" altLang="zh-TW" sz="1400" b="1" dirty="0">
                <a:solidFill>
                  <a:srgbClr val="FF6600"/>
                </a:solidFill>
                <a:latin typeface="Calibri" pitchFamily="34" charset="0"/>
              </a:rPr>
              <a:t>mm</a:t>
            </a:r>
            <a:r>
              <a:rPr kumimoji="0" lang="en-US" altLang="zh-TW" sz="1400" b="1" baseline="30000" dirty="0">
                <a:solidFill>
                  <a:srgbClr val="FF66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5" name="直線箭頭接點 14"/>
          <p:cNvCxnSpPr/>
          <p:nvPr/>
        </p:nvCxnSpPr>
        <p:spPr>
          <a:xfrm flipV="1">
            <a:off x="2663825" y="2713038"/>
            <a:ext cx="26988" cy="1925637"/>
          </a:xfrm>
          <a:prstGeom prst="straightConnector1">
            <a:avLst/>
          </a:prstGeom>
          <a:ln w="12700">
            <a:solidFill>
              <a:srgbClr val="93CDDD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4" name="矩形 15"/>
          <p:cNvSpPr>
            <a:spLocks noChangeArrowheads="1"/>
          </p:cNvSpPr>
          <p:nvPr/>
        </p:nvSpPr>
        <p:spPr bwMode="auto">
          <a:xfrm>
            <a:off x="1943100" y="3181350"/>
            <a:ext cx="694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1F497D"/>
                </a:solidFill>
                <a:latin typeface="Calibri" pitchFamily="34" charset="0"/>
              </a:rPr>
              <a:t>45</a:t>
            </a:r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cxnSp>
        <p:nvCxnSpPr>
          <p:cNvPr id="20" name="直線箭頭接點 19"/>
          <p:cNvCxnSpPr/>
          <p:nvPr/>
        </p:nvCxnSpPr>
        <p:spPr>
          <a:xfrm>
            <a:off x="2879725" y="4694238"/>
            <a:ext cx="647700" cy="0"/>
          </a:xfrm>
          <a:prstGeom prst="straightConnector1">
            <a:avLst/>
          </a:prstGeom>
          <a:ln w="12700">
            <a:solidFill>
              <a:srgbClr val="FFFF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6" name="矩形 20"/>
          <p:cNvSpPr>
            <a:spLocks noChangeArrowheads="1"/>
          </p:cNvSpPr>
          <p:nvPr/>
        </p:nvSpPr>
        <p:spPr bwMode="auto">
          <a:xfrm>
            <a:off x="2808288" y="4673600"/>
            <a:ext cx="694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15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1517" name="矩形 23"/>
          <p:cNvSpPr>
            <a:spLocks noChangeArrowheads="1"/>
          </p:cNvSpPr>
          <p:nvPr/>
        </p:nvSpPr>
        <p:spPr bwMode="auto">
          <a:xfrm>
            <a:off x="2771800" y="2281436"/>
            <a:ext cx="779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1400" dirty="0" err="1">
                <a:solidFill>
                  <a:srgbClr val="1F497D"/>
                </a:solidFill>
                <a:latin typeface="Calibri" pitchFamily="34" charset="0"/>
              </a:rPr>
              <a:t>T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:</a:t>
            </a:r>
            <a:r>
              <a:rPr kumimoji="0" lang="zh-CN" altLang="en-US" sz="14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sz="14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</a:rPr>
              <a:t>7</a:t>
            </a:r>
            <a:r>
              <a:rPr kumimoji="0" lang="fr-FR" altLang="zh-TW" sz="1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kumimoji="0" lang="fr-FR" altLang="zh-TW" sz="1400" dirty="0">
                <a:solidFill>
                  <a:srgbClr val="1F497D"/>
                </a:solidFill>
                <a:latin typeface="Calibri" pitchFamily="34" charset="0"/>
              </a:rPr>
              <a:t>mm</a:t>
            </a:r>
            <a:endParaRPr kumimoji="0" lang="zh-TW" altLang="en-US" sz="1400" dirty="0">
              <a:solidFill>
                <a:srgbClr val="1F497D"/>
              </a:solidFill>
              <a:latin typeface="Calibri" pitchFamily="34" charset="0"/>
            </a:endParaRPr>
          </a:p>
        </p:txBody>
      </p:sp>
      <p:cxnSp>
        <p:nvCxnSpPr>
          <p:cNvPr id="27" name="直線箭頭接點 26"/>
          <p:cNvCxnSpPr/>
          <p:nvPr/>
        </p:nvCxnSpPr>
        <p:spPr>
          <a:xfrm>
            <a:off x="2879725" y="4694238"/>
            <a:ext cx="647700" cy="0"/>
          </a:xfrm>
          <a:prstGeom prst="straightConnector1">
            <a:avLst/>
          </a:prstGeom>
          <a:ln w="12700">
            <a:solidFill>
              <a:srgbClr val="93CDDD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2" name="矩形 2"/>
          <p:cNvSpPr>
            <a:spLocks noChangeArrowheads="1"/>
          </p:cNvSpPr>
          <p:nvPr/>
        </p:nvSpPr>
        <p:spPr bwMode="auto">
          <a:xfrm>
            <a:off x="2843213" y="5160963"/>
            <a:ext cx="657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2000" b="1">
                <a:solidFill>
                  <a:srgbClr val="1F497D"/>
                </a:solidFill>
                <a:latin typeface="Calibri" pitchFamily="34" charset="0"/>
              </a:rPr>
              <a:t>mini </a:t>
            </a:r>
            <a:endParaRPr lang="zh-TW" altLang="en-US" sz="2000" b="1"/>
          </a:p>
        </p:txBody>
      </p:sp>
      <p:sp>
        <p:nvSpPr>
          <p:cNvPr id="21523" name="矩形 3"/>
          <p:cNvSpPr>
            <a:spLocks noChangeArrowheads="1"/>
          </p:cNvSpPr>
          <p:nvPr/>
        </p:nvSpPr>
        <p:spPr bwMode="auto">
          <a:xfrm>
            <a:off x="5580063" y="5160963"/>
            <a:ext cx="1121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sz="2000" b="1" dirty="0" smtClean="0">
                <a:solidFill>
                  <a:srgbClr val="1F497D"/>
                </a:solidFill>
                <a:latin typeface="Calibri" pitchFamily="34" charset="0"/>
              </a:rPr>
              <a:t>i</a:t>
            </a:r>
            <a:r>
              <a:rPr kumimoji="0" lang="en-US" altLang="zh-CN" sz="2000" b="1" dirty="0" smtClean="0">
                <a:solidFill>
                  <a:srgbClr val="1F497D"/>
                </a:solidFill>
                <a:latin typeface="Calibri" pitchFamily="34" charset="0"/>
              </a:rPr>
              <a:t>Connect</a:t>
            </a:r>
            <a:endParaRPr lang="zh-TW" altLang="en-US" sz="2000" b="1" dirty="0"/>
          </a:p>
        </p:txBody>
      </p:sp>
      <p:pic>
        <p:nvPicPr>
          <p:cNvPr id="21" name="圖片 7" descr="pqi logo-1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193675"/>
            <a:ext cx="730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iConnect_64GB_new_Artwork.6view_di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2471964"/>
            <a:ext cx="1326869" cy="220148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79512" y="133390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iConnect</a:t>
            </a:r>
            <a:r>
              <a:rPr lang="en-US" altLang="zh-CN" sz="4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 mini: </a:t>
            </a:r>
            <a:r>
              <a:rPr lang="en-US" altLang="zh-CN" sz="4000" b="1" dirty="0" err="1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iConnect</a:t>
            </a:r>
            <a:r>
              <a:rPr lang="en-US" altLang="zh-CN" sz="4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= 33%:1</a:t>
            </a:r>
            <a:endParaRPr lang="zh-TW" altLang="en-US" sz="4000" b="1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charset="-120"/>
            </a:endParaRPr>
          </a:p>
        </p:txBody>
      </p:sp>
      <p:pic>
        <p:nvPicPr>
          <p:cNvPr id="22" name="圖片 21" descr="iConnect_mini_pcb_Cap_ID_for dm.200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2787590"/>
            <a:ext cx="864096" cy="1942118"/>
          </a:xfrm>
          <a:prstGeom prst="rect">
            <a:avLst/>
          </a:prstGeom>
          <a:effectLst>
            <a:outerShdw blurRad="247650" dist="190500" dir="5400000" algn="tl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3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6853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74" y="-1"/>
            <a:ext cx="9157174" cy="572394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7504" y="121196"/>
            <a:ext cx="8229600" cy="8556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TW" sz="4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Agenda</a:t>
            </a:r>
            <a:endParaRPr kumimoji="1" lang="zh-TW" altLang="en-US" sz="4000" b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1520" y="1489348"/>
            <a:ext cx="7632848" cy="22322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kumimoji="1" lang="en-US" altLang="zh-CN" sz="3200" dirty="0" smtClean="0">
                <a:ln w="50800"/>
                <a:solidFill>
                  <a:schemeClr val="bg1"/>
                </a:solidFill>
              </a:rPr>
              <a:t>APPLE </a:t>
            </a:r>
            <a:r>
              <a:rPr kumimoji="1" lang="en-US" altLang="zh-TW" sz="3200" dirty="0" err="1" smtClean="0">
                <a:ln w="50800"/>
                <a:solidFill>
                  <a:schemeClr val="bg1"/>
                </a:solidFill>
              </a:rPr>
              <a:t>i</a:t>
            </a:r>
            <a:r>
              <a:rPr kumimoji="1" lang="en-US" altLang="zh-TW" sz="3200" dirty="0">
                <a:ln w="50800"/>
                <a:solidFill>
                  <a:schemeClr val="bg1"/>
                </a:solidFill>
              </a:rPr>
              <a:t>-Device </a:t>
            </a:r>
            <a:r>
              <a:rPr kumimoji="1" lang="en-US" altLang="zh-TW" sz="3200" dirty="0" smtClean="0">
                <a:ln w="50800"/>
                <a:solidFill>
                  <a:schemeClr val="bg1"/>
                </a:solidFill>
              </a:rPr>
              <a:t>Trend Analysis</a:t>
            </a:r>
          </a:p>
          <a:p>
            <a:pPr marL="571500" indent="-571500" algn="l">
              <a:buFont typeface="Arial"/>
              <a:buChar char="•"/>
            </a:pPr>
            <a:r>
              <a:rPr kumimoji="1" lang="en-US" altLang="zh-TW" sz="3200" dirty="0" err="1" smtClean="0">
                <a:ln w="50800"/>
                <a:solidFill>
                  <a:schemeClr val="bg1"/>
                </a:solidFill>
              </a:rPr>
              <a:t>iConnect</a:t>
            </a:r>
            <a:r>
              <a:rPr kumimoji="1" lang="en-US" altLang="zh-TW" sz="3200" dirty="0" smtClean="0">
                <a:ln w="50800"/>
                <a:solidFill>
                  <a:schemeClr val="bg1"/>
                </a:solidFill>
              </a:rPr>
              <a:t> </a:t>
            </a:r>
            <a:r>
              <a:rPr kumimoji="1" lang="en-US" altLang="zh-CN" sz="3200" dirty="0" smtClean="0">
                <a:ln w="50800"/>
                <a:solidFill>
                  <a:schemeClr val="bg1"/>
                </a:solidFill>
              </a:rPr>
              <a:t>Marketing</a:t>
            </a:r>
          </a:p>
          <a:p>
            <a:pPr marL="571500" indent="-571500" algn="l">
              <a:buFont typeface="Arial"/>
              <a:buChar char="•"/>
            </a:pPr>
            <a:r>
              <a:rPr kumimoji="1" lang="en-US" altLang="zh-TW" sz="3200" dirty="0" err="1" smtClean="0">
                <a:ln w="50800"/>
                <a:solidFill>
                  <a:schemeClr val="bg1"/>
                </a:solidFill>
              </a:rPr>
              <a:t>iConnect</a:t>
            </a:r>
            <a:r>
              <a:rPr kumimoji="1" lang="zh-CN" altLang="en-US" sz="3200" dirty="0" smtClean="0">
                <a:ln w="50800"/>
                <a:solidFill>
                  <a:schemeClr val="bg1"/>
                </a:solidFill>
              </a:rPr>
              <a:t> </a:t>
            </a:r>
            <a:r>
              <a:rPr kumimoji="1" lang="en-US" altLang="zh-CN" sz="3200" dirty="0" smtClean="0">
                <a:ln w="50800"/>
                <a:solidFill>
                  <a:schemeClr val="bg1"/>
                </a:solidFill>
              </a:rPr>
              <a:t>Product Position</a:t>
            </a:r>
            <a:endParaRPr kumimoji="1" lang="en-US" altLang="zh-TW" sz="32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kumimoji="1" lang="en-US" altLang="zh-CN" sz="3200" dirty="0" err="1" smtClean="0">
                <a:ln w="50800"/>
                <a:solidFill>
                  <a:schemeClr val="bg1"/>
                </a:solidFill>
              </a:rPr>
              <a:t>iStorage</a:t>
            </a:r>
            <a:r>
              <a:rPr kumimoji="1" lang="en-US" altLang="zh-CN" sz="3200" dirty="0" smtClean="0">
                <a:ln w="50800"/>
                <a:solidFill>
                  <a:schemeClr val="bg1"/>
                </a:solidFill>
              </a:rPr>
              <a:t> Product Roadmap</a:t>
            </a:r>
            <a:r>
              <a:rPr kumimoji="1" lang="zh-CN" altLang="en-US" sz="3200" dirty="0" smtClean="0">
                <a:ln w="50800"/>
                <a:solidFill>
                  <a:schemeClr val="bg1"/>
                </a:solidFill>
              </a:rPr>
              <a:t> </a:t>
            </a:r>
            <a:r>
              <a:rPr kumimoji="1" lang="en-US" altLang="zh-CN" sz="3200" dirty="0" smtClean="0">
                <a:ln w="50800"/>
                <a:solidFill>
                  <a:schemeClr val="bg1"/>
                </a:solidFill>
              </a:rPr>
              <a:t>Plan</a:t>
            </a:r>
            <a:r>
              <a:rPr kumimoji="1" lang="en-US" altLang="zh-TW" sz="3200" dirty="0" smtClean="0">
                <a:ln w="50800"/>
                <a:solidFill>
                  <a:schemeClr val="bg1"/>
                </a:solidFill>
              </a:rPr>
              <a:t> </a:t>
            </a:r>
          </a:p>
          <a:p>
            <a:pPr marL="571500" indent="-571500" algn="l">
              <a:buFont typeface="Arial"/>
              <a:buChar char="•"/>
            </a:pPr>
            <a:endParaRPr kumimoji="1" lang="en-US" altLang="zh-TW" sz="3200" dirty="0" smtClean="0">
              <a:ln w="50800"/>
              <a:solidFill>
                <a:schemeClr val="bg1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kumimoji="1" lang="en-US" altLang="zh-TW" sz="3200" dirty="0" smtClean="0">
              <a:ln w="50800"/>
              <a:solidFill>
                <a:schemeClr val="bg1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kumimoji="1" lang="zh-TW" altLang="en-US" sz="3200" dirty="0">
              <a:ln w="50800"/>
              <a:solidFill>
                <a:schemeClr val="bg1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kumimoji="1" lang="en-US" altLang="zh-TW" sz="320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71500" indent="-571500" algn="l">
              <a:buFont typeface="Arial"/>
              <a:buChar char="•"/>
            </a:pPr>
            <a:endParaRPr kumimoji="1" lang="en-US" altLang="zh-TW" sz="320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pqiplm1.pqigroup.com\Public\部門共用資料夾\PMV\MKD\005-公司制式文件\2011簡報封底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apple-logo-hd-wallpaper-1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57791" y="4499284"/>
            <a:ext cx="8229600" cy="8556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TW" sz="3600" b="1" dirty="0" smtClean="0">
                <a:ln w="50800"/>
                <a:solidFill>
                  <a:srgbClr val="404040"/>
                </a:solidFill>
              </a:rPr>
              <a:t>APPLE</a:t>
            </a:r>
            <a:r>
              <a:rPr kumimoji="1" lang="zh-CN" altLang="en-US" sz="3600" b="1" dirty="0" smtClean="0">
                <a:ln w="50800"/>
                <a:solidFill>
                  <a:srgbClr val="404040"/>
                </a:solidFill>
              </a:rPr>
              <a:t> </a:t>
            </a:r>
            <a:r>
              <a:rPr kumimoji="1" lang="en-US" altLang="zh-TW" sz="3600" b="1" dirty="0" err="1" smtClean="0">
                <a:ln w="50800"/>
                <a:solidFill>
                  <a:srgbClr val="404040"/>
                </a:solidFill>
              </a:rPr>
              <a:t>i</a:t>
            </a:r>
            <a:r>
              <a:rPr kumimoji="1" lang="en-US" altLang="zh-TW" sz="3600" b="1" dirty="0" smtClean="0">
                <a:ln w="50800"/>
                <a:solidFill>
                  <a:srgbClr val="404040"/>
                </a:solidFill>
              </a:rPr>
              <a:t>-Device Trend </a:t>
            </a:r>
            <a:r>
              <a:rPr kumimoji="1" lang="en-US" altLang="zh-TW" sz="3600" b="1" dirty="0">
                <a:ln w="50800"/>
                <a:solidFill>
                  <a:srgbClr val="404040"/>
                </a:solidFill>
              </a:rPr>
              <a:t>Analysis</a:t>
            </a:r>
            <a:endParaRPr kumimoji="1" lang="zh-TW" altLang="en-US" sz="3600" b="1" dirty="0">
              <a:ln w="50800"/>
              <a:solidFill>
                <a:srgbClr val="40404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49388"/>
            <a:ext cx="7061200" cy="32145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19320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much storage space does iPhone really have?</a:t>
            </a:r>
            <a:endParaRPr kumimoji="1"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1345332"/>
            <a:ext cx="311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 err="1" smtClean="0"/>
              <a:t>iOS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8.1.3</a:t>
            </a:r>
            <a:r>
              <a:rPr kumimoji="1" lang="zh-CN" altLang="en-US" dirty="0" smtClean="0"/>
              <a:t> </a:t>
            </a:r>
            <a:r>
              <a:rPr lang="en-US" altLang="zh-TW" dirty="0"/>
              <a:t>occupy </a:t>
            </a:r>
            <a:r>
              <a:rPr lang="en-US" altLang="zh-TW" dirty="0" smtClean="0"/>
              <a:t>iPhone</a:t>
            </a:r>
            <a:r>
              <a:rPr lang="zh-CN" altLang="en-US" dirty="0" smtClean="0"/>
              <a:t> </a:t>
            </a:r>
            <a:r>
              <a:rPr lang="en-US" altLang="zh-TW" dirty="0" smtClean="0"/>
              <a:t> </a:t>
            </a:r>
            <a:r>
              <a:rPr lang="en-US" altLang="zh-TW" dirty="0"/>
              <a:t>4.</a:t>
            </a:r>
            <a:r>
              <a:rPr lang="en-US" altLang="zh-CN" dirty="0"/>
              <a:t>7</a:t>
            </a:r>
            <a:r>
              <a:rPr lang="en-US" altLang="zh-TW" dirty="0"/>
              <a:t>GB</a:t>
            </a:r>
            <a:r>
              <a:rPr lang="zh-CN" altLang="en-US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9428"/>
            <a:ext cx="5625108" cy="21956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785"/>
          <a:stretch/>
        </p:blipFill>
        <p:spPr>
          <a:xfrm>
            <a:off x="6660232" y="23692"/>
            <a:ext cx="2585800" cy="130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67544" y="13453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Demand: </a:t>
            </a:r>
          </a:p>
          <a:p>
            <a:pPr lvl="1"/>
            <a:r>
              <a:rPr kumimoji="1" lang="en-US" altLang="zh-CH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iPhone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kumimoji="1" lang="en-US" altLang="zh-CH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Q14</a:t>
            </a:r>
            <a:r>
              <a:rPr kumimoji="1" lang="en-US" altLang="zh-CH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-1Q15(F</a:t>
            </a:r>
            <a:r>
              <a:rPr kumimoji="1" lang="en-US" altLang="zh-CH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kumimoji="1" lang="zh-CHT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H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shipment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120Mpcs, 16GB 45%</a:t>
            </a:r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en-US" altLang="zh-CHT" sz="2000" b="1" dirty="0" smtClean="0">
                <a:solidFill>
                  <a:srgbClr val="FF0000"/>
                </a:solidFill>
              </a:rPr>
              <a:t>50</a:t>
            </a:r>
            <a:r>
              <a:rPr kumimoji="1" lang="en-US" altLang="zh-CHT" sz="2000" b="1" dirty="0">
                <a:solidFill>
                  <a:srgbClr val="FF0000"/>
                </a:solidFill>
              </a:rPr>
              <a:t>-</a:t>
            </a:r>
            <a:r>
              <a:rPr kumimoji="1" lang="en-US" altLang="zh-CHT" sz="2000" b="1" dirty="0" smtClean="0">
                <a:solidFill>
                  <a:srgbClr val="FF0000"/>
                </a:solidFill>
              </a:rPr>
              <a:t>60M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pcs.</a:t>
            </a:r>
            <a:endParaRPr kumimoji="1" lang="en-US" altLang="zh-CHT" sz="2000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1195"/>
            <a:ext cx="9144000" cy="3345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9568"/>
            <a:ext cx="9144000" cy="706244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95536" y="265212"/>
            <a:ext cx="8229600" cy="8556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TW" sz="3600" b="1" dirty="0" smtClean="0">
                <a:ln w="50800"/>
                <a:solidFill>
                  <a:srgbClr val="404040"/>
                </a:solidFill>
              </a:rPr>
              <a:t>TAM (Total Available Market)</a:t>
            </a:r>
            <a:endParaRPr kumimoji="1" lang="zh-TW" altLang="en-US" sz="3600" b="1" dirty="0">
              <a:ln w="50800"/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61241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kumimoji="1" lang="en-US" altLang="zh-CN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kumimoji="1"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hone sales by region</a:t>
            </a:r>
            <a:endParaRPr kumimoji="1" lang="zh-TW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59BF-FD06-4039-9330-5E78167FE40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投影片編號版面配置區 3"/>
          <p:cNvSpPr txBox="1">
            <a:spLocks/>
          </p:cNvSpPr>
          <p:nvPr/>
        </p:nvSpPr>
        <p:spPr>
          <a:xfrm>
            <a:off x="5517660" y="4357335"/>
            <a:ext cx="2203144" cy="345160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defPPr>
              <a:defRPr lang="zh-TW"/>
            </a:defPPr>
            <a:lvl1pPr marL="0" algn="r" defTabSz="91384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8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05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24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45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66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9A59BF-FD06-4039-9330-5E78167FE40B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569468"/>
            <a:ext cx="8300615" cy="206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1664252" y="3362685"/>
            <a:ext cx="817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3366FF"/>
                </a:solidFill>
              </a:rPr>
              <a:t>40.9%</a:t>
            </a:r>
          </a:p>
          <a:p>
            <a:r>
              <a:rPr kumimoji="1" lang="en-US" altLang="zh-CN" sz="1200" dirty="0" smtClean="0">
                <a:solidFill>
                  <a:srgbClr val="3366FF"/>
                </a:solidFill>
              </a:rPr>
              <a:t>22.8%</a:t>
            </a:r>
          </a:p>
          <a:p>
            <a:r>
              <a:rPr kumimoji="1" lang="en-US" altLang="zh-CN" sz="1200" dirty="0" smtClean="0">
                <a:solidFill>
                  <a:srgbClr val="3366FF"/>
                </a:solidFill>
              </a:rPr>
              <a:t>21.6%</a:t>
            </a:r>
          </a:p>
          <a:p>
            <a:r>
              <a:rPr kumimoji="1" lang="zh-CN" altLang="zh-CN" sz="1200" dirty="0">
                <a:solidFill>
                  <a:srgbClr val="3366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3366FF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3366FF"/>
                </a:solidFill>
              </a:rPr>
              <a:t>7.4 %</a:t>
            </a:r>
          </a:p>
          <a:p>
            <a:r>
              <a:rPr kumimoji="1" lang="zh-CN" altLang="en-US" sz="1200" dirty="0" smtClean="0">
                <a:solidFill>
                  <a:srgbClr val="3366FF"/>
                </a:solidFill>
              </a:rPr>
              <a:t>  </a:t>
            </a:r>
            <a:r>
              <a:rPr kumimoji="1" lang="en-US" altLang="zh-CN" sz="1200" dirty="0" smtClean="0">
                <a:solidFill>
                  <a:srgbClr val="3366FF"/>
                </a:solidFill>
              </a:rPr>
              <a:t>7.0%</a:t>
            </a:r>
          </a:p>
          <a:p>
            <a:endParaRPr kumimoji="1" lang="zh-TW" altLang="en-US" sz="1200" dirty="0">
              <a:solidFill>
                <a:srgbClr val="3366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5089748"/>
            <a:ext cx="7596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hlinkClick r:id="rId3"/>
              </a:rPr>
              <a:t>http://forums.appleinsider.com/t/184535/china-responsible-for-massive-apple-revenue-growth-reaches-16-1b-in-</a:t>
            </a:r>
            <a:r>
              <a:rPr lang="en-US" altLang="zh-TW" sz="1100" dirty="0" smtClean="0">
                <a:hlinkClick r:id="rId3"/>
              </a:rPr>
              <a:t>q1</a:t>
            </a:r>
            <a:endParaRPr lang="en-US" altLang="zh-TW" sz="1100" dirty="0" smtClean="0"/>
          </a:p>
          <a:p>
            <a:endParaRPr lang="zh-TW" altLang="en-US" sz="1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67544" y="11293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 sales: </a:t>
            </a:r>
          </a:p>
          <a:p>
            <a:pPr lvl="1"/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40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.9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kumimoji="1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22.8%,Great </a:t>
            </a:r>
            <a:r>
              <a:rPr kumimoji="1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China 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21.6% (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China/TW/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HK), Japan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7.4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%,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 of Asia Pacific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kumimoji="1"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kumimoji="1"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83568" y="3361556"/>
            <a:ext cx="7992888" cy="648072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83568" y="3577580"/>
            <a:ext cx="7992888" cy="21602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7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93204"/>
            <a:ext cx="4861876" cy="222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235F-4CEA-4A92-BD1C-C733864BB44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-166836"/>
            <a:ext cx="2699792" cy="433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202" y="3145532"/>
            <a:ext cx="4996798" cy="24328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3564"/>
            <a:ext cx="3207800" cy="213646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849388"/>
            <a:ext cx="3570659" cy="220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Tango-Emote-1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81236"/>
            <a:ext cx="2095670" cy="20956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067944" y="2497460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en-US" altLang="zh-TW" sz="4000" b="1" dirty="0">
                <a:ln w="11430"/>
                <a:solidFill>
                  <a:srgbClr val="FFFF00"/>
                </a:solidFill>
                <a:effectLst>
                  <a:glow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badi MT Condensed Extra Bold"/>
              </a:rPr>
              <a:t>Cannot </a:t>
            </a:r>
            <a:r>
              <a:rPr kumimoji="1" lang="en-US" altLang="zh-TW" sz="4000" b="1" dirty="0" smtClean="0">
                <a:ln w="11430"/>
                <a:solidFill>
                  <a:srgbClr val="FFFF00"/>
                </a:solidFill>
                <a:effectLst>
                  <a:glow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badi MT Condensed Extra Bold"/>
              </a:rPr>
              <a:t>Record</a:t>
            </a:r>
            <a:r>
              <a:rPr kumimoji="1" lang="zh-CN" altLang="en-US" sz="4000" b="1" dirty="0" smtClean="0">
                <a:ln w="11430"/>
                <a:solidFill>
                  <a:srgbClr val="FFFF00"/>
                </a:solidFill>
                <a:effectLst>
                  <a:glow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badi MT Condensed Extra Bold"/>
              </a:rPr>
              <a:t> </a:t>
            </a:r>
            <a:r>
              <a:rPr kumimoji="1" lang="en-US" altLang="zh-CN" sz="4000" b="1" dirty="0" smtClean="0">
                <a:ln w="11430"/>
                <a:solidFill>
                  <a:srgbClr val="FFFF00"/>
                </a:solidFill>
                <a:effectLst>
                  <a:glow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badi MT Condensed Extra Bold"/>
              </a:rPr>
              <a:t>Video!!</a:t>
            </a:r>
            <a:endParaRPr kumimoji="1" lang="zh-TW" altLang="en-US" sz="4000" b="1" dirty="0">
              <a:ln w="11430"/>
              <a:solidFill>
                <a:srgbClr val="FFFF00"/>
              </a:solidFill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badi MT Condensed Extra Bold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774" y="5029934"/>
            <a:ext cx="90563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4000" b="1" dirty="0" smtClean="0">
                <a:cs typeface="Abadi MT Condensed Extra Bold"/>
              </a:rPr>
              <a:t>But</a:t>
            </a:r>
            <a:r>
              <a:rPr kumimoji="1" lang="en-US" altLang="zh-TW" sz="2800" b="1" dirty="0" smtClean="0">
                <a:cs typeface="Abadi MT Condensed Extra Bold"/>
              </a:rPr>
              <a:t> iPhone, </a:t>
            </a:r>
            <a:r>
              <a:rPr kumimoji="1" lang="en-US" altLang="zh-TW" sz="2800" b="1" dirty="0" err="1" smtClean="0">
                <a:cs typeface="Abadi MT Condensed Extra Bold"/>
              </a:rPr>
              <a:t>iPad</a:t>
            </a:r>
            <a:r>
              <a:rPr kumimoji="1" lang="en-US" altLang="zh-TW" sz="2800" b="1" dirty="0" smtClean="0">
                <a:cs typeface="Abadi MT Condensed Extra Bold"/>
              </a:rPr>
              <a:t> or iPod </a:t>
            </a:r>
            <a:r>
              <a:rPr kumimoji="1" lang="en-US" altLang="zh-TW" sz="2800" b="1" dirty="0">
                <a:cs typeface="Abadi MT Condensed Extra Bold"/>
              </a:rPr>
              <a:t>t</a:t>
            </a:r>
            <a:r>
              <a:rPr kumimoji="1" lang="en-US" altLang="zh-TW" sz="2800" b="1" dirty="0" smtClean="0">
                <a:cs typeface="Abadi MT Condensed Extra Bold"/>
              </a:rPr>
              <a:t>ouch Ran </a:t>
            </a:r>
            <a:r>
              <a:rPr kumimoji="1" lang="en-US" altLang="zh-TW" sz="2800" b="1" dirty="0">
                <a:cs typeface="Abadi MT Condensed Extra Bold"/>
              </a:rPr>
              <a:t>Out of Storage </a:t>
            </a:r>
            <a:r>
              <a:rPr kumimoji="1" lang="en-US" altLang="zh-TW" sz="2800" b="1" dirty="0" smtClean="0">
                <a:cs typeface="Abadi MT Condensed Extra Bold"/>
              </a:rPr>
              <a:t>Space ? </a:t>
            </a:r>
            <a:endParaRPr kumimoji="1" lang="zh-TW" altLang="en-US" sz="2800" b="1" dirty="0"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0149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圖片 4" descr="6893299-gray-apple-logo-wall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圖片 3" descr="6893299-gray-apple-logo-wall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2DF92-4C9D-6248-B8E0-1A075704B3A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14341" name="圖片 12" descr="iConnectx3_128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96913"/>
            <a:ext cx="25923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2627784" y="265212"/>
            <a:ext cx="459380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altLang="zh-TW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Get More Space for Your iPhone and </a:t>
            </a:r>
            <a:r>
              <a:rPr lang="en-US" altLang="zh-TW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iPad</a:t>
            </a:r>
            <a:endParaRPr lang="zh-TW" altLang="en-US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3850" y="2065338"/>
            <a:ext cx="8496300" cy="16002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Feature</a:t>
            </a:r>
            <a:r>
              <a:rPr lang="zh-TW" altLang="en-US" sz="1400" dirty="0">
                <a:solidFill>
                  <a:srgbClr val="FFFFFF"/>
                </a:solidFill>
              </a:rPr>
              <a:t>：</a:t>
            </a:r>
            <a:endParaRPr lang="en-US" altLang="zh-TW" sz="14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n"/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Free up space</a:t>
            </a:r>
          </a:p>
          <a:p>
            <a:pPr marL="285750" indent="-285750">
              <a:buFont typeface="Wingdings" charset="2"/>
              <a:buChar char="n"/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Two-way high-speed data transfer</a:t>
            </a:r>
          </a:p>
          <a:p>
            <a:pPr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       Lightning read/write speed: 30/15 MB/s;</a:t>
            </a:r>
          </a:p>
          <a:p>
            <a:pPr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       USB 3.0 read/write speed: 95/25 MB/s</a:t>
            </a:r>
          </a:p>
          <a:p>
            <a:pPr marL="285750" indent="-285750">
              <a:buFont typeface="Wingdings" charset="2"/>
              <a:buChar char="n"/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Watch movie and play music anywhere, anytime</a:t>
            </a:r>
          </a:p>
          <a:p>
            <a:pPr marL="285750" indent="-285750">
              <a:buFont typeface="Wingdings" charset="2"/>
              <a:buChar char="n"/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File encryption </a:t>
            </a:r>
            <a:r>
              <a:rPr lang="zh-TW" altLang="en-US" sz="1400" dirty="0">
                <a:solidFill>
                  <a:srgbClr val="FFFFFF"/>
                </a:solidFill>
              </a:rPr>
              <a:t>＆</a:t>
            </a:r>
            <a:r>
              <a:rPr lang="en-US" altLang="zh-TW" sz="1400" dirty="0">
                <a:solidFill>
                  <a:srgbClr val="FFFFFF"/>
                </a:solidFill>
              </a:rPr>
              <a:t> File compression</a:t>
            </a:r>
            <a:endParaRPr lang="zh-TW" altLang="en-US" sz="1400" dirty="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87824" y="976580"/>
            <a:ext cx="25774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World Fastest</a:t>
            </a:r>
            <a:endParaRPr lang="zh-TW" altLang="en-US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5" name="矩形 24"/>
          <p:cNvSpPr>
            <a:spLocks noChangeArrowheads="1"/>
          </p:cNvSpPr>
          <p:nvPr/>
        </p:nvSpPr>
        <p:spPr bwMode="auto">
          <a:xfrm>
            <a:off x="2987675" y="1336675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600" i="1">
                <a:solidFill>
                  <a:srgbClr val="FF0000"/>
                </a:solidFill>
              </a:rPr>
              <a:t>～</a:t>
            </a:r>
            <a:r>
              <a:rPr lang="en-US" altLang="zh-TW" sz="1600" i="1">
                <a:solidFill>
                  <a:srgbClr val="FF0000"/>
                </a:solidFill>
              </a:rPr>
              <a:t>iConnect extreme high-speed dual flash drive, advanced efficiency, the world’s No.1 transferring speed</a:t>
            </a:r>
            <a:endParaRPr lang="zh-TW" altLang="en-US" sz="1600" i="1">
              <a:solidFill>
                <a:srgbClr val="FF0000"/>
              </a:solidFill>
            </a:endParaRPr>
          </a:p>
        </p:txBody>
      </p:sp>
      <p:pic>
        <p:nvPicPr>
          <p:cNvPr id="14346" name="圖片 25" descr="imag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841375"/>
            <a:ext cx="22240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395288" y="3721100"/>
            <a:ext cx="6048375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Interface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Apple </a:t>
            </a:r>
            <a:r>
              <a:rPr lang="en-US" altLang="zh-TW" sz="14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MFi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Certified Lightning Interface &amp; Standard USB3.0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Capacity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16GB / 32GB / 64GB / 128GB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OS Supported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 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Windows Vista, Windows 7, Windows 8, 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                                     Mac OS X v10.6+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Dimensions</a:t>
            </a:r>
            <a:r>
              <a:rPr lang="zh-TW" altLang="fr-FR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</a:t>
            </a:r>
            <a:r>
              <a:rPr lang="fr-FR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54.2 x 31.3 x 8.3 mm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altLang="zh-TW" sz="14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Weight</a:t>
            </a:r>
            <a:r>
              <a:rPr lang="zh-TW" altLang="fr-FR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</a:t>
            </a:r>
            <a:r>
              <a:rPr lang="fr-FR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21g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altLang="zh-TW" sz="14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Warranty</a:t>
            </a:r>
            <a:r>
              <a:rPr lang="zh-TW" altLang="fr-FR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：</a:t>
            </a:r>
            <a:r>
              <a:rPr lang="fr-FR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 </a:t>
            </a:r>
            <a:r>
              <a:rPr lang="fr-FR" altLang="zh-TW" sz="14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Years</a:t>
            </a:r>
            <a:endParaRPr lang="fr-FR" altLang="zh-TW" sz="1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Arial"/>
                <a:cs typeface="Arial"/>
              </a:rPr>
              <a:t>Compatibility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新細明體"/>
                <a:cs typeface="Arial"/>
              </a:rPr>
              <a:t>：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iPhone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6 Plus, iPhone 6, iPhone 5s, iPhone 5c, iPhone 5, 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Air 2,iPad Air, 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(4th generation), 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mini 3, 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mini2, 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iPad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mini, iPod touch (5th generation) and newer (</a:t>
            </a:r>
            <a:r>
              <a:rPr lang="en-US" altLang="zh-TW" sz="1000" dirty="0" err="1">
                <a:solidFill>
                  <a:schemeClr val="bg1">
                    <a:lumMod val="85000"/>
                  </a:schemeClr>
                </a:solidFill>
              </a:rPr>
              <a:t>iOS</a:t>
            </a:r>
            <a:r>
              <a:rPr lang="en-US" altLang="zh-TW" sz="1000" dirty="0">
                <a:solidFill>
                  <a:schemeClr val="bg1">
                    <a:lumMod val="85000"/>
                  </a:schemeClr>
                </a:solidFill>
              </a:rPr>
              <a:t> 7.1+)</a:t>
            </a:r>
            <a:endParaRPr lang="zh-TW" alt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348" name="圖片 28" descr="10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09800"/>
            <a:ext cx="23685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圖片 5" descr="with_iphone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-6020"/>
          <a:stretch>
            <a:fillRect/>
          </a:stretch>
        </p:blipFill>
        <p:spPr bwMode="auto">
          <a:xfrm>
            <a:off x="4356100" y="2425700"/>
            <a:ext cx="4787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 descr="iConnect_golden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196"/>
            <a:ext cx="2448272" cy="6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93204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4000" b="1" dirty="0" smtClean="0">
                <a:solidFill>
                  <a:srgbClr val="595959"/>
                </a:solidFill>
              </a:rPr>
              <a:t>Right Product Specification</a:t>
            </a:r>
            <a:endParaRPr kumimoji="1" lang="zh-TW" altLang="en-US" sz="4000" b="1" dirty="0">
              <a:solidFill>
                <a:srgbClr val="59595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59BF-FD06-4039-9330-5E78167FE40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7380312" y="913284"/>
            <a:ext cx="432048" cy="360040"/>
          </a:xfrm>
          <a:prstGeom prst="downArrow">
            <a:avLst/>
          </a:prstGeom>
          <a:solidFill>
            <a:srgbClr val="8C0D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5332"/>
            <a:ext cx="9144000" cy="39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42826906BEA643945B82ADEBB4D02E" ma:contentTypeVersion="3" ma:contentTypeDescription="Utwórz nowy dokument." ma:contentTypeScope="" ma:versionID="facd98446aee286f3d10f4a550ec8339">
  <xsd:schema xmlns:xsd="http://www.w3.org/2001/XMLSchema" xmlns:xs="http://www.w3.org/2001/XMLSchema" xmlns:p="http://schemas.microsoft.com/office/2006/metadata/properties" xmlns:ns2="http://schemas.microsoft.com/sharepoint/v4" xmlns:ns3="69536c1b-9f56-46e5-bd69-ffee603e2f01" targetNamespace="http://schemas.microsoft.com/office/2006/metadata/properties" ma:root="true" ma:fieldsID="f5be7ccffae3beb2ca0c17cacbda7019" ns2:_="" ns3:_="">
    <xsd:import namespace="http://schemas.microsoft.com/sharepoint/v4"/>
    <xsd:import namespace="69536c1b-9f56-46e5-bd69-ffee603e2f01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6c1b-9f56-46e5-bd69-ffee603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75E9E-8DCC-4913-B753-9272780BD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69536c1b-9f56-46e5-bd69-ffee603e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A42261-97C2-4B52-8A02-400F359322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D6D2FE7E-ADE3-44D5-9F61-A994C551DB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26129</TotalTime>
  <Words>498</Words>
  <Application>Microsoft Office PowerPoint</Application>
  <PresentationFormat>Pokaz na ekranie (16:10)</PresentationFormat>
  <Paragraphs>103</Paragraphs>
  <Slides>20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佈景主題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iPhone sales by region</vt:lpstr>
      <vt:lpstr>Prezentacja programu PowerPoint</vt:lpstr>
      <vt:lpstr>Prezentacja programu PowerPoint</vt:lpstr>
      <vt:lpstr>Right Product Specification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PQI Joe Chen</dc:creator>
  <cp:lastModifiedBy>pqi</cp:lastModifiedBy>
  <cp:revision>603</cp:revision>
  <dcterms:created xsi:type="dcterms:W3CDTF">2013-09-06T05:13:48Z</dcterms:created>
  <dcterms:modified xsi:type="dcterms:W3CDTF">2015-09-25T09:00:36Z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0x0101000942826906BEA643945B82ADEBB4D02E</vt:lpwstr>
  </property>
</Properties>
</file>