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37.xml" ContentType="application/vnd.openxmlformats-officedocument.presentationml.slide+xml"/>
  <Override PartName="/ppt/slides/slide26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8" r:id="rId2"/>
    <p:sldId id="270" r:id="rId3"/>
    <p:sldId id="273" r:id="rId4"/>
    <p:sldId id="265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0" r:id="rId19"/>
    <p:sldId id="288" r:id="rId20"/>
    <p:sldId id="289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7" r:id="rId36"/>
    <p:sldId id="259" r:id="rId37"/>
    <p:sldId id="308" r:id="rId38"/>
    <p:sldId id="260" r:id="rId39"/>
    <p:sldId id="309" r:id="rId40"/>
    <p:sldId id="310" r:id="rId41"/>
    <p:sldId id="311" r:id="rId42"/>
    <p:sldId id="264" r:id="rId43"/>
  </p:sldIdLst>
  <p:sldSz cx="9144000" cy="5715000" type="screen16x10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30" autoAdjust="0"/>
  </p:normalViewPr>
  <p:slideViewPr>
    <p:cSldViewPr snapToGrid="0" snapToObjects="1">
      <p:cViewPr>
        <p:scale>
          <a:sx n="100" d="100"/>
          <a:sy n="100" d="100"/>
        </p:scale>
        <p:origin x="-368" y="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47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interSettings" Target="printerSettings/printerSettings1.bin"/><Relationship Id="rId49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8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46" Type="http://schemas.openxmlformats.org/officeDocument/2006/relationships/presProps" Target="presProps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EC8B4-A38E-714C-9581-465A3D3132B2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62E7B-21C0-1F42-947F-D52B4B0C0413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4842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Today,</a:t>
            </a:r>
            <a:r>
              <a:rPr kumimoji="1" lang="en-US" altLang="zh-TW" baseline="0" dirty="0" smtClean="0"/>
              <a:t> I would like to share PQI </a:t>
            </a:r>
            <a:r>
              <a:rPr kumimoji="1" lang="en-US" altLang="zh-TW" baseline="0" dirty="0" err="1" smtClean="0"/>
              <a:t>iStorage</a:t>
            </a:r>
            <a:r>
              <a:rPr kumimoji="1" lang="en-US" altLang="zh-TW" baseline="0" dirty="0" smtClean="0"/>
              <a:t> product marketing and product plan with Steve.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9CBA8-39BC-44C4-BEEB-6774633C2D5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03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iOS</a:t>
            </a:r>
            <a:r>
              <a:rPr kumimoji="1" lang="zh-CN" altLang="en-US" dirty="0" smtClean="0"/>
              <a:t> 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occupy Phone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4.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GB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that’s mean we just only really have around 11GB for APP download and all audio/Video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take.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9CBA8-39BC-44C4-BEEB-6774633C2D5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There are so many user complain</a:t>
            </a:r>
            <a:r>
              <a:rPr kumimoji="1" lang="en-US" altLang="zh-CN" baseline="0" dirty="0" smtClean="0"/>
              <a:t>s we hear from internet forum and Apple store, 16GB users don’t have enough space to store their photo and video.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9CBA8-39BC-44C4-BEEB-6774633C2D5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90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絕對是全世界最小</a:t>
            </a:r>
            <a:r>
              <a:rPr kumimoji="1" lang="en-US" altLang="zh-TW" dirty="0" smtClean="0"/>
              <a:t> </a:t>
            </a:r>
            <a:r>
              <a:rPr kumimoji="1" lang="zh-TW" altLang="en-US" dirty="0" smtClean="0"/>
              <a:t>第二代是第一代</a:t>
            </a:r>
            <a:r>
              <a:rPr kumimoji="1" lang="en-US" altLang="zh-TW" dirty="0" smtClean="0"/>
              <a:t>30%</a:t>
            </a:r>
            <a:r>
              <a:rPr kumimoji="1" lang="zh-TW" altLang="en-US" dirty="0" smtClean="0"/>
              <a:t>的大小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4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現當今我們最快展出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87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Macbook</a:t>
            </a:r>
            <a:r>
              <a:rPr kumimoji="1" lang="en-US" altLang="zh-TW" baseline="0" dirty="0" smtClean="0"/>
              <a:t> pioneer </a:t>
            </a:r>
          </a:p>
          <a:p>
            <a:r>
              <a:rPr kumimoji="1" lang="en-US" altLang="zh-TW" baseline="0" dirty="0" err="1" smtClean="0"/>
              <a:t>typeC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取代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各種聲音影像電源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3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TypeC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必定是將來不只是</a:t>
            </a:r>
            <a:r>
              <a:rPr kumimoji="1" lang="en-US" altLang="zh-TW" baseline="0" dirty="0" smtClean="0"/>
              <a:t>mobile, notebook</a:t>
            </a:r>
            <a:r>
              <a:rPr kumimoji="1" lang="zh-TW" altLang="en-US" baseline="0" dirty="0" smtClean="0"/>
              <a:t>所有會用的街頭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38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A6871-A7DB-2546-ADD9-96555B745983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827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598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266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5645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759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48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451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8597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943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275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TW" altLang="en-US" smtClean="0"/>
              <a:t>將圖片拖曳至版面配置區或按一下圖示以新增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284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9D541-17DB-404A-9048-17E441346B7C}" type="datetimeFigureOut">
              <a:rPr kumimoji="1" lang="zh-TW" altLang="en-US" smtClean="0"/>
              <a:t>18.06.15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CD65-237D-7C43-B4F0-50C940A80A1F}" type="slidenum">
              <a:rPr kumimoji="1" lang="zh-TW" altLang="en-US" smtClean="0"/>
              <a:t>‹nr›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7573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0.png"/><Relationship Id="rId5" Type="http://schemas.openxmlformats.org/officeDocument/2006/relationships/image" Target="../media/image14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jpe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09.jpe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microsoft.com/office/2007/relationships/hdphoto" Target="../media/hdphoto3.wdp"/><Relationship Id="rId9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95.png"/><Relationship Id="rId6" Type="http://schemas.openxmlformats.org/officeDocument/2006/relationships/image" Target="../media/image102.jpeg"/><Relationship Id="rId7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4" Type="http://schemas.openxmlformats.org/officeDocument/2006/relationships/image" Target="../media/image129.jpeg"/><Relationship Id="rId5" Type="http://schemas.openxmlformats.org/officeDocument/2006/relationships/image" Target="../media/image130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://forums.appleinsider.com/t/184535/china-responsible-for-massive-apple-revenue-growth-reaches-16-1b-in-q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35920"/>
            <a:ext cx="9279467" cy="615924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488139"/>
            <a:ext cx="9279466" cy="162273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36000"/>
                </a:schemeClr>
              </a:gs>
              <a:gs pos="100000">
                <a:srgbClr val="000000">
                  <a:alpha val="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627286" y="1655572"/>
            <a:ext cx="6300474" cy="459886"/>
          </a:xfrm>
          <a:prstGeom prst="rect">
            <a:avLst/>
          </a:prstGeom>
        </p:spPr>
        <p:txBody>
          <a:bodyPr vert="horz" lIns="91384" tIns="45692" rIns="91384" bIns="4569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Specialist for Apple Accessories from iPhone, </a:t>
            </a:r>
            <a:r>
              <a:rPr lang="en-US" altLang="zh-CN" sz="1600" b="1" dirty="0" err="1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i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Pad</a:t>
            </a:r>
            <a:r>
              <a:rPr lang="en-US" altLang="zh-CN" sz="1600" b="1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 to MacBook</a:t>
            </a:r>
            <a:endParaRPr lang="en-US" altLang="zh-CN" sz="1400" b="1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A59BF-FD06-4039-9330-5E78167FE40B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5968" y1="3502" x2="94355" y2="26719"/>
                        <a14:foregroundMark x1="94355" y1="3502" x2="95645" y2="21790"/>
                        <a14:foregroundMark x1="59274" y1="34501" x2="59274" y2="97925"/>
                        <a14:foregroundMark x1="54435" y1="41634" x2="44839" y2="36706"/>
                        <a14:foregroundMark x1="54032" y1="74708" x2="43952" y2="77562"/>
                        <a14:foregroundMark x1="36452" y1="54994" x2="43065" y2="76783"/>
                        <a14:foregroundMark x1="2742" y1="37354" x2="3629" y2="96498"/>
                        <a14:foregroundMark x1="7581" y1="40856" x2="7581" y2="40856"/>
                        <a14:foregroundMark x1="10161" y1="39429" x2="18065" y2="38003"/>
                        <a14:foregroundMark x1="18548" y1="38003" x2="25968" y2="59144"/>
                        <a14:foregroundMark x1="25968" y1="61997" x2="18065" y2="78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18" y="552279"/>
            <a:ext cx="1591429" cy="98951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060172" y="722198"/>
            <a:ext cx="3026189" cy="755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for Apple</a:t>
            </a:r>
            <a:endParaRPr kumimoji="1" lang="zh-TW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1173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0528" y="1849388"/>
            <a:ext cx="4861876" cy="2228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-166836"/>
            <a:ext cx="2699792" cy="433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02" y="3145532"/>
            <a:ext cx="4996798" cy="243282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3564"/>
            <a:ext cx="3207800" cy="213646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849388"/>
            <a:ext cx="3570659" cy="220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 descr="Tango-Emote-15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81236"/>
            <a:ext cx="2095670" cy="209567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067944" y="2497460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kumimoji="1" lang="en-US" altLang="zh-TW" sz="4000" b="1" dirty="0">
                <a:ln w="11430"/>
                <a:solidFill>
                  <a:srgbClr val="FFFF00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Abadi MT Condensed Extra Bold"/>
              </a:rPr>
              <a:t>Cannot </a:t>
            </a:r>
            <a:r>
              <a:rPr kumimoji="1" lang="en-US" altLang="zh-TW" sz="4000" b="1" dirty="0" smtClean="0">
                <a:ln w="11430"/>
                <a:solidFill>
                  <a:srgbClr val="FFFF00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Abadi MT Condensed Extra Bold"/>
              </a:rPr>
              <a:t>Record</a:t>
            </a:r>
            <a:r>
              <a:rPr kumimoji="1" lang="zh-CN" altLang="en-US" sz="4000" b="1" dirty="0" smtClean="0">
                <a:ln w="11430"/>
                <a:solidFill>
                  <a:srgbClr val="FFFF00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Abadi MT Condensed Extra Bold"/>
              </a:rPr>
              <a:t> </a:t>
            </a:r>
            <a:r>
              <a:rPr kumimoji="1" lang="en-US" altLang="zh-CN" sz="4000" b="1" dirty="0" smtClean="0">
                <a:ln w="11430"/>
                <a:solidFill>
                  <a:srgbClr val="FFFF00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Abadi MT Condensed Extra Bold"/>
              </a:rPr>
              <a:t>Video!!</a:t>
            </a:r>
            <a:endParaRPr kumimoji="1" lang="zh-TW" altLang="en-US" sz="4000" b="1" dirty="0">
              <a:ln w="11430"/>
              <a:solidFill>
                <a:srgbClr val="FFFF00"/>
              </a:solidFill>
              <a:effectLst>
                <a:glow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cs typeface="Abadi MT Condensed Extra Bold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4774" y="5029934"/>
            <a:ext cx="90563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4000" b="1" dirty="0" smtClean="0">
                <a:cs typeface="Abadi MT Condensed Extra Bold"/>
              </a:rPr>
              <a:t>But</a:t>
            </a:r>
            <a:r>
              <a:rPr kumimoji="1" lang="en-US" altLang="zh-TW" sz="2800" b="1" dirty="0" smtClean="0">
                <a:cs typeface="Abadi MT Condensed Extra Bold"/>
              </a:rPr>
              <a:t> iPhone, </a:t>
            </a:r>
            <a:r>
              <a:rPr kumimoji="1" lang="en-US" altLang="zh-TW" sz="2800" b="1" dirty="0" err="1" smtClean="0">
                <a:cs typeface="Abadi MT Condensed Extra Bold"/>
              </a:rPr>
              <a:t>iPad</a:t>
            </a:r>
            <a:r>
              <a:rPr kumimoji="1" lang="en-US" altLang="zh-TW" sz="2800" b="1" dirty="0" smtClean="0">
                <a:cs typeface="Abadi MT Condensed Extra Bold"/>
              </a:rPr>
              <a:t> or iPod </a:t>
            </a:r>
            <a:r>
              <a:rPr kumimoji="1" lang="en-US" altLang="zh-TW" sz="2800" b="1" dirty="0">
                <a:cs typeface="Abadi MT Condensed Extra Bold"/>
              </a:rPr>
              <a:t>t</a:t>
            </a:r>
            <a:r>
              <a:rPr kumimoji="1" lang="en-US" altLang="zh-TW" sz="2800" b="1" dirty="0" smtClean="0">
                <a:cs typeface="Abadi MT Condensed Extra Bold"/>
              </a:rPr>
              <a:t>ouch Ran </a:t>
            </a:r>
            <a:r>
              <a:rPr kumimoji="1" lang="en-US" altLang="zh-TW" sz="2800" b="1" dirty="0">
                <a:cs typeface="Abadi MT Condensed Extra Bold"/>
              </a:rPr>
              <a:t>Out of Storage </a:t>
            </a:r>
            <a:r>
              <a:rPr kumimoji="1" lang="en-US" altLang="zh-TW" sz="2800" b="1" dirty="0" smtClean="0">
                <a:cs typeface="Abadi MT Condensed Extra Bold"/>
              </a:rPr>
              <a:t>Space ? </a:t>
            </a:r>
            <a:endParaRPr kumimoji="1" lang="zh-TW" altLang="en-US" sz="2800" b="1" dirty="0"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22285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4" descr="6893299-gray-apple-logo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圖片 3" descr="6893299-gray-apple-logo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2DF92-4C9D-6248-B8E0-1A075704B3AF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14341" name="圖片 12" descr="iConnectx3_128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696913"/>
            <a:ext cx="25923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2627784" y="265212"/>
            <a:ext cx="459380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Get More Space for Your iPhone and </a:t>
            </a:r>
            <a:r>
              <a:rPr lang="en-US" altLang="zh-TW" sz="2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iPad</a:t>
            </a:r>
            <a:endParaRPr lang="zh-TW" altLang="en-US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3850" y="2065338"/>
            <a:ext cx="8496300" cy="16002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Free up space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Two-way high-speed data transfer</a:t>
            </a:r>
          </a:p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       Lightning read/write speed: 30/15 MB/s;</a:t>
            </a:r>
          </a:p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       USB 3.0 read/write speed: 95/25 MB/s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Watch movie and play music anywhere, anytime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File encryption </a:t>
            </a:r>
            <a:r>
              <a:rPr lang="zh-TW" altLang="en-US" sz="1400" dirty="0">
                <a:solidFill>
                  <a:srgbClr val="FFFFFF"/>
                </a:solidFill>
              </a:rPr>
              <a:t>＆</a:t>
            </a:r>
            <a:r>
              <a:rPr lang="en-US" altLang="zh-TW" sz="1400" dirty="0">
                <a:solidFill>
                  <a:srgbClr val="FFFFFF"/>
                </a:solidFill>
              </a:rPr>
              <a:t> File compression</a:t>
            </a:r>
            <a:endParaRPr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87824" y="976580"/>
            <a:ext cx="257747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Fastest</a:t>
            </a:r>
            <a:endParaRPr lang="zh-TW" altLang="en-US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345" name="矩形 24"/>
          <p:cNvSpPr>
            <a:spLocks noChangeArrowheads="1"/>
          </p:cNvSpPr>
          <p:nvPr/>
        </p:nvSpPr>
        <p:spPr bwMode="auto">
          <a:xfrm>
            <a:off x="2987675" y="1336675"/>
            <a:ext cx="5832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600" i="1">
                <a:solidFill>
                  <a:srgbClr val="FF0000"/>
                </a:solidFill>
              </a:rPr>
              <a:t>～</a:t>
            </a:r>
            <a:r>
              <a:rPr lang="en-US" altLang="zh-TW" sz="1600" i="1">
                <a:solidFill>
                  <a:srgbClr val="FF0000"/>
                </a:solidFill>
              </a:rPr>
              <a:t>iConnect extreme high-speed dual flash drive, advanced efficiency, the world’s No.1 transferring speed</a:t>
            </a:r>
            <a:endParaRPr lang="zh-TW" altLang="en-US" sz="1600" i="1">
              <a:solidFill>
                <a:srgbClr val="FF0000"/>
              </a:solidFill>
            </a:endParaRPr>
          </a:p>
        </p:txBody>
      </p:sp>
      <p:pic>
        <p:nvPicPr>
          <p:cNvPr id="14346" name="圖片 25" descr="imag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841375"/>
            <a:ext cx="22240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395288" y="3721100"/>
            <a:ext cx="6048375" cy="1970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</a:t>
            </a:r>
          </a:p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                                   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54.2 x 31.3 x 8.3 mm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21g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Compatibility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新細明體"/>
                <a:cs typeface="Arial"/>
              </a:rPr>
              <a:t>：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6 Plus, iPhone 6, iPhone 5s, iPhone 5c, iPhone 5,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Air 2,iPad Air,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(4th generation),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 3,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mini2,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mini, iPod touch (5th generation) and newer (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iOS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7.1+)</a:t>
            </a:r>
            <a:endParaRPr lang="zh-TW" alt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348" name="圖片 28" descr="10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2209800"/>
            <a:ext cx="23685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圖片 5" descr="with_iphone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" t="-6020"/>
          <a:stretch>
            <a:fillRect/>
          </a:stretch>
        </p:blipFill>
        <p:spPr bwMode="auto">
          <a:xfrm>
            <a:off x="4356100" y="2425700"/>
            <a:ext cx="4787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 descr="iConnect_golden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1196"/>
            <a:ext cx="2448272" cy="6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7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93204"/>
            <a:ext cx="8229600" cy="95250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4000" b="1" dirty="0" smtClean="0">
                <a:solidFill>
                  <a:srgbClr val="595959"/>
                </a:solidFill>
              </a:rPr>
              <a:t>Right Product Specification</a:t>
            </a:r>
            <a:endParaRPr kumimoji="1" lang="zh-TW" altLang="en-US" sz="4000" b="1" dirty="0">
              <a:solidFill>
                <a:srgbClr val="595959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A59BF-FD06-4039-9330-5E78167FE40B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>
            <a:off x="7380312" y="913284"/>
            <a:ext cx="432048" cy="360040"/>
          </a:xfrm>
          <a:prstGeom prst="downArrow">
            <a:avLst/>
          </a:prstGeom>
          <a:solidFill>
            <a:srgbClr val="8C0D1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5332"/>
            <a:ext cx="9144000" cy="39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3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8884"/>
            <a:ext cx="9144000" cy="6313884"/>
          </a:xfrm>
          <a:prstGeom prst="rect">
            <a:avLst/>
          </a:prstGeom>
        </p:spPr>
      </p:pic>
      <p:pic>
        <p:nvPicPr>
          <p:cNvPr id="5" name="圖片 4" descr="iConnectx3_128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01316"/>
            <a:ext cx="2324100" cy="1045598"/>
          </a:xfrm>
          <a:prstGeom prst="rect">
            <a:avLst/>
          </a:prstGeom>
        </p:spPr>
      </p:pic>
      <p:pic>
        <p:nvPicPr>
          <p:cNvPr id="7" name="圖片 6" descr="iConnect_golde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1196"/>
            <a:ext cx="2448272" cy="63655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1520" y="697260"/>
            <a:ext cx="5184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Made for </a:t>
            </a:r>
            <a:r>
              <a:rPr lang="en-US" altLang="zh-TW" sz="2000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新細明體" charset="-120"/>
              </a:rPr>
              <a:t>iPhone, </a:t>
            </a:r>
            <a:r>
              <a:rPr lang="en-US" altLang="zh-TW" sz="2000" dirty="0" err="1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新細明體" charset="-120"/>
              </a:rPr>
              <a:t>iPad</a:t>
            </a:r>
            <a:r>
              <a:rPr lang="en-US" altLang="zh-TW" sz="2000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新細明體" charset="-120"/>
              </a:rPr>
              <a:t> &amp; iPod</a:t>
            </a:r>
            <a:endParaRPr lang="zh-TW" altLang="en-US" sz="2000" dirty="0">
              <a:ln w="1905"/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621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97860"/>
          </a:xfrm>
          <a:prstGeom prst="rect">
            <a:avLst/>
          </a:prstGeom>
        </p:spPr>
      </p:pic>
      <p:pic>
        <p:nvPicPr>
          <p:cNvPr id="6" name="圖片 5" descr="iConnectx3_128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373069"/>
            <a:ext cx="2324100" cy="1045598"/>
          </a:xfrm>
          <a:prstGeom prst="rect">
            <a:avLst/>
          </a:prstGeom>
        </p:spPr>
      </p:pic>
      <p:pic>
        <p:nvPicPr>
          <p:cNvPr id="8" name="圖片 7" descr="iConnect_golde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1196"/>
            <a:ext cx="2448272" cy="63655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51520" y="769268"/>
            <a:ext cx="5184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Made for </a:t>
            </a:r>
            <a:r>
              <a:rPr lang="en-US" altLang="zh-TW" sz="2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iPhone, </a:t>
            </a:r>
            <a:r>
              <a:rPr lang="en-US" altLang="zh-TW" sz="2000" b="1" dirty="0" err="1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iPad</a:t>
            </a:r>
            <a:r>
              <a:rPr lang="en-US" altLang="zh-TW" sz="2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 &amp; iPod</a:t>
            </a:r>
            <a:endParaRPr lang="zh-TW" altLang="en-US" sz="2000" b="1" dirty="0">
              <a:ln w="1905"/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451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5" name="圖片 4" descr="iConnect_golde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1196"/>
            <a:ext cx="3657722" cy="9510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5536" y="1057300"/>
            <a:ext cx="5184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000" b="1" u="sng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Product Info.</a:t>
            </a:r>
            <a:endParaRPr lang="zh-TW" altLang="en-US" sz="2000" b="1" u="sng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新細明體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273324"/>
            <a:ext cx="4402573" cy="37302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7544" y="2497460"/>
            <a:ext cx="3185487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Package</a:t>
            </a:r>
          </a:p>
          <a:p>
            <a:pPr marL="342900" indent="-342900">
              <a:buFont typeface="Arial"/>
              <a:buChar char="•"/>
            </a:pPr>
            <a:r>
              <a:rPr lang="en-US" altLang="zh-TW" dirty="0" smtClean="0"/>
              <a:t>Dimension: 173x109x25 mm</a:t>
            </a:r>
          </a:p>
          <a:p>
            <a:pPr marL="342900" indent="-342900">
              <a:buFont typeface="Arial"/>
              <a:buChar char="•"/>
            </a:pPr>
            <a:r>
              <a:rPr lang="en-US" altLang="zh-TW" dirty="0" smtClean="0"/>
              <a:t>Weight: 71.9g</a:t>
            </a:r>
          </a:p>
          <a:p>
            <a:pPr marL="342900" indent="-342900">
              <a:buFont typeface="Arial"/>
              <a:buChar char="•"/>
            </a:pPr>
            <a:r>
              <a:rPr lang="en-US" altLang="zh-TW" dirty="0" smtClean="0"/>
              <a:t>30pcs / carton</a:t>
            </a:r>
          </a:p>
          <a:p>
            <a:pPr marL="342900" indent="-342900">
              <a:buFont typeface="Arial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8" name="圖片 7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228"/>
            <a:ext cx="2222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74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4" y="917222"/>
            <a:ext cx="9126566" cy="42063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5576" y="4369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79512" y="133390"/>
            <a:ext cx="5184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 err="1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新細明體" charset="-120"/>
                <a:cs typeface="Calibri"/>
              </a:rPr>
              <a:t>iStorage</a:t>
            </a:r>
            <a:r>
              <a:rPr lang="en-US" altLang="zh-CN" sz="4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新細明體" charset="-120"/>
                <a:cs typeface="Calibri"/>
              </a:rPr>
              <a:t> Roadmap</a:t>
            </a:r>
            <a:endParaRPr lang="zh-TW" altLang="en-US" sz="4000" b="1" dirty="0">
              <a:ln w="1905"/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新細明體" charset="-120"/>
              <a:cs typeface="Calibri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76056" y="4657700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 smtClean="0">
                <a:solidFill>
                  <a:srgbClr val="FF0000"/>
                </a:solidFill>
              </a:rPr>
              <a:t>MP in Q3</a:t>
            </a:r>
            <a:endParaRPr kumimoji="1" lang="zh-TW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5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24" descr="6860235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76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2C65F-F98C-0D4E-A465-6EC28CD703D3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15363" name="圖片 2" descr="iConnect 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r="-412"/>
          <a:stretch>
            <a:fillRect/>
          </a:stretch>
        </p:blipFill>
        <p:spPr bwMode="auto">
          <a:xfrm>
            <a:off x="323850" y="234950"/>
            <a:ext cx="33004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圖片 3" descr="iConnect-mini_with_i6+(silver)_05221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23" y="0"/>
            <a:ext cx="45799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763688" y="625252"/>
            <a:ext cx="4471447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World smallest Lightning / USB 3.0 drive</a:t>
            </a:r>
          </a:p>
        </p:txBody>
      </p:sp>
      <p:sp>
        <p:nvSpPr>
          <p:cNvPr id="10" name="矩形 9"/>
          <p:cNvSpPr/>
          <p:nvPr/>
        </p:nvSpPr>
        <p:spPr>
          <a:xfrm>
            <a:off x="1475656" y="1048866"/>
            <a:ext cx="27353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Smallest</a:t>
            </a:r>
          </a:p>
        </p:txBody>
      </p:sp>
      <p:sp>
        <p:nvSpPr>
          <p:cNvPr id="15367" name="矩形 10"/>
          <p:cNvSpPr>
            <a:spLocks noChangeArrowheads="1"/>
          </p:cNvSpPr>
          <p:nvPr/>
        </p:nvSpPr>
        <p:spPr bwMode="auto">
          <a:xfrm>
            <a:off x="1476375" y="1409204"/>
            <a:ext cx="5688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it-IT" sz="1600" i="1" dirty="0">
                <a:solidFill>
                  <a:srgbClr val="FF0000"/>
                </a:solidFill>
              </a:rPr>
              <a:t>～</a:t>
            </a:r>
            <a:r>
              <a:rPr lang="it-IT" altLang="zh-TW" sz="1600" i="1" dirty="0" err="1">
                <a:solidFill>
                  <a:srgbClr val="FF0000"/>
                </a:solidFill>
              </a:rPr>
              <a:t>iConnect</a:t>
            </a:r>
            <a:r>
              <a:rPr lang="it-IT" altLang="zh-TW" sz="1600" i="1" dirty="0">
                <a:solidFill>
                  <a:srgbClr val="FF0000"/>
                </a:solidFill>
              </a:rPr>
              <a:t> mini </a:t>
            </a:r>
            <a:r>
              <a:rPr lang="it-IT" altLang="zh-TW" sz="1600" i="1" dirty="0" err="1">
                <a:solidFill>
                  <a:srgbClr val="FF0000"/>
                </a:solidFill>
              </a:rPr>
              <a:t>dual</a:t>
            </a:r>
            <a:r>
              <a:rPr lang="it-IT" altLang="zh-TW" sz="1600" i="1" dirty="0">
                <a:solidFill>
                  <a:srgbClr val="FF0000"/>
                </a:solidFill>
              </a:rPr>
              <a:t> flash drive, </a:t>
            </a:r>
          </a:p>
          <a:p>
            <a:r>
              <a:rPr lang="it-IT" altLang="zh-TW" sz="1600" i="1" dirty="0" err="1">
                <a:solidFill>
                  <a:srgbClr val="FF0000"/>
                </a:solidFill>
              </a:rPr>
              <a:t>exclusive</a:t>
            </a:r>
            <a:r>
              <a:rPr lang="it-IT" altLang="zh-TW" sz="1600" i="1" dirty="0">
                <a:solidFill>
                  <a:srgbClr val="FF0000"/>
                </a:solidFill>
              </a:rPr>
              <a:t> PQI COB 3.0 </a:t>
            </a:r>
            <a:r>
              <a:rPr lang="it-IT" altLang="zh-TW" sz="1600" i="1" dirty="0" err="1">
                <a:solidFill>
                  <a:srgbClr val="FF0000"/>
                </a:solidFill>
              </a:rPr>
              <a:t>patent</a:t>
            </a:r>
            <a:r>
              <a:rPr lang="it-IT" altLang="zh-TW" sz="1600" i="1" dirty="0">
                <a:solidFill>
                  <a:srgbClr val="FF0000"/>
                </a:solidFill>
              </a:rPr>
              <a:t>, the </a:t>
            </a:r>
            <a:r>
              <a:rPr lang="it-IT" altLang="zh-TW" sz="1600" i="1" dirty="0" err="1">
                <a:solidFill>
                  <a:srgbClr val="FF0000"/>
                </a:solidFill>
              </a:rPr>
              <a:t>world’s</a:t>
            </a:r>
            <a:r>
              <a:rPr lang="it-IT" altLang="zh-TW" sz="1600" i="1" dirty="0">
                <a:solidFill>
                  <a:srgbClr val="FF0000"/>
                </a:solidFill>
              </a:rPr>
              <a:t> No.1 </a:t>
            </a:r>
            <a:r>
              <a:rPr lang="it-IT" altLang="zh-TW" sz="1600" i="1" dirty="0" err="1">
                <a:solidFill>
                  <a:srgbClr val="FF0000"/>
                </a:solidFill>
              </a:rPr>
              <a:t>tiny</a:t>
            </a:r>
            <a:r>
              <a:rPr lang="it-IT" altLang="zh-TW" sz="1600" i="1" dirty="0">
                <a:solidFill>
                  <a:srgbClr val="FF0000"/>
                </a:solidFill>
              </a:rPr>
              <a:t> </a:t>
            </a:r>
            <a:r>
              <a:rPr lang="it-IT" altLang="zh-TW" sz="1600" i="1" dirty="0" err="1">
                <a:solidFill>
                  <a:srgbClr val="FF0000"/>
                </a:solidFill>
              </a:rPr>
              <a:t>size</a:t>
            </a:r>
            <a:endParaRPr lang="it-IT" altLang="zh-TW" sz="1600" i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750" y="2403475"/>
            <a:ext cx="8208963" cy="1893888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Lightning / USB 3.0 dual-interface - easily share files between </a:t>
            </a:r>
            <a:r>
              <a:rPr lang="en-US" altLang="zh-TW" sz="1400" dirty="0" err="1">
                <a:solidFill>
                  <a:srgbClr val="FFFFFF"/>
                </a:solidFill>
              </a:rPr>
              <a:t>iOS</a:t>
            </a:r>
            <a:r>
              <a:rPr lang="en-US" altLang="zh-TW" sz="1400" dirty="0">
                <a:solidFill>
                  <a:srgbClr val="FFFFFF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Ultra slim with metal material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rgbClr val="FFFFFF"/>
                </a:solidFill>
              </a:rPr>
              <a:t>iConnect</a:t>
            </a:r>
            <a:r>
              <a:rPr lang="en-US" altLang="zh-TW" sz="1400" dirty="0">
                <a:solidFill>
                  <a:srgbClr val="FFFFFF"/>
                </a:solidFill>
              </a:rPr>
              <a:t> mini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File encryption &amp; File compression</a:t>
            </a:r>
            <a:endParaRPr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750" y="4281488"/>
            <a:ext cx="82804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45 x 15x 7.0 mm                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19" name="圖片 18" descr="iConnect_mini_pcb_Cap_ID_for dm.2005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811213"/>
            <a:ext cx="654050" cy="1470025"/>
          </a:xfrm>
          <a:prstGeom prst="rect">
            <a:avLst/>
          </a:prstGeom>
          <a:effectLst>
            <a:outerShdw blurRad="247650" dist="190500" dir="54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1" name="圖片 20" descr="iConnect_mini_pcb_Cap_ID_for dm.2005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88" y="811213"/>
            <a:ext cx="654050" cy="1470025"/>
          </a:xfrm>
          <a:prstGeom prst="rect">
            <a:avLst/>
          </a:prstGeom>
          <a:effectLst>
            <a:outerShdw blurRad="247650" dist="190500" dir="5400000" algn="tl" rotWithShape="0">
              <a:srgbClr val="000000">
                <a:alpha val="63000"/>
              </a:srgbClr>
            </a:outerShdw>
          </a:effectLst>
        </p:spPr>
      </p:pic>
      <p:sp>
        <p:nvSpPr>
          <p:cNvPr id="15372" name="文字方塊 22"/>
          <p:cNvSpPr txBox="1">
            <a:spLocks noChangeArrowheads="1"/>
          </p:cNvSpPr>
          <p:nvPr/>
        </p:nvSpPr>
        <p:spPr bwMode="auto">
          <a:xfrm>
            <a:off x="6816725" y="6086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pic>
        <p:nvPicPr>
          <p:cNvPr id="15373" name="圖片 11" descr="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9800"/>
            <a:ext cx="2222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圖片 23" descr="minimalistic-white-fog-silver-digital-art-white-background-HD-Wallpaper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18A22B82-9556-4CFE-BA25-1713B108A70C}" type="slidenum">
              <a:rPr lang="zh-TW" altLang="en-US">
                <a:solidFill>
                  <a:srgbClr val="1F497D"/>
                </a:solidFill>
              </a:rPr>
              <a:pPr/>
              <a:t>18</a:t>
            </a:fld>
            <a:endParaRPr lang="en-US" altLang="zh-TW">
              <a:solidFill>
                <a:srgbClr val="1F497D"/>
              </a:solidFill>
            </a:endParaRPr>
          </a:p>
        </p:txBody>
      </p:sp>
      <p:cxnSp>
        <p:nvCxnSpPr>
          <p:cNvPr id="19" name="直線箭頭接點 18"/>
          <p:cNvCxnSpPr/>
          <p:nvPr/>
        </p:nvCxnSpPr>
        <p:spPr>
          <a:xfrm flipV="1">
            <a:off x="4899025" y="2209800"/>
            <a:ext cx="33338" cy="2447925"/>
          </a:xfrm>
          <a:prstGeom prst="straightConnector1">
            <a:avLst/>
          </a:prstGeom>
          <a:ln w="12700">
            <a:solidFill>
              <a:srgbClr val="93CDDD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8" name="矩形 21"/>
          <p:cNvSpPr>
            <a:spLocks noChangeArrowheads="1"/>
          </p:cNvSpPr>
          <p:nvPr/>
        </p:nvSpPr>
        <p:spPr bwMode="auto">
          <a:xfrm>
            <a:off x="4251325" y="3289300"/>
            <a:ext cx="8304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5</a:t>
            </a:r>
            <a:r>
              <a:rPr kumimoji="0" lang="en-US" altLang="zh-CN" sz="1400" dirty="0" smtClean="0">
                <a:solidFill>
                  <a:srgbClr val="1F497D"/>
                </a:solidFill>
                <a:latin typeface="Calibri" pitchFamily="34" charset="0"/>
              </a:rPr>
              <a:t>5.2</a:t>
            </a:r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cxnSp>
        <p:nvCxnSpPr>
          <p:cNvPr id="23" name="直線箭頭接點 22"/>
          <p:cNvCxnSpPr/>
          <p:nvPr/>
        </p:nvCxnSpPr>
        <p:spPr>
          <a:xfrm>
            <a:off x="5076825" y="4802188"/>
            <a:ext cx="1439863" cy="0"/>
          </a:xfrm>
          <a:prstGeom prst="straightConnector1">
            <a:avLst/>
          </a:prstGeom>
          <a:ln w="12700">
            <a:solidFill>
              <a:srgbClr val="93CDDD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0" name="矩形 25"/>
          <p:cNvSpPr>
            <a:spLocks noChangeArrowheads="1"/>
          </p:cNvSpPr>
          <p:nvPr/>
        </p:nvSpPr>
        <p:spPr bwMode="auto">
          <a:xfrm>
            <a:off x="5292725" y="4802188"/>
            <a:ext cx="8304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31.3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21511" name="矩形 31"/>
          <p:cNvSpPr>
            <a:spLocks noChangeArrowheads="1"/>
          </p:cNvSpPr>
          <p:nvPr/>
        </p:nvSpPr>
        <p:spPr bwMode="auto">
          <a:xfrm>
            <a:off x="5292725" y="1778000"/>
            <a:ext cx="10065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1400" dirty="0" err="1">
                <a:solidFill>
                  <a:srgbClr val="1F497D"/>
                </a:solidFill>
                <a:latin typeface="Calibri" pitchFamily="34" charset="0"/>
              </a:rPr>
              <a:t>T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:</a:t>
            </a:r>
            <a:r>
              <a:rPr kumimoji="0" lang="zh-CN" altLang="en-US" sz="1400" dirty="0">
                <a:solidFill>
                  <a:srgbClr val="1F497D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kumimoji="0" lang="fr-FR" altLang="zh-CN" sz="1400" dirty="0" smtClean="0">
                <a:solidFill>
                  <a:srgbClr val="1F497D"/>
                </a:solidFill>
                <a:latin typeface="Calibri" pitchFamily="34" charset="0"/>
              </a:rPr>
              <a:t>8</a:t>
            </a:r>
            <a:r>
              <a:rPr kumimoji="0" lang="en-US" altLang="zh-CN" sz="1400" dirty="0" smtClean="0">
                <a:solidFill>
                  <a:srgbClr val="1F497D"/>
                </a:solidFill>
                <a:latin typeface="Calibri" pitchFamily="34" charset="0"/>
              </a:rPr>
              <a:t>.</a:t>
            </a:r>
            <a:r>
              <a:rPr lang="fr-FR" altLang="zh-CN" sz="1400" dirty="0" smtClean="0">
                <a:solidFill>
                  <a:srgbClr val="1F497D"/>
                </a:solidFill>
                <a:latin typeface="Calibri" pitchFamily="34" charset="0"/>
              </a:rPr>
              <a:t>3</a:t>
            </a:r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0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21512" name="矩形 1"/>
          <p:cNvSpPr>
            <a:spLocks noChangeArrowheads="1"/>
          </p:cNvSpPr>
          <p:nvPr/>
        </p:nvSpPr>
        <p:spPr bwMode="auto">
          <a:xfrm>
            <a:off x="323850" y="1128713"/>
            <a:ext cx="3518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0" lang="fr-FR" altLang="zh-TW" sz="1400" b="1" dirty="0" err="1" smtClean="0">
                <a:solidFill>
                  <a:srgbClr val="FF6600"/>
                </a:solidFill>
                <a:latin typeface="Calibri" pitchFamily="34" charset="0"/>
              </a:rPr>
              <a:t>iConnect</a:t>
            </a:r>
            <a:r>
              <a:rPr kumimoji="0" lang="zh-CN" altLang="en-US" sz="1400" b="1" dirty="0" smtClean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mini </a:t>
            </a:r>
            <a:r>
              <a:rPr kumimoji="0" lang="fr-FR" altLang="zh-TW" sz="1400" b="1" dirty="0">
                <a:solidFill>
                  <a:srgbClr val="FF6600"/>
                </a:solidFill>
                <a:latin typeface="Calibri" pitchFamily="34" charset="0"/>
              </a:rPr>
              <a:t>: </a:t>
            </a:r>
            <a:r>
              <a:rPr kumimoji="0" lang="zh-CN" altLang="en-US" sz="1400" b="1" dirty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kumimoji="0" lang="en-US" altLang="zh-CN" sz="1400" b="1" dirty="0" smtClean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45x15x7 </a:t>
            </a:r>
            <a:r>
              <a:rPr kumimoji="0" lang="en-US" altLang="zh-CN" sz="1400" b="1" dirty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= </a:t>
            </a:r>
            <a:r>
              <a:rPr kumimoji="0" lang="zh-CN" altLang="en-US" sz="1400" b="1" dirty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kumimoji="0" lang="en-US" altLang="zh-CN" sz="1400" b="1" dirty="0" smtClean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4,</a:t>
            </a:r>
            <a:r>
              <a:rPr lang="en-US" altLang="zh-CN" sz="1400" b="1" dirty="0" smtClean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725</a:t>
            </a:r>
            <a:r>
              <a:rPr kumimoji="0" lang="zh-CN" altLang="en-US" sz="1400" b="1" dirty="0" smtClean="0">
                <a:solidFill>
                  <a:srgbClr val="FF66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kumimoji="0" lang="en-US" altLang="zh-TW" sz="1400" b="1" dirty="0">
                <a:solidFill>
                  <a:srgbClr val="FF6600"/>
                </a:solidFill>
                <a:latin typeface="Calibri" pitchFamily="34" charset="0"/>
              </a:rPr>
              <a:t>mm</a:t>
            </a:r>
            <a:r>
              <a:rPr kumimoji="0" lang="en-US" altLang="zh-TW" sz="1400" b="1" baseline="30000" dirty="0">
                <a:solidFill>
                  <a:srgbClr val="FF6600"/>
                </a:solidFill>
                <a:latin typeface="Calibri" pitchFamily="34" charset="0"/>
              </a:rPr>
              <a:t>3</a:t>
            </a:r>
            <a:endParaRPr kumimoji="0" lang="fr-FR" altLang="zh-TW" sz="1400" b="1" dirty="0">
              <a:solidFill>
                <a:srgbClr val="FF6600"/>
              </a:solidFill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kumimoji="0" lang="fr-FR" altLang="zh-TW" sz="1400" b="1" dirty="0" err="1" smtClean="0">
                <a:solidFill>
                  <a:srgbClr val="FF6600"/>
                </a:solidFill>
                <a:latin typeface="Calibri" pitchFamily="34" charset="0"/>
              </a:rPr>
              <a:t>iConnect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kumimoji="0" lang="fr-FR" altLang="zh-TW" sz="1400" b="1" dirty="0">
                <a:solidFill>
                  <a:srgbClr val="FF6600"/>
                </a:solidFill>
                <a:latin typeface="Calibri" pitchFamily="34" charset="0"/>
              </a:rPr>
              <a:t>: 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5</a:t>
            </a:r>
            <a:r>
              <a:rPr kumimoji="0" lang="en-US" altLang="zh-CN" sz="1400" b="1" dirty="0" smtClean="0">
                <a:solidFill>
                  <a:srgbClr val="FF6600"/>
                </a:solidFill>
                <a:latin typeface="Calibri" pitchFamily="34" charset="0"/>
              </a:rPr>
              <a:t>5.2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kumimoji="0" lang="fr-FR" altLang="zh-TW" sz="1400" b="1" dirty="0">
                <a:solidFill>
                  <a:srgbClr val="FF6600"/>
                </a:solidFill>
                <a:latin typeface="Calibri" pitchFamily="34" charset="0"/>
              </a:rPr>
              <a:t>x 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31.3 </a:t>
            </a:r>
            <a:r>
              <a:rPr kumimoji="0" lang="fr-FR" altLang="zh-TW" sz="1400" b="1" dirty="0">
                <a:solidFill>
                  <a:srgbClr val="FF6600"/>
                </a:solidFill>
                <a:latin typeface="Calibri" pitchFamily="34" charset="0"/>
              </a:rPr>
              <a:t>x </a:t>
            </a:r>
            <a:r>
              <a:rPr kumimoji="0" lang="en-US" altLang="zh-CN" sz="1400" b="1" dirty="0" smtClean="0">
                <a:solidFill>
                  <a:srgbClr val="FF6600"/>
                </a:solidFill>
                <a:latin typeface="Calibri" pitchFamily="34" charset="0"/>
              </a:rPr>
              <a:t>8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.3 </a:t>
            </a:r>
            <a:r>
              <a:rPr kumimoji="0" lang="fr-FR" altLang="zh-TW" sz="1400" b="1" dirty="0">
                <a:solidFill>
                  <a:srgbClr val="FF6600"/>
                </a:solidFill>
                <a:cs typeface="Arial" pitchFamily="34" charset="0"/>
              </a:rPr>
              <a:t>=</a:t>
            </a:r>
            <a:r>
              <a:rPr kumimoji="0" lang="fr-FR" altLang="zh-TW" sz="1400" b="1" dirty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1</a:t>
            </a:r>
            <a:r>
              <a:rPr kumimoji="0" lang="en-US" altLang="zh-CN" sz="1400" b="1" dirty="0" smtClean="0">
                <a:solidFill>
                  <a:srgbClr val="FF6600"/>
                </a:solidFill>
                <a:latin typeface="Calibri" pitchFamily="34" charset="0"/>
              </a:rPr>
              <a:t>4,340</a:t>
            </a:r>
            <a:r>
              <a:rPr kumimoji="0" lang="fr-FR" altLang="zh-TW" sz="1400" b="1" dirty="0" smtClean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kumimoji="0" lang="en-US" altLang="zh-TW" sz="1400" b="1" dirty="0">
                <a:solidFill>
                  <a:srgbClr val="FF6600"/>
                </a:solidFill>
                <a:latin typeface="Calibri" pitchFamily="34" charset="0"/>
              </a:rPr>
              <a:t>mm</a:t>
            </a:r>
            <a:r>
              <a:rPr kumimoji="0" lang="en-US" altLang="zh-TW" sz="1400" b="1" baseline="30000" dirty="0">
                <a:solidFill>
                  <a:srgbClr val="FF6600"/>
                </a:solidFill>
                <a:latin typeface="Calibri" pitchFamily="34" charset="0"/>
              </a:rPr>
              <a:t>3</a:t>
            </a:r>
          </a:p>
        </p:txBody>
      </p:sp>
      <p:cxnSp>
        <p:nvCxnSpPr>
          <p:cNvPr id="15" name="直線箭頭接點 14"/>
          <p:cNvCxnSpPr/>
          <p:nvPr/>
        </p:nvCxnSpPr>
        <p:spPr>
          <a:xfrm flipV="1">
            <a:off x="2663825" y="2713038"/>
            <a:ext cx="26988" cy="1925637"/>
          </a:xfrm>
          <a:prstGeom prst="straightConnector1">
            <a:avLst/>
          </a:prstGeom>
          <a:ln w="12700">
            <a:solidFill>
              <a:srgbClr val="93CDDD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4" name="矩形 15"/>
          <p:cNvSpPr>
            <a:spLocks noChangeArrowheads="1"/>
          </p:cNvSpPr>
          <p:nvPr/>
        </p:nvSpPr>
        <p:spPr bwMode="auto">
          <a:xfrm>
            <a:off x="1943100" y="3181350"/>
            <a:ext cx="6940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rgbClr val="1F497D"/>
                </a:solidFill>
                <a:latin typeface="Calibri" pitchFamily="34" charset="0"/>
              </a:rPr>
              <a:t>45</a:t>
            </a:r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cxnSp>
        <p:nvCxnSpPr>
          <p:cNvPr id="20" name="直線箭頭接點 19"/>
          <p:cNvCxnSpPr/>
          <p:nvPr/>
        </p:nvCxnSpPr>
        <p:spPr>
          <a:xfrm>
            <a:off x="2879725" y="4694238"/>
            <a:ext cx="647700" cy="0"/>
          </a:xfrm>
          <a:prstGeom prst="straightConnector1">
            <a:avLst/>
          </a:prstGeom>
          <a:ln w="12700">
            <a:solidFill>
              <a:srgbClr val="FFFFFF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6" name="矩形 20"/>
          <p:cNvSpPr>
            <a:spLocks noChangeArrowheads="1"/>
          </p:cNvSpPr>
          <p:nvPr/>
        </p:nvSpPr>
        <p:spPr bwMode="auto">
          <a:xfrm>
            <a:off x="2808288" y="4673600"/>
            <a:ext cx="6940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15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21517" name="矩形 23"/>
          <p:cNvSpPr>
            <a:spLocks noChangeArrowheads="1"/>
          </p:cNvSpPr>
          <p:nvPr/>
        </p:nvSpPr>
        <p:spPr bwMode="auto">
          <a:xfrm>
            <a:off x="2771800" y="2281436"/>
            <a:ext cx="779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1400" dirty="0" err="1">
                <a:solidFill>
                  <a:srgbClr val="1F497D"/>
                </a:solidFill>
                <a:latin typeface="Calibri" pitchFamily="34" charset="0"/>
              </a:rPr>
              <a:t>T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:</a:t>
            </a:r>
            <a:r>
              <a:rPr kumimoji="0" lang="zh-CN" altLang="en-US" sz="1400" dirty="0">
                <a:solidFill>
                  <a:srgbClr val="1F497D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en-US" altLang="zh-CN" sz="1400" dirty="0">
                <a:solidFill>
                  <a:srgbClr val="1F497D"/>
                </a:solidFill>
                <a:latin typeface="Calibri" pitchFamily="34" charset="0"/>
                <a:ea typeface="SimSun" pitchFamily="2" charset="-122"/>
              </a:rPr>
              <a:t>7</a:t>
            </a:r>
            <a:r>
              <a:rPr kumimoji="0" lang="fr-FR" altLang="zh-TW" sz="1400" dirty="0" smtClean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kumimoji="0" lang="fr-FR" altLang="zh-TW" sz="1400" dirty="0">
                <a:solidFill>
                  <a:srgbClr val="1F497D"/>
                </a:solidFill>
                <a:latin typeface="Calibri" pitchFamily="34" charset="0"/>
              </a:rPr>
              <a:t>mm</a:t>
            </a:r>
            <a:endParaRPr kumimoji="0" lang="zh-TW" altLang="en-US" sz="1400" dirty="0">
              <a:solidFill>
                <a:srgbClr val="1F497D"/>
              </a:solidFill>
              <a:latin typeface="Calibri" pitchFamily="34" charset="0"/>
            </a:endParaRPr>
          </a:p>
        </p:txBody>
      </p:sp>
      <p:cxnSp>
        <p:nvCxnSpPr>
          <p:cNvPr id="27" name="直線箭頭接點 26"/>
          <p:cNvCxnSpPr/>
          <p:nvPr/>
        </p:nvCxnSpPr>
        <p:spPr>
          <a:xfrm>
            <a:off x="2879725" y="4694238"/>
            <a:ext cx="647700" cy="0"/>
          </a:xfrm>
          <a:prstGeom prst="straightConnector1">
            <a:avLst/>
          </a:prstGeom>
          <a:ln w="12700">
            <a:solidFill>
              <a:srgbClr val="93CDDD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2" name="矩形 2"/>
          <p:cNvSpPr>
            <a:spLocks noChangeArrowheads="1"/>
          </p:cNvSpPr>
          <p:nvPr/>
        </p:nvSpPr>
        <p:spPr bwMode="auto">
          <a:xfrm>
            <a:off x="2843213" y="5160963"/>
            <a:ext cx="6572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2000" b="1">
                <a:solidFill>
                  <a:srgbClr val="1F497D"/>
                </a:solidFill>
                <a:latin typeface="Calibri" pitchFamily="34" charset="0"/>
              </a:rPr>
              <a:t>mini </a:t>
            </a:r>
            <a:endParaRPr lang="zh-TW" altLang="en-US" sz="2000" b="1"/>
          </a:p>
        </p:txBody>
      </p:sp>
      <p:sp>
        <p:nvSpPr>
          <p:cNvPr id="21523" name="矩形 3"/>
          <p:cNvSpPr>
            <a:spLocks noChangeArrowheads="1"/>
          </p:cNvSpPr>
          <p:nvPr/>
        </p:nvSpPr>
        <p:spPr bwMode="auto">
          <a:xfrm>
            <a:off x="5580063" y="5160963"/>
            <a:ext cx="1121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fr-FR" altLang="zh-TW" sz="2000" b="1" dirty="0" smtClean="0">
                <a:solidFill>
                  <a:srgbClr val="1F497D"/>
                </a:solidFill>
                <a:latin typeface="Calibri" pitchFamily="34" charset="0"/>
              </a:rPr>
              <a:t>i</a:t>
            </a:r>
            <a:r>
              <a:rPr kumimoji="0" lang="en-US" altLang="zh-CN" sz="2000" b="1" dirty="0" smtClean="0">
                <a:solidFill>
                  <a:srgbClr val="1F497D"/>
                </a:solidFill>
                <a:latin typeface="Calibri" pitchFamily="34" charset="0"/>
              </a:rPr>
              <a:t>Connect</a:t>
            </a:r>
            <a:endParaRPr lang="zh-TW" altLang="en-US" sz="2000" b="1" dirty="0"/>
          </a:p>
        </p:txBody>
      </p:sp>
      <p:pic>
        <p:nvPicPr>
          <p:cNvPr id="21" name="圖片 7" descr="pqi logo-1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193675"/>
            <a:ext cx="7302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圖片 23" descr="iConnect_64GB_new_Artwork.6view_di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2471964"/>
            <a:ext cx="1326869" cy="2201484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79512" y="133390"/>
            <a:ext cx="712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" b="1" dirty="0" err="1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iConnect</a:t>
            </a:r>
            <a:r>
              <a:rPr lang="en-US" altLang="zh-CN" sz="4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 mini: </a:t>
            </a:r>
            <a:r>
              <a:rPr lang="en-US" altLang="zh-CN" sz="4000" b="1" dirty="0" err="1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iConnect</a:t>
            </a:r>
            <a:r>
              <a:rPr lang="en-US" altLang="zh-CN" sz="4000" b="1" dirty="0" smtClean="0">
                <a:ln w="1905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新細明體" charset="-120"/>
              </a:rPr>
              <a:t>= 33%:1</a:t>
            </a:r>
            <a:endParaRPr lang="zh-TW" altLang="en-US" sz="4000" b="1" dirty="0">
              <a:ln w="1905"/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新細明體" charset="-120"/>
            </a:endParaRPr>
          </a:p>
        </p:txBody>
      </p:sp>
      <p:pic>
        <p:nvPicPr>
          <p:cNvPr id="22" name="圖片 21" descr="iConnect_mini_pcb_Cap_ID_for dm.2005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2787590"/>
            <a:ext cx="864096" cy="1942118"/>
          </a:xfrm>
          <a:prstGeom prst="rect">
            <a:avLst/>
          </a:prstGeom>
          <a:effectLst>
            <a:outerShdw blurRad="247650" dist="190500" dir="5400000" algn="tl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13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16" descr="6828452-silver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2820"/>
            <a:ext cx="9180512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BAE4-7500-274A-9316-9D13F0668787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16387" name="圖片 2" descr="iConnect mi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r="-412"/>
          <a:stretch>
            <a:fillRect/>
          </a:stretch>
        </p:blipFill>
        <p:spPr bwMode="auto">
          <a:xfrm>
            <a:off x="1979613" y="265113"/>
            <a:ext cx="3302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907704" y="625252"/>
            <a:ext cx="4471447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World smallest Lightning / USB 3.0 drive</a:t>
            </a:r>
          </a:p>
        </p:txBody>
      </p:sp>
      <p:sp>
        <p:nvSpPr>
          <p:cNvPr id="10" name="矩形 9"/>
          <p:cNvSpPr/>
          <p:nvPr/>
        </p:nvSpPr>
        <p:spPr>
          <a:xfrm>
            <a:off x="2771800" y="1201316"/>
            <a:ext cx="27353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Smallest</a:t>
            </a:r>
          </a:p>
        </p:txBody>
      </p:sp>
      <p:sp>
        <p:nvSpPr>
          <p:cNvPr id="16390" name="矩形 10"/>
          <p:cNvSpPr>
            <a:spLocks noChangeArrowheads="1"/>
          </p:cNvSpPr>
          <p:nvPr/>
        </p:nvSpPr>
        <p:spPr bwMode="auto">
          <a:xfrm>
            <a:off x="2555875" y="1624013"/>
            <a:ext cx="56880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it-IT" sz="1600" i="1">
                <a:solidFill>
                  <a:srgbClr val="FF0000"/>
                </a:solidFill>
              </a:rPr>
              <a:t>～</a:t>
            </a:r>
            <a:r>
              <a:rPr lang="it-IT" altLang="zh-TW" sz="1600" i="1">
                <a:solidFill>
                  <a:srgbClr val="FF0000"/>
                </a:solidFill>
              </a:rPr>
              <a:t>iConnect mini dual flash drive, </a:t>
            </a:r>
          </a:p>
          <a:p>
            <a:r>
              <a:rPr lang="it-IT" altLang="zh-TW" sz="1600" i="1">
                <a:solidFill>
                  <a:srgbClr val="FF0000"/>
                </a:solidFill>
              </a:rPr>
              <a:t>exclusive PQI COB 3.0 patent, the world’s No.1 tiny size</a:t>
            </a:r>
          </a:p>
        </p:txBody>
      </p:sp>
      <p:sp>
        <p:nvSpPr>
          <p:cNvPr id="13" name="矩形 12"/>
          <p:cNvSpPr/>
          <p:nvPr/>
        </p:nvSpPr>
        <p:spPr>
          <a:xfrm>
            <a:off x="395288" y="2403475"/>
            <a:ext cx="8280400" cy="1893888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Feature</a:t>
            </a:r>
            <a:r>
              <a:rPr lang="zh-TW" altLang="en-US" sz="1400" dirty="0">
                <a:solidFill>
                  <a:srgbClr val="595959"/>
                </a:solidFill>
              </a:rPr>
              <a:t>：</a:t>
            </a:r>
            <a:endParaRPr lang="en-US" altLang="zh-TW" sz="1400" dirty="0">
              <a:solidFill>
                <a:srgbClr val="595959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Lightning / USB 3.0 dual-interface - easily share files between </a:t>
            </a:r>
            <a:r>
              <a:rPr lang="en-US" altLang="zh-TW" sz="1400" dirty="0" err="1">
                <a:solidFill>
                  <a:srgbClr val="595959"/>
                </a:solidFill>
              </a:rPr>
              <a:t>iOS</a:t>
            </a:r>
            <a:r>
              <a:rPr lang="en-US" altLang="zh-TW" sz="1400" dirty="0">
                <a:solidFill>
                  <a:srgbClr val="595959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Rotate, cap-less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rgbClr val="595959"/>
                </a:solidFill>
              </a:rPr>
              <a:t>iConnect</a:t>
            </a:r>
            <a:r>
              <a:rPr lang="en-US" altLang="zh-TW" sz="1400" dirty="0">
                <a:solidFill>
                  <a:srgbClr val="595959"/>
                </a:solidFill>
              </a:rPr>
              <a:t> mini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File encryption &amp; File compression</a:t>
            </a:r>
            <a:endParaRPr lang="zh-TW" altLang="en-US" sz="1400" dirty="0">
              <a:solidFill>
                <a:srgbClr val="595959"/>
              </a:solidFill>
            </a:endParaRPr>
          </a:p>
        </p:txBody>
      </p:sp>
      <p:sp>
        <p:nvSpPr>
          <p:cNvPr id="16392" name="文字方塊 22"/>
          <p:cNvSpPr txBox="1">
            <a:spLocks noChangeArrowheads="1"/>
          </p:cNvSpPr>
          <p:nvPr/>
        </p:nvSpPr>
        <p:spPr bwMode="auto">
          <a:xfrm>
            <a:off x="6816725" y="6086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pic>
        <p:nvPicPr>
          <p:cNvPr id="16" name="圖片 15" descr="iConnect_mini_pcb_rotate_ID(long_cap).196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5" r="-245"/>
          <a:stretch/>
        </p:blipFill>
        <p:spPr>
          <a:xfrm>
            <a:off x="5940425" y="-166688"/>
            <a:ext cx="3527425" cy="237331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4" name="圖片 11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52675"/>
            <a:ext cx="2222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395288" y="4352925"/>
            <a:ext cx="82804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45 x 15x 7.0 mm                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16396" name="圖片 7" descr="iConnect_mini_with iphone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97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732629" y="1226382"/>
            <a:ext cx="6178141" cy="3811158"/>
          </a:xfrm>
          <a:prstGeom prst="rect">
            <a:avLst/>
          </a:prstGeom>
          <a:solidFill>
            <a:srgbClr val="FFFFFF">
              <a:alpha val="22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016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2793551" y="1444463"/>
            <a:ext cx="60791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Choose 1 PQI and get ALL Apple accessories</a:t>
            </a:r>
          </a:p>
          <a:p>
            <a:pPr lvl="1"/>
            <a:endParaRPr kumimoji="1" lang="en-US" altLang="zh-TW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We provide full product lines for Apple accessories</a:t>
            </a: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From lightning cable, Power bank to OTG storage for </a:t>
            </a:r>
            <a:r>
              <a:rPr kumimoji="1" lang="en-US" altLang="zh-TW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iOS</a:t>
            </a:r>
            <a:endParaRPr kumimoji="1" lang="en-US" altLang="zh-TW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1"/>
            <a:endParaRPr kumimoji="1" lang="en-US" altLang="zh-TW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AutoNum type="arabicPeriod"/>
            </a:pPr>
            <a:endParaRPr kumimoji="1" lang="en-US" altLang="zh-TW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AutoNum type="arabicPeriod"/>
            </a:pP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All products with Apple license</a:t>
            </a:r>
          </a:p>
          <a:p>
            <a:pPr lvl="1"/>
            <a:endParaRPr kumimoji="1" lang="en-US" altLang="zh-TW" sz="800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Joined </a:t>
            </a:r>
            <a:r>
              <a:rPr kumimoji="1" lang="en-US" altLang="zh-TW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Foxlink</a:t>
            </a:r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group in 2010, which is Apple OEM factory</a:t>
            </a: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With strong support from </a:t>
            </a:r>
            <a:r>
              <a:rPr kumimoji="1" lang="en-US" altLang="zh-TW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Foxlink</a:t>
            </a:r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we have bigger advantages on Apple products.</a:t>
            </a: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kumimoji="1" lang="en-US" altLang="zh-TW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>
              <a:buAutoNum type="arabicPeriod"/>
            </a:pPr>
            <a:r>
              <a:rPr kumimoji="1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Create for convenience</a:t>
            </a:r>
            <a:endParaRPr kumimoji="1" lang="en-US" altLang="zh-TW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1"/>
            <a:endParaRPr kumimoji="1" lang="en-US" altLang="zh-TW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Provide more kinds of products to make technology closer to life</a:t>
            </a:r>
          </a:p>
          <a:p>
            <a:pPr lvl="1"/>
            <a:r>
              <a:rPr kumimoji="1"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9112" y="382389"/>
            <a:ext cx="7735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Why choose PQI for Apple accessories?</a:t>
            </a:r>
            <a:endParaRPr kumimoji="1" lang="zh-TW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74770" y="1071290"/>
            <a:ext cx="86360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210625" y="5354398"/>
            <a:ext cx="86360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96" y="1852585"/>
            <a:ext cx="1134315" cy="7052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83" y="2780047"/>
            <a:ext cx="2515504" cy="16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17" descr="6873564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2519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8A6FD-BA5D-3B48-BDE1-C64F70DEAD0C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17411" name="圖片 2" descr="iConnect 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b="-8481"/>
          <a:stretch>
            <a:fillRect/>
          </a:stretch>
        </p:blipFill>
        <p:spPr bwMode="auto">
          <a:xfrm>
            <a:off x="250825" y="265113"/>
            <a:ext cx="27622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203848" y="265212"/>
            <a:ext cx="319968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Lightning  &amp; Type-C</a:t>
            </a:r>
            <a:r>
              <a:rPr lang="en-US" altLang="zh-TW" sz="2000" b="1" baseline="30000" dirty="0">
                <a:ln w="50800"/>
                <a:solidFill>
                  <a:schemeClr val="bg1">
                    <a:lumMod val="85000"/>
                  </a:schemeClr>
                </a:solidFill>
              </a:rPr>
              <a:t>TM</a:t>
            </a: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 drive</a:t>
            </a:r>
          </a:p>
        </p:txBody>
      </p:sp>
      <p:sp>
        <p:nvSpPr>
          <p:cNvPr id="11" name="矩形 10"/>
          <p:cNvSpPr/>
          <p:nvPr/>
        </p:nvSpPr>
        <p:spPr>
          <a:xfrm>
            <a:off x="2916411" y="1057300"/>
            <a:ext cx="220511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First</a:t>
            </a:r>
          </a:p>
        </p:txBody>
      </p:sp>
      <p:sp>
        <p:nvSpPr>
          <p:cNvPr id="14" name="矩形 13"/>
          <p:cNvSpPr/>
          <p:nvPr/>
        </p:nvSpPr>
        <p:spPr>
          <a:xfrm>
            <a:off x="1403350" y="2546350"/>
            <a:ext cx="6408738" cy="1895475"/>
          </a:xfrm>
          <a:prstGeom prst="rect">
            <a:avLst/>
          </a:prstGeom>
          <a:solidFill>
            <a:srgbClr val="DDD9C3">
              <a:alpha val="3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Feature</a:t>
            </a:r>
            <a:r>
              <a:rPr lang="zh-TW" altLang="en-US" sz="1400" dirty="0">
                <a:solidFill>
                  <a:schemeClr val="bg1"/>
                </a:solidFill>
              </a:rPr>
              <a:t>：</a:t>
            </a:r>
            <a:endParaRPr lang="en-US" altLang="zh-TW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Lightning / Type-C </a:t>
            </a:r>
            <a:r>
              <a:rPr lang="en-US" altLang="zh-TW" sz="1400" baseline="30000" dirty="0">
                <a:solidFill>
                  <a:schemeClr val="bg1"/>
                </a:solidFill>
              </a:rPr>
              <a:t>TM</a:t>
            </a:r>
            <a:r>
              <a:rPr lang="en-US" altLang="zh-TW" sz="1400" dirty="0">
                <a:solidFill>
                  <a:schemeClr val="bg1"/>
                </a:solidFill>
              </a:rPr>
              <a:t> dual-interface - easily share files between </a:t>
            </a:r>
            <a:r>
              <a:rPr lang="en-US" altLang="zh-TW" sz="1400" dirty="0" err="1">
                <a:solidFill>
                  <a:schemeClr val="bg1"/>
                </a:solidFill>
              </a:rPr>
              <a:t>iOS</a:t>
            </a:r>
            <a:r>
              <a:rPr lang="en-US" altLang="zh-TW" sz="1400" dirty="0">
                <a:solidFill>
                  <a:schemeClr val="bg1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Free up space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Ultra slim with metal material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chemeClr val="bg1"/>
                </a:solidFill>
              </a:rPr>
              <a:t>iConnect</a:t>
            </a:r>
            <a:r>
              <a:rPr lang="en-US" altLang="zh-TW" sz="1400" dirty="0">
                <a:solidFill>
                  <a:schemeClr val="bg1"/>
                </a:solidFill>
              </a:rPr>
              <a:t> 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File encryption &amp; File compression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圖片 16" descr="TypeC+lightning_iConnect-mini_2.1991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620713"/>
            <a:ext cx="2951163" cy="18399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2627784" y="1489075"/>
            <a:ext cx="56896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~ </a:t>
            </a:r>
            <a:r>
              <a:rPr lang="en-US" altLang="zh-TW" sz="1600" i="1" dirty="0" err="1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iConnect</a:t>
            </a: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 C (Lightning / Type-C</a:t>
            </a:r>
            <a:r>
              <a:rPr lang="en-US" altLang="zh-TW" sz="1600" i="1" baseline="30000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TM</a:t>
            </a: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dual-function flash drive, bidirectional</a:t>
            </a:r>
          </a:p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access, the world’s No.1 technology</a:t>
            </a:r>
            <a:endParaRPr lang="it-IT" altLang="zh-TW" sz="1600" i="1" dirty="0">
              <a:solidFill>
                <a:srgbClr val="FF0000"/>
              </a:solidFill>
              <a:effectLst>
                <a:outerShdw blurRad="288925" dir="5100000" algn="tl" rotWithShape="0">
                  <a:schemeClr val="bg1"/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1188" y="4408488"/>
            <a:ext cx="8281987" cy="1185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Type-C</a:t>
            </a:r>
            <a:r>
              <a:rPr lang="en-US" altLang="zh-TW" sz="1200" baseline="30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TM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54 x 16x 7.5 mm                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7" name="圖片 6" descr="iConnect-C_with_iphone6_052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250" y="7938"/>
            <a:ext cx="3486150" cy="2809875"/>
          </a:xfrm>
          <a:prstGeom prst="rect">
            <a:avLst/>
          </a:prstGeom>
          <a:effectLst>
            <a:outerShdw blurRad="234950" dist="139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9" name="圖片 12" descr="imag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14575"/>
            <a:ext cx="22240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69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2281238"/>
            <a:ext cx="8229600" cy="612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/>
              <a:t>Incredibly portable.</a:t>
            </a:r>
            <a:br>
              <a:rPr lang="en-US" altLang="zh-TW" dirty="0"/>
            </a:br>
            <a:r>
              <a:rPr lang="en-US" altLang="zh-TW" dirty="0"/>
              <a:t>With one amazing </a:t>
            </a:r>
            <a:r>
              <a:rPr lang="en-US" altLang="zh-TW" dirty="0" smtClean="0"/>
              <a:t>port- USB Type 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078D2-87CC-5F42-9E4B-16801C640840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94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39" descr="macbook-usb-c-cable-big-100572542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26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62A37-F5D7-EA4D-A0CF-3570DFB8876D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07504" y="121196"/>
            <a:ext cx="8229600" cy="612775"/>
          </a:xfrm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4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Connect 311</a:t>
            </a:r>
          </a:p>
        </p:txBody>
      </p:sp>
      <p:sp>
        <p:nvSpPr>
          <p:cNvPr id="18436" name="文字方塊 15"/>
          <p:cNvSpPr txBox="1">
            <a:spLocks noChangeArrowheads="1"/>
          </p:cNvSpPr>
          <p:nvPr/>
        </p:nvSpPr>
        <p:spPr bwMode="auto">
          <a:xfrm>
            <a:off x="-60325" y="-27463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18437" name="文字方塊 17"/>
          <p:cNvSpPr txBox="1">
            <a:spLocks noChangeArrowheads="1"/>
          </p:cNvSpPr>
          <p:nvPr/>
        </p:nvSpPr>
        <p:spPr bwMode="auto">
          <a:xfrm>
            <a:off x="-274638" y="1768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19" name="文字方塊 18"/>
          <p:cNvSpPr txBox="1"/>
          <p:nvPr/>
        </p:nvSpPr>
        <p:spPr>
          <a:xfrm>
            <a:off x="3635896" y="265212"/>
            <a:ext cx="47525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</a:t>
            </a:r>
            <a:r>
              <a:rPr kumimoji="0"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World’s newest USB3.1 Type-C™ Adaptor 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35150" y="4687888"/>
            <a:ext cx="45370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</a:rPr>
              <a:t>USB 3.1 Type-C™; USB 3.1 Type-A </a:t>
            </a:r>
            <a:r>
              <a:rPr lang="fr-FR" altLang="zh-TW" sz="1200" dirty="0" err="1">
                <a:solidFill>
                  <a:srgbClr val="595959"/>
                </a:solidFill>
              </a:rPr>
              <a:t>female</a:t>
            </a:r>
            <a:endParaRPr lang="en-US" altLang="zh-TW" sz="1200" dirty="0">
              <a:solidFill>
                <a:srgbClr val="595959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16G </a:t>
            </a:r>
            <a:r>
              <a:rPr lang="fr-FR" altLang="zh-TW" sz="1200" dirty="0" err="1">
                <a:solidFill>
                  <a:srgbClr val="595959"/>
                </a:solidFill>
              </a:rPr>
              <a:t>Depends</a:t>
            </a:r>
            <a:r>
              <a:rPr lang="fr-FR" altLang="zh-TW" sz="1200" dirty="0">
                <a:solidFill>
                  <a:srgbClr val="595959"/>
                </a:solidFill>
              </a:rPr>
              <a:t> on UFD </a:t>
            </a:r>
            <a:r>
              <a:rPr lang="fr-FR" altLang="zh-TW" sz="1200" dirty="0" err="1">
                <a:solidFill>
                  <a:srgbClr val="595959"/>
                </a:solidFill>
              </a:rPr>
              <a:t>capacity</a:t>
            </a:r>
            <a:endParaRPr lang="en-US" altLang="zh-TW" sz="1200" dirty="0">
              <a:solidFill>
                <a:srgbClr val="595959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31 x 16 x 8.8 mm                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rgbClr val="595959"/>
                </a:solidFill>
                <a:latin typeface="+mn-lt"/>
              </a:rPr>
              <a:t>Weight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 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2.64 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Warranty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rgbClr val="595959"/>
                </a:solidFill>
                <a:latin typeface="+mn-lt"/>
              </a:rPr>
              <a:t>Years</a:t>
            </a:r>
            <a:endParaRPr lang="fr-FR" altLang="zh-TW" sz="12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19250" y="769938"/>
            <a:ext cx="5976938" cy="3879850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  <a:latin typeface="+mn-lt"/>
              </a:rPr>
              <a:t>：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For USB Type C –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An entirely new design tailored to work  well with emerging product design.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New smaller size- similar in size to the existing USB 2.0 Micro-B.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Usability enhancements- users will no longer need to be concerned with plug orientation /cable direction , making it easier to plug in.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Type-C connector and cable will support scalable power charging.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endParaRPr lang="en-US" altLang="zh-TW" sz="14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For USB  3.1 –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USB3.1 introducing a faster transfer mode called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 “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 USB 10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Gbps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”;its logo features a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+(stylized as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+) caption.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USB 3.1 standard increases the signaling rate to 10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Gbit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/s, double that of USB 3.0.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Add Type C interface , sockets and wires are not compatible with the  original Type A and and Type B.</a:t>
            </a:r>
          </a:p>
        </p:txBody>
      </p:sp>
      <p:pic>
        <p:nvPicPr>
          <p:cNvPr id="33" name="圖片 32" descr="TYPE_C_adapter_ma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2281238"/>
            <a:ext cx="1439862" cy="1254125"/>
          </a:xfrm>
          <a:prstGeom prst="rect">
            <a:avLst/>
          </a:prstGeom>
          <a:effectLst>
            <a:outerShdw blurRad="123825" dist="50800" dir="516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圖片 40" descr="C311+imini-2_gold.NB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37" b="-300"/>
          <a:stretch/>
        </p:blipFill>
        <p:spPr>
          <a:xfrm>
            <a:off x="4787900" y="0"/>
            <a:ext cx="4356100" cy="5732463"/>
          </a:xfrm>
          <a:prstGeom prst="rect">
            <a:avLst/>
          </a:prstGeom>
          <a:effectLst>
            <a:outerShdw blurRad="111125" dist="38100" dir="2700000" algn="tl" rotWithShape="0">
              <a:srgbClr val="000000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378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20" descr="BN-HH935_New_Ma_G_201503091542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0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707904" y="337220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 3.1 Type-C™ OTG reader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2CF1E-0995-5545-BFF3-FA7A9B215467}" type="slidenum">
              <a:rPr lang="zh-TW" altLang="en-US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251520" y="31398"/>
            <a:ext cx="4104456" cy="612775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rgbClr val="6DB727"/>
                </a:solidFill>
                <a:latin typeface="+mj-lt"/>
                <a:ea typeface="+mj-ea"/>
                <a:cs typeface="微軟正黑體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>
              <a:defRPr/>
            </a:pPr>
            <a:r>
              <a:rPr lang="en-US" altLang="zh-TW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Connect 312</a:t>
            </a:r>
            <a:endParaRPr lang="en-US" altLang="zh-TW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71775" y="841375"/>
            <a:ext cx="6121400" cy="2411413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Feature</a:t>
            </a:r>
            <a:r>
              <a:rPr lang="zh-TW" altLang="en-US" sz="1400" dirty="0">
                <a:solidFill>
                  <a:srgbClr val="595959"/>
                </a:solidFill>
              </a:rPr>
              <a:t>：</a:t>
            </a:r>
            <a:endParaRPr lang="en-US" altLang="zh-TW" sz="1400" dirty="0">
              <a:solidFill>
                <a:srgbClr val="595959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Support micro SD card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True plug &amp; play, and hot swapping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View, edit and copy photos/data/music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USB 3.0 </a:t>
            </a:r>
            <a:r>
              <a:rPr lang="en-US" altLang="zh-TW" sz="1400" dirty="0" err="1">
                <a:solidFill>
                  <a:srgbClr val="595959"/>
                </a:solidFill>
              </a:rPr>
              <a:t>Superspeed</a:t>
            </a:r>
            <a:r>
              <a:rPr lang="en-US" altLang="zh-TW" sz="1400" dirty="0">
                <a:solidFill>
                  <a:srgbClr val="595959"/>
                </a:solidFill>
              </a:rPr>
              <a:t> data/files access and </a:t>
            </a:r>
            <a:r>
              <a:rPr lang="en-US" altLang="zh-TW" sz="1400" dirty="0" err="1">
                <a:solidFill>
                  <a:srgbClr val="595959"/>
                </a:solidFill>
              </a:rPr>
              <a:t>transferrate</a:t>
            </a:r>
            <a:r>
              <a:rPr lang="en-US" altLang="zh-TW" sz="1400" dirty="0">
                <a:solidFill>
                  <a:srgbClr val="595959"/>
                </a:solidFill>
              </a:rPr>
              <a:t> up to 5Gbps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No driver is needed for Windows XP , Vista ,WIN 7,WIN 8,WIN 8.1,Mac OS 10.4+, Android 4.0+, Linux 2.4+,Chromium OS.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Compatible with PC &amp; Mac &amp; Chrome &amp; Android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Support </a:t>
            </a:r>
            <a:r>
              <a:rPr lang="en-US" altLang="zh-TW" sz="1400" dirty="0" err="1">
                <a:solidFill>
                  <a:srgbClr val="595959"/>
                </a:solidFill>
              </a:rPr>
              <a:t>microSD</a:t>
            </a:r>
            <a:r>
              <a:rPr lang="en-US" altLang="zh-TW" sz="1400" dirty="0">
                <a:solidFill>
                  <a:srgbClr val="595959"/>
                </a:solidFill>
              </a:rPr>
              <a:t>, </a:t>
            </a:r>
            <a:r>
              <a:rPr lang="en-US" altLang="zh-TW" sz="1400" dirty="0" err="1">
                <a:solidFill>
                  <a:srgbClr val="595959"/>
                </a:solidFill>
              </a:rPr>
              <a:t>microSDHC</a:t>
            </a:r>
            <a:r>
              <a:rPr lang="en-US" altLang="zh-TW" sz="1400" dirty="0">
                <a:solidFill>
                  <a:srgbClr val="595959"/>
                </a:solidFill>
              </a:rPr>
              <a:t>, </a:t>
            </a:r>
            <a:r>
              <a:rPr lang="en-US" altLang="zh-TW" sz="1400" dirty="0" err="1">
                <a:solidFill>
                  <a:srgbClr val="595959"/>
                </a:solidFill>
              </a:rPr>
              <a:t>microSD</a:t>
            </a:r>
            <a:r>
              <a:rPr lang="en-US" altLang="zh-TW" sz="1400" dirty="0">
                <a:solidFill>
                  <a:srgbClr val="595959"/>
                </a:solidFill>
              </a:rPr>
              <a:t> USH1</a:t>
            </a:r>
          </a:p>
        </p:txBody>
      </p:sp>
      <p:sp>
        <p:nvSpPr>
          <p:cNvPr id="18" name="矩形 17"/>
          <p:cNvSpPr/>
          <p:nvPr/>
        </p:nvSpPr>
        <p:spPr>
          <a:xfrm>
            <a:off x="755650" y="4152900"/>
            <a:ext cx="5688013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ro-RO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USB 3.1 Type-C™; USB 3.1 G1 Type A; micro SD</a:t>
            </a:r>
            <a:endParaRPr lang="en-US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Base on TF Card (4~128GB)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42.4 x 20.4x 8.4 mm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4.9 g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             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圖片 7" descr="Connect 312_T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89075"/>
            <a:ext cx="2554287" cy="2582863"/>
          </a:xfrm>
          <a:prstGeom prst="rect">
            <a:avLst/>
          </a:prstGeom>
          <a:effectLst>
            <a:outerShdw blurRad="136525" dist="25400" dir="6840000" algn="tl" rotWithShape="0">
              <a:schemeClr val="bg1">
                <a:alpha val="43000"/>
              </a:schemeClr>
            </a:outerShdw>
          </a:effectLst>
        </p:spPr>
      </p:pic>
      <p:pic>
        <p:nvPicPr>
          <p:cNvPr id="16" name="圖片 15" descr="C312_NB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5" y="0"/>
            <a:ext cx="3254375" cy="5715000"/>
          </a:xfrm>
          <a:prstGeom prst="rect">
            <a:avLst/>
          </a:prstGeom>
          <a:effectLst>
            <a:outerShdw blurRad="136525" dist="165100" dir="5400000" algn="tl" rotWithShape="0">
              <a:schemeClr val="tx1">
                <a:lumMod val="65000"/>
                <a:lumOff val="35000"/>
                <a:alpha val="43000"/>
              </a:schemeClr>
            </a:outerShdw>
          </a:effectLst>
        </p:spPr>
      </p:pic>
      <p:sp>
        <p:nvSpPr>
          <p:cNvPr id="19465" name="矩形 25"/>
          <p:cNvSpPr>
            <a:spLocks noChangeArrowheads="1"/>
          </p:cNvSpPr>
          <p:nvPr/>
        </p:nvSpPr>
        <p:spPr bwMode="auto">
          <a:xfrm>
            <a:off x="2555875" y="5378450"/>
            <a:ext cx="37449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</a:rPr>
              <a:t>NOTE: The microSD card does not support hot-swap capability</a:t>
            </a:r>
          </a:p>
        </p:txBody>
      </p:sp>
    </p:spTree>
    <p:extLst>
      <p:ext uri="{BB962C8B-B14F-4D97-AF65-F5344CB8AC3E}">
        <p14:creationId xmlns:p14="http://schemas.microsoft.com/office/powerpoint/2010/main" val="381743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3" descr="macboo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871" r="14528" b="-360"/>
          <a:stretch>
            <a:fillRect/>
          </a:stretch>
        </p:blipFill>
        <p:spPr bwMode="auto">
          <a:xfrm>
            <a:off x="-9525" y="0"/>
            <a:ext cx="9153525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563888" y="337220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 3.1 Type-C™ OTG flash drive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7BE3A-2DA1-804B-BD53-F53298A9963B}" type="slidenum">
              <a:rPr lang="zh-TW" altLang="en-US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07504" y="121196"/>
            <a:ext cx="8229600" cy="612775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rgbClr val="6DB727"/>
                </a:solidFill>
                <a:latin typeface="+mj-lt"/>
                <a:ea typeface="+mj-ea"/>
                <a:cs typeface="微軟正黑體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>
              <a:defRPr/>
            </a:pPr>
            <a:r>
              <a:rPr lang="en-US" altLang="zh-TW" sz="480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Connect 313</a:t>
            </a:r>
            <a:endParaRPr lang="en-US" altLang="zh-TW" sz="480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59113" y="4152900"/>
            <a:ext cx="36734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USB 3.1 G1 Type-A &amp; USB 3.1 Type-C™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16/32/64/128GB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30.8 x 12.2 x 6.6 (mm)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4.8g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3" name="圖片 2" descr="C31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8" y="1562100"/>
            <a:ext cx="2736850" cy="1590675"/>
          </a:xfrm>
          <a:prstGeom prst="rect">
            <a:avLst/>
          </a:prstGeom>
          <a:effectLst>
            <a:outerShdw blurRad="1238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3059113" y="1704975"/>
            <a:ext cx="6084887" cy="1377950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Expand new MacBook &amp; Mobile memory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Rotate, cap-less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Faster and reliable</a:t>
            </a:r>
          </a:p>
        </p:txBody>
      </p:sp>
      <p:pic>
        <p:nvPicPr>
          <p:cNvPr id="6" name="圖片 5" descr="C313+NB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363" y="-20638"/>
            <a:ext cx="3322637" cy="5719763"/>
          </a:xfrm>
          <a:prstGeom prst="rect">
            <a:avLst/>
          </a:prstGeom>
          <a:effectLst>
            <a:outerShdw blurRad="165100" dist="38100" dir="2700000" algn="tl" rotWithShape="0">
              <a:srgbClr val="000000">
                <a:alpha val="68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132138" y="5378450"/>
            <a:ext cx="352742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Compatible with the newest generation of MacBook</a:t>
            </a:r>
            <a:endParaRPr lang="zh-TW" alt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2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BE32A-7E82-3744-B11A-B690EA806653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21506" name="圖片 2" descr="metallic_sil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64628" y="209581"/>
            <a:ext cx="600757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4800" b="1" dirty="0">
                <a:ln w="50800"/>
                <a:solidFill>
                  <a:schemeClr val="bg1">
                    <a:shade val="50000"/>
                  </a:schemeClr>
                </a:solidFill>
                <a:latin typeface="+mn-lt"/>
                <a:ea typeface="+mn-ea"/>
                <a:cs typeface="+mn-cs"/>
              </a:rPr>
              <a:t>Connect  314</a:t>
            </a:r>
            <a:endParaRPr kumimoji="0" lang="zh-TW" altLang="en-US" sz="4800" b="1" dirty="0">
              <a:ln w="50800"/>
              <a:solidFill>
                <a:schemeClr val="bg1">
                  <a:shade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95936" y="481236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USB-C™ 4 Port Hub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750" y="2570163"/>
            <a:ext cx="6119813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Interface: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USB 3.0 Output Port x4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  - Hub downstream link, USB 3.0 type C female x1, charging power up to 15W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  - Hub downstream link, USB 3.0 type A female x3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USB 3.0 Input Port x1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        - Host upstream link, USB 3.0 type C male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DC Power Jack x 1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Power Supply: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Self-Power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Switching power adapter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        - Input: AC 100-240V / Output: DC 5V 4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Dimensions:91 x 40.5 x 16 (mm)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Weight:50g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Warranty:2 </a:t>
            </a:r>
            <a:r>
              <a:rPr lang="fr-FR" altLang="zh-TW" sz="1200" dirty="0" err="1">
                <a:solidFill>
                  <a:schemeClr val="bg1"/>
                </a:solidFill>
              </a:rPr>
              <a:t>Years</a:t>
            </a:r>
            <a:endParaRPr lang="fr-FR" altLang="zh-TW" sz="1200" dirty="0">
              <a:solidFill>
                <a:schemeClr val="bg1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OS </a:t>
            </a:r>
            <a:r>
              <a:rPr lang="fr-FR" altLang="zh-TW" sz="1200" dirty="0" err="1">
                <a:solidFill>
                  <a:schemeClr val="bg1"/>
                </a:solidFill>
              </a:rPr>
              <a:t>Supported:Wndows</a:t>
            </a:r>
            <a:r>
              <a:rPr lang="fr-FR" altLang="zh-TW" sz="1200" dirty="0">
                <a:solidFill>
                  <a:schemeClr val="bg1"/>
                </a:solidFill>
              </a:rPr>
              <a:t>® 7, Windows® 8, Windows® 8.1, Mac OS®</a:t>
            </a:r>
            <a:endParaRPr lang="fr-FR" altLang="zh-TW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188" y="1403350"/>
            <a:ext cx="6084887" cy="1119188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Output Port x4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Type-C Input Port x1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Support auto switching between self-powered</a:t>
            </a:r>
          </a:p>
        </p:txBody>
      </p:sp>
      <p:pic>
        <p:nvPicPr>
          <p:cNvPr id="6" name="圖片 5" descr="PQI_C314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409575"/>
            <a:ext cx="4876800" cy="2900363"/>
          </a:xfrm>
          <a:prstGeom prst="rect">
            <a:avLst/>
          </a:prstGeom>
          <a:effectLst>
            <a:outerShdw blurRad="82550" dist="38100" dir="2700000" algn="tl" rotWithShape="0">
              <a:srgbClr val="000000">
                <a:alpha val="58000"/>
              </a:srgbClr>
            </a:outerShdw>
          </a:effectLst>
        </p:spPr>
      </p:pic>
      <p:pic>
        <p:nvPicPr>
          <p:cNvPr id="2151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6963" r="1991" b="5692"/>
          <a:stretch>
            <a:fillRect/>
          </a:stretch>
        </p:blipFill>
        <p:spPr bwMode="auto">
          <a:xfrm>
            <a:off x="4799013" y="3217863"/>
            <a:ext cx="43624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04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20" descr="6860233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FE44-8EA1-B74E-B878-7570986EB037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64628" y="19105"/>
            <a:ext cx="600757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4800" b="1" dirty="0">
                <a:ln w="50800"/>
                <a:solidFill>
                  <a:schemeClr val="bg1">
                    <a:shade val="50000"/>
                  </a:schemeClr>
                </a:solidFill>
                <a:latin typeface="+mn-lt"/>
                <a:ea typeface="+mn-ea"/>
                <a:cs typeface="+mn-cs"/>
              </a:rPr>
              <a:t>Connect  315</a:t>
            </a:r>
            <a:endParaRPr kumimoji="0" lang="zh-TW" altLang="en-US" sz="4800" b="1" dirty="0">
              <a:ln w="50800"/>
              <a:solidFill>
                <a:schemeClr val="bg1">
                  <a:shade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95936" y="290760"/>
            <a:ext cx="514806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Type-CTM to 3-Port Hub with Gigabit Ethernet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850" y="2673350"/>
            <a:ext cx="6408738" cy="3136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Interface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endParaRPr lang="en-US" altLang="zh-TW" sz="1200" dirty="0">
              <a:solidFill>
                <a:srgbClr val="FFFFFF"/>
              </a:solidFill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Output Port x3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Hub downstream link, USB 3.0 type C female x1, charging power up to 15W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Hub downstream link, USB 3.0 type A female x2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Input Port x1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     - Host upstream link, USB 3.0 type C male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RJ-45 x 1 (Ethernet 10/100/1000M Gigabit):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Complies with the Full-duplex with flow control 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        and Half-duplex with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   backpressure operation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Power Supply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Bus-Powered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Dimensions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fr-FR" altLang="zh-TW" sz="1200" dirty="0">
                <a:solidFill>
                  <a:srgbClr val="FFFFFF"/>
                </a:solidFill>
              </a:rPr>
              <a:t>91 x 40.5 x 16 (mm)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Weight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50g             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 Warranty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2 Years</a:t>
            </a:r>
            <a:endParaRPr lang="fr-FR" altLang="zh-TW" sz="1200" dirty="0">
              <a:solidFill>
                <a:srgbClr val="FFFFFF"/>
              </a:solidFill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fr-FR" altLang="zh-TW" sz="1200" dirty="0">
                <a:solidFill>
                  <a:srgbClr val="FFFFFF"/>
                </a:solidFill>
              </a:rPr>
              <a:t>OS </a:t>
            </a:r>
            <a:r>
              <a:rPr lang="fr-FR" altLang="zh-TW" sz="1200" dirty="0" err="1">
                <a:solidFill>
                  <a:srgbClr val="FFFFFF"/>
                </a:solidFill>
              </a:rPr>
              <a:t>Supported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fr-FR" altLang="zh-TW" sz="1200" dirty="0">
                <a:solidFill>
                  <a:srgbClr val="FFFFFF"/>
                </a:solidFill>
              </a:rPr>
              <a:t>Windows® 7, Windows® 8, Windows® 8.1, Mac OS®</a:t>
            </a:r>
            <a:endParaRPr lang="en-US" altLang="zh-TW" sz="1200" dirty="0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288" y="841375"/>
            <a:ext cx="6084887" cy="1858963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Feature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endParaRPr lang="en-US" altLang="zh-TW" sz="12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Output Port x3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Type-CTM Input Port x1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Gigabit Ethernet Output Port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wake-on-LAN function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Green Ethernet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IEEE 802.3az(Energy Efficient Ethernet)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IPV4/IPV6 pack Checksum Offload Engine(COE) to reduce</a:t>
            </a:r>
          </a:p>
        </p:txBody>
      </p:sp>
      <p:pic>
        <p:nvPicPr>
          <p:cNvPr id="22535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6870" r="2089" b="2052"/>
          <a:stretch>
            <a:fillRect/>
          </a:stretch>
        </p:blipFill>
        <p:spPr bwMode="auto">
          <a:xfrm>
            <a:off x="3779838" y="3384550"/>
            <a:ext cx="53641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8" descr="PQI_C315_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4963"/>
            <a:ext cx="47513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文字方塊 18"/>
          <p:cNvSpPr txBox="1">
            <a:spLocks noChangeArrowheads="1"/>
          </p:cNvSpPr>
          <p:nvPr/>
        </p:nvSpPr>
        <p:spPr bwMode="auto">
          <a:xfrm>
            <a:off x="4203700" y="611505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38" name="文字方塊 19"/>
          <p:cNvSpPr txBox="1">
            <a:spLocks noChangeArrowheads="1"/>
          </p:cNvSpPr>
          <p:nvPr/>
        </p:nvSpPr>
        <p:spPr bwMode="auto">
          <a:xfrm>
            <a:off x="4759325" y="63865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39" name="文字方塊 22"/>
          <p:cNvSpPr txBox="1">
            <a:spLocks noChangeArrowheads="1"/>
          </p:cNvSpPr>
          <p:nvPr/>
        </p:nvSpPr>
        <p:spPr bwMode="auto">
          <a:xfrm>
            <a:off x="-846138" y="368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40" name="文字方塊 23"/>
          <p:cNvSpPr txBox="1">
            <a:spLocks noChangeArrowheads="1"/>
          </p:cNvSpPr>
          <p:nvPr/>
        </p:nvSpPr>
        <p:spPr bwMode="auto">
          <a:xfrm>
            <a:off x="-479425" y="-577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41" name="文字方塊 24"/>
          <p:cNvSpPr txBox="1">
            <a:spLocks noChangeArrowheads="1"/>
          </p:cNvSpPr>
          <p:nvPr/>
        </p:nvSpPr>
        <p:spPr bwMode="auto">
          <a:xfrm>
            <a:off x="-846138" y="-311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61740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3"/>
          <p:cNvSpPr txBox="1">
            <a:spLocks noChangeArrowheads="1"/>
          </p:cNvSpPr>
          <p:nvPr/>
        </p:nvSpPr>
        <p:spPr bwMode="auto">
          <a:xfrm>
            <a:off x="1258888" y="2136775"/>
            <a:ext cx="590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CN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2015 Metallic Power Bank </a:t>
            </a:r>
          </a:p>
        </p:txBody>
      </p:sp>
    </p:spTree>
    <p:extLst>
      <p:ext uri="{BB962C8B-B14F-4D97-AF65-F5344CB8AC3E}">
        <p14:creationId xmlns:p14="http://schemas.microsoft.com/office/powerpoint/2010/main" val="362790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6000V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pic>
        <p:nvPicPr>
          <p:cNvPr id="2355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57275"/>
            <a:ext cx="40798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 flipH="1" flipV="1">
            <a:off x="250825" y="912813"/>
            <a:ext cx="4176713" cy="1873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23556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Perfect Dimension of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4634465" flipH="1">
            <a:off x="2203450" y="1847850"/>
            <a:ext cx="150813" cy="2595563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2087563" y="2928938"/>
            <a:ext cx="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文字方塊 20"/>
          <p:cNvSpPr txBox="1">
            <a:spLocks noChangeArrowheads="1"/>
          </p:cNvSpPr>
          <p:nvPr/>
        </p:nvSpPr>
        <p:spPr bwMode="auto">
          <a:xfrm>
            <a:off x="1927225" y="2641600"/>
            <a:ext cx="646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91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9055186" flipH="1">
            <a:off x="1082675" y="3708400"/>
            <a:ext cx="144463" cy="7874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 flipV="1">
            <a:off x="971550" y="4152900"/>
            <a:ext cx="107950" cy="144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4" name="文字方塊 18"/>
          <p:cNvSpPr txBox="1">
            <a:spLocks noChangeArrowheads="1"/>
          </p:cNvSpPr>
          <p:nvPr/>
        </p:nvSpPr>
        <p:spPr bwMode="auto">
          <a:xfrm>
            <a:off x="530225" y="4297363"/>
            <a:ext cx="774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41.7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Capacity:6000mAh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3845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dimension of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weight.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2.4 Times/6+ 1.5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568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Smart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827088" y="3649663"/>
            <a:ext cx="3603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258888" y="3937000"/>
            <a:ext cx="0" cy="1081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0" y="350520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827088" y="50180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08557"/>
            <a:ext cx="1857807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直線接點 38"/>
          <p:cNvCxnSpPr/>
          <p:nvPr/>
        </p:nvCxnSpPr>
        <p:spPr>
          <a:xfrm>
            <a:off x="1476375" y="3865563"/>
            <a:ext cx="0" cy="863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1311275" y="4657725"/>
            <a:ext cx="8413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2A input</a:t>
            </a:r>
          </a:p>
        </p:txBody>
      </p:sp>
      <p:pic>
        <p:nvPicPr>
          <p:cNvPr id="23576" name="圖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圖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04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5332"/>
            <a:ext cx="4139866" cy="328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9000V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24579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Perfect Dimension of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3662818" flipH="1">
            <a:off x="1581150" y="1052513"/>
            <a:ext cx="133350" cy="24765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2087563" y="2928938"/>
            <a:ext cx="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20"/>
          <p:cNvSpPr txBox="1">
            <a:spLocks noChangeArrowheads="1"/>
          </p:cNvSpPr>
          <p:nvPr/>
        </p:nvSpPr>
        <p:spPr bwMode="auto">
          <a:xfrm>
            <a:off x="1042988" y="1819275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95.7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8255961">
            <a:off x="3178969" y="1456531"/>
            <a:ext cx="161925" cy="1116013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 flipV="1">
            <a:off x="3276600" y="1778000"/>
            <a:ext cx="10795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文字方塊 18"/>
          <p:cNvSpPr txBox="1">
            <a:spLocks noChangeArrowheads="1"/>
          </p:cNvSpPr>
          <p:nvPr/>
        </p:nvSpPr>
        <p:spPr bwMode="auto">
          <a:xfrm>
            <a:off x="3125788" y="1531938"/>
            <a:ext cx="7254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58.7mm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Capacity:9000mAh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708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3.6 Times/6+ 2.2Times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591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Big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468313" y="2425700"/>
            <a:ext cx="431800" cy="7921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H="1">
            <a:off x="539750" y="3433763"/>
            <a:ext cx="503238" cy="3603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07950" y="199390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3500" y="3721100"/>
            <a:ext cx="673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48200"/>
            <a:ext cx="17653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97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 flipH="1" flipV="1">
            <a:off x="1403350" y="2065338"/>
            <a:ext cx="73025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1331913" y="3578225"/>
            <a:ext cx="0" cy="863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042988" y="444182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24601" name="圖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43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127015"/>
            <a:ext cx="7056784" cy="3744416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497" name="Picture 21" descr="Snap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3289548"/>
            <a:ext cx="1867212" cy="136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395536" y="0"/>
            <a:ext cx="3041494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683568" y="-94828"/>
            <a:ext cx="27534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2000" b="1" dirty="0" err="1" smtClean="0"/>
              <a:t>Foxlink</a:t>
            </a:r>
            <a:r>
              <a:rPr kumimoji="1" lang="en-US" altLang="zh-TW" sz="2000" b="1" dirty="0" smtClean="0"/>
              <a:t> Group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62" y="769268"/>
            <a:ext cx="2441225" cy="5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187624" y="1633364"/>
            <a:ext cx="3480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dirty="0" smtClean="0"/>
              <a:t>Chairman: T.C. </a:t>
            </a:r>
            <a:r>
              <a:rPr kumimoji="1" lang="en-US" altLang="zh-TW" dirty="0" err="1" smtClean="0"/>
              <a:t>Guo</a:t>
            </a:r>
            <a:endParaRPr lang="en-US" altLang="zh-TW" dirty="0"/>
          </a:p>
          <a:p>
            <a:pPr marL="342900" indent="-342900">
              <a:buAutoNum type="arabicPeriod"/>
            </a:pPr>
            <a:r>
              <a:rPr kumimoji="1" lang="en-US" altLang="zh-TW" dirty="0" smtClean="0"/>
              <a:t>Brother company of </a:t>
            </a:r>
            <a:r>
              <a:rPr kumimoji="1" lang="en-US" altLang="zh-TW" dirty="0" err="1" smtClean="0"/>
              <a:t>Foxconn</a:t>
            </a:r>
            <a:endParaRPr kumimoji="1" lang="en-US" altLang="zh-TW" dirty="0" smtClean="0"/>
          </a:p>
          <a:p>
            <a:pPr marL="342900" indent="-342900">
              <a:buAutoNum type="arabicPeriod"/>
            </a:pPr>
            <a:r>
              <a:rPr lang="en-US" altLang="zh-TW" dirty="0" smtClean="0"/>
              <a:t>Apple’s OEM manufacture</a:t>
            </a:r>
          </a:p>
          <a:p>
            <a:pPr marL="342900" indent="-342900">
              <a:buAutoNum type="arabicPeriod"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968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1316"/>
            <a:ext cx="4111936" cy="331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12000V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25603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Huge capacity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4627854" flipH="1">
            <a:off x="1695450" y="1557338"/>
            <a:ext cx="115888" cy="2506662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 rot="21593389">
            <a:off x="1558925" y="2678113"/>
            <a:ext cx="0" cy="333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文字方塊 20"/>
          <p:cNvSpPr txBox="1">
            <a:spLocks noChangeArrowheads="1"/>
          </p:cNvSpPr>
          <p:nvPr/>
        </p:nvSpPr>
        <p:spPr bwMode="auto">
          <a:xfrm rot="-6611">
            <a:off x="1179513" y="2457450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96.7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8006467">
            <a:off x="3588544" y="2278857"/>
            <a:ext cx="46037" cy="14097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>
            <a:stCxn id="17" idx="2"/>
          </p:cNvCxnSpPr>
          <p:nvPr/>
        </p:nvCxnSpPr>
        <p:spPr>
          <a:xfrm flipV="1">
            <a:off x="3622675" y="2713038"/>
            <a:ext cx="122238" cy="250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1" name="文字方塊 18"/>
          <p:cNvSpPr txBox="1">
            <a:spLocks noChangeArrowheads="1"/>
          </p:cNvSpPr>
          <p:nvPr/>
        </p:nvSpPr>
        <p:spPr bwMode="auto">
          <a:xfrm>
            <a:off x="3419475" y="2425700"/>
            <a:ext cx="725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77.4mm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Capacity:12000mAh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3845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dimension of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weight.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4.8 Times/6+ 2.9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15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Huge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755650" y="3578225"/>
            <a:ext cx="0" cy="7921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258888" y="3937000"/>
            <a:ext cx="0" cy="1081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25400" y="4297363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827088" y="50180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48200"/>
            <a:ext cx="17653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/>
          <p:nvPr/>
        </p:nvSpPr>
        <p:spPr>
          <a:xfrm flipH="1" flipV="1">
            <a:off x="250825" y="1057275"/>
            <a:ext cx="4033838" cy="1079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pic>
        <p:nvPicPr>
          <p:cNvPr id="25622" name="圖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圖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>
            <a:off x="1042988" y="3721100"/>
            <a:ext cx="0" cy="10080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387350" y="4729163"/>
            <a:ext cx="6715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37848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41276"/>
            <a:ext cx="3744416" cy="266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標題 1"/>
          <p:cNvSpPr>
            <a:spLocks noGrp="1"/>
          </p:cNvSpPr>
          <p:nvPr>
            <p:ph type="title"/>
          </p:nvPr>
        </p:nvSpPr>
        <p:spPr>
          <a:xfrm>
            <a:off x="323850" y="193675"/>
            <a:ext cx="8229600" cy="6127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5000V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Capacity:5000mAh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2.4A max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435600" y="939800"/>
            <a:ext cx="3529013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 charging of Power bank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Li-polymer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1.8 Times/6+ 1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30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Smart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15" name="直線接點 14"/>
          <p:cNvCxnSpPr/>
          <p:nvPr/>
        </p:nvCxnSpPr>
        <p:spPr>
          <a:xfrm rot="21593389">
            <a:off x="2071688" y="2174875"/>
            <a:ext cx="0" cy="333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060575" y="17049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1628775" y="127317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347913" y="148907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2636838" y="19208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2868613" y="1809750"/>
            <a:ext cx="623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" y="2713484"/>
            <a:ext cx="289516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0" name="直線接點 29"/>
          <p:cNvCxnSpPr/>
          <p:nvPr/>
        </p:nvCxnSpPr>
        <p:spPr>
          <a:xfrm>
            <a:off x="3059113" y="21367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Ultra-slim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26640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06512" y="4422776"/>
            <a:ext cx="1571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33612" y="4408488"/>
            <a:ext cx="15795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9444" y="4404519"/>
            <a:ext cx="15795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接點 12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中括弧 13"/>
          <p:cNvSpPr/>
          <p:nvPr/>
        </p:nvSpPr>
        <p:spPr>
          <a:xfrm flipH="1">
            <a:off x="1547813" y="4152900"/>
            <a:ext cx="192087" cy="144145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5" name="文字方塊 20"/>
          <p:cNvSpPr txBox="1">
            <a:spLocks noChangeArrowheads="1"/>
          </p:cNvSpPr>
          <p:nvPr/>
        </p:nvSpPr>
        <p:spPr bwMode="auto">
          <a:xfrm rot="-6611">
            <a:off x="1790700" y="3746500"/>
            <a:ext cx="773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90.8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中括弧 17"/>
          <p:cNvSpPr/>
          <p:nvPr/>
        </p:nvSpPr>
        <p:spPr>
          <a:xfrm rot="5400000" flipH="1">
            <a:off x="2101850" y="3663950"/>
            <a:ext cx="44450" cy="8636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1331913" y="5018088"/>
            <a:ext cx="2159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9" name="文字方塊 19"/>
          <p:cNvSpPr txBox="1">
            <a:spLocks noChangeArrowheads="1"/>
          </p:cNvSpPr>
          <p:nvPr/>
        </p:nvSpPr>
        <p:spPr bwMode="auto">
          <a:xfrm>
            <a:off x="609600" y="4873625"/>
            <a:ext cx="723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72.2mm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2124075" y="3937000"/>
            <a:ext cx="0" cy="144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51" name="圖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3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Capacity:10000mAh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3.6A max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(5V1.5A/5V2.1A)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35600" y="939800"/>
            <a:ext cx="370840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 charging of Power bank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Li-polymer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3.5 Times/6+ 2.2 Time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652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Huge 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sp>
        <p:nvSpPr>
          <p:cNvPr id="27653" name="標題 1"/>
          <p:cNvSpPr txBox="1">
            <a:spLocks/>
          </p:cNvSpPr>
          <p:nvPr/>
        </p:nvSpPr>
        <p:spPr bwMode="auto">
          <a:xfrm>
            <a:off x="323850" y="26988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PQI Power 10000V</a:t>
            </a:r>
            <a:endParaRPr lang="zh-TW" altLang="en-US" sz="2800" b="1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  <p:pic>
        <p:nvPicPr>
          <p:cNvPr id="27654" name="圖片 1" descr="10000V_frontx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7363"/>
            <a:ext cx="22431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5331"/>
            <a:ext cx="4115366" cy="261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直線接點 13"/>
          <p:cNvCxnSpPr/>
          <p:nvPr/>
        </p:nvCxnSpPr>
        <p:spPr>
          <a:xfrm>
            <a:off x="3419475" y="2857500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2484438" y="375285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059113" y="353695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2916238" y="3073400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868613" y="1809750"/>
            <a:ext cx="623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3132138" y="2209800"/>
            <a:ext cx="0" cy="7191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3563938" y="19208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070225" y="1603375"/>
            <a:ext cx="10699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flashlight</a:t>
            </a:r>
          </a:p>
        </p:txBody>
      </p:sp>
      <p:cxnSp>
        <p:nvCxnSpPr>
          <p:cNvPr id="23" name="直線接點 22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中括弧 23"/>
          <p:cNvSpPr/>
          <p:nvPr/>
        </p:nvSpPr>
        <p:spPr>
          <a:xfrm flipH="1">
            <a:off x="2124075" y="4513263"/>
            <a:ext cx="144463" cy="93662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666" name="文字方塊 20"/>
          <p:cNvSpPr txBox="1">
            <a:spLocks noChangeArrowheads="1"/>
          </p:cNvSpPr>
          <p:nvPr/>
        </p:nvSpPr>
        <p:spPr bwMode="auto">
          <a:xfrm rot="-6611">
            <a:off x="2212975" y="4083050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90.8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右中括弧 26"/>
          <p:cNvSpPr/>
          <p:nvPr/>
        </p:nvSpPr>
        <p:spPr>
          <a:xfrm rot="5400000" flipH="1">
            <a:off x="2532857" y="4131469"/>
            <a:ext cx="46037" cy="57467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8" name="直線接點 27"/>
          <p:cNvCxnSpPr/>
          <p:nvPr/>
        </p:nvCxnSpPr>
        <p:spPr>
          <a:xfrm flipV="1">
            <a:off x="1908175" y="5018088"/>
            <a:ext cx="2159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0" name="文字方塊 28"/>
          <p:cNvSpPr txBox="1">
            <a:spLocks noChangeArrowheads="1"/>
          </p:cNvSpPr>
          <p:nvPr/>
        </p:nvSpPr>
        <p:spPr bwMode="auto">
          <a:xfrm>
            <a:off x="1258888" y="4873625"/>
            <a:ext cx="725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72.2mm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555875" y="4287838"/>
            <a:ext cx="0" cy="1174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2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Ultra-slim huge capacity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27673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94125"/>
            <a:ext cx="1206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4" name="文字方塊 2"/>
          <p:cNvSpPr txBox="1">
            <a:spLocks noChangeArrowheads="1"/>
          </p:cNvSpPr>
          <p:nvPr/>
        </p:nvSpPr>
        <p:spPr bwMode="auto">
          <a:xfrm>
            <a:off x="104775" y="4297363"/>
            <a:ext cx="725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13.5mm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5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圖片 4" descr="5000C-White-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550" y="1778000"/>
            <a:ext cx="23796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39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6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5000C 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619250" y="1562100"/>
            <a:ext cx="0" cy="503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124075" y="1344613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124075" y="5160963"/>
            <a:ext cx="0" cy="3603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555875" y="1344613"/>
            <a:ext cx="1236663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Input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71550" y="1273175"/>
            <a:ext cx="9477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203575" y="2281238"/>
            <a:ext cx="1201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17825" y="2035175"/>
            <a:ext cx="1196975" cy="2460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2298700" y="2497138"/>
            <a:ext cx="83343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8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Colorful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5290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Colorful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design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5V 2.1A Fast Charging mobility device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950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Elegant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45" name="直線接點 44"/>
          <p:cNvCxnSpPr/>
          <p:nvPr/>
        </p:nvCxnSpPr>
        <p:spPr>
          <a:xfrm flipH="1">
            <a:off x="2339975" y="2209800"/>
            <a:ext cx="647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圓角矩形 5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 5000mAh	Interface: USB x 1,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1A		Output: 5V 2.1A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953" name="圖片 1" descr="5000C-LED-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498850"/>
            <a:ext cx="14525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圖片 2" descr="img-823170035-0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70163"/>
            <a:ext cx="3384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右中括弧 36"/>
          <p:cNvSpPr/>
          <p:nvPr/>
        </p:nvSpPr>
        <p:spPr>
          <a:xfrm rot="16184357" flipH="1">
            <a:off x="2089151" y="4335462"/>
            <a:ext cx="69850" cy="158432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1619250" y="5314950"/>
            <a:ext cx="1073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Li-polymer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battery 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2627313" y="1562100"/>
            <a:ext cx="0" cy="503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1763713" y="1128713"/>
            <a:ext cx="106997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flashlight</a:t>
            </a:r>
          </a:p>
        </p:txBody>
      </p:sp>
      <p:pic>
        <p:nvPicPr>
          <p:cNvPr id="39959" name="圖片 24" descr="P91300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307340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95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539750" y="2352675"/>
            <a:ext cx="8229600" cy="6127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Calibri" charset="0"/>
                <a:ea typeface="微軟正黑體" charset="0"/>
              </a:rPr>
              <a:t>PQI Lightning cable 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2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群組 38"/>
          <p:cNvGrpSpPr>
            <a:grpSpLocks/>
          </p:cNvGrpSpPr>
          <p:nvPr/>
        </p:nvGrpSpPr>
        <p:grpSpPr bwMode="auto">
          <a:xfrm>
            <a:off x="-396875" y="-885825"/>
            <a:ext cx="7969250" cy="8642350"/>
            <a:chOff x="-251817" y="-885156"/>
            <a:chExt cx="7969453" cy="8641446"/>
          </a:xfrm>
        </p:grpSpPr>
        <p:grpSp>
          <p:nvGrpSpPr>
            <p:cNvPr id="42011" name="群組 39"/>
            <p:cNvGrpSpPr>
              <a:grpSpLocks/>
            </p:cNvGrpSpPr>
            <p:nvPr/>
          </p:nvGrpSpPr>
          <p:grpSpPr bwMode="auto">
            <a:xfrm>
              <a:off x="-251817" y="-885156"/>
              <a:ext cx="7253773" cy="7498387"/>
              <a:chOff x="-251817" y="-885156"/>
              <a:chExt cx="7253773" cy="7498387"/>
            </a:xfrm>
          </p:grpSpPr>
          <p:sp>
            <p:nvSpPr>
              <p:cNvPr id="42" name="等腰三角形 41"/>
              <p:cNvSpPr>
                <a:spLocks noChangeAspect="1"/>
              </p:cNvSpPr>
              <p:nvPr/>
            </p:nvSpPr>
            <p:spPr>
              <a:xfrm>
                <a:off x="-251817" y="-481973"/>
                <a:ext cx="7253473" cy="6266795"/>
              </a:xfrm>
              <a:prstGeom prst="triangle">
                <a:avLst/>
              </a:prstGeom>
              <a:solidFill>
                <a:srgbClr val="015CA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9" name="等腰三角形 48"/>
              <p:cNvSpPr>
                <a:spLocks noChangeAspect="1"/>
              </p:cNvSpPr>
              <p:nvPr/>
            </p:nvSpPr>
            <p:spPr>
              <a:xfrm>
                <a:off x="827711" y="-497846"/>
                <a:ext cx="5111880" cy="4415963"/>
              </a:xfrm>
              <a:prstGeom prst="triangle">
                <a:avLst/>
              </a:prstGeom>
              <a:solidFill>
                <a:schemeClr val="accent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0" name="等腰三角形 49"/>
              <p:cNvSpPr>
                <a:spLocks noChangeAspect="1"/>
              </p:cNvSpPr>
              <p:nvPr/>
            </p:nvSpPr>
            <p:spPr>
              <a:xfrm>
                <a:off x="1908826" y="-497846"/>
                <a:ext cx="2951237" cy="2550846"/>
              </a:xfrm>
              <a:prstGeom prst="triangle">
                <a:avLst/>
              </a:prstGeom>
              <a:solidFill>
                <a:srgbClr val="6DB72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2016" name="文字方塊 50"/>
              <p:cNvSpPr txBox="1">
                <a:spLocks noChangeArrowheads="1"/>
              </p:cNvSpPr>
              <p:nvPr/>
            </p:nvSpPr>
            <p:spPr bwMode="auto">
              <a:xfrm rot="-3600000">
                <a:off x="1677917" y="884984"/>
                <a:ext cx="12410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6DB727"/>
                    </a:solidFill>
                    <a:latin typeface="Verdana" charset="0"/>
                    <a:cs typeface="Verdana" charset="0"/>
                  </a:rPr>
                  <a:t>High-end</a:t>
                </a:r>
                <a:endParaRPr lang="zh-TW" altLang="en-US" sz="1600" b="1">
                  <a:solidFill>
                    <a:srgbClr val="6DB727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">
                <a:off x="1721496" y="-885156"/>
                <a:ext cx="288932" cy="7498566"/>
              </a:xfrm>
              <a:prstGeom prst="triangl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2018" name="文字方塊 52"/>
              <p:cNvSpPr txBox="1">
                <a:spLocks noChangeArrowheads="1"/>
              </p:cNvSpPr>
              <p:nvPr/>
            </p:nvSpPr>
            <p:spPr bwMode="auto">
              <a:xfrm rot="-3600000">
                <a:off x="-13768" y="4244785"/>
                <a:ext cx="79220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015CAB"/>
                    </a:solidFill>
                    <a:latin typeface="Verdana" charset="0"/>
                    <a:cs typeface="Verdana" charset="0"/>
                  </a:rPr>
                  <a:t>Basic</a:t>
                </a:r>
                <a:endParaRPr lang="zh-TW" altLang="en-US" sz="1600" b="1">
                  <a:solidFill>
                    <a:srgbClr val="015CAB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54" name="文字方塊 53"/>
              <p:cNvSpPr txBox="1"/>
              <p:nvPr/>
            </p:nvSpPr>
            <p:spPr>
              <a:xfrm rot="18000000">
                <a:off x="1065103" y="2315681"/>
                <a:ext cx="831763" cy="3381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TW" sz="1600" b="1" dirty="0">
                    <a:solidFill>
                      <a:schemeClr val="accent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Value</a:t>
                </a:r>
                <a:endParaRPr lang="zh-TW" altLang="en-US" sz="1600" b="1" dirty="0">
                  <a:solidFill>
                    <a:schemeClr val="accent6"/>
                  </a:solidFill>
                  <a:latin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1536985">
              <a:off x="1643706" y="473602"/>
              <a:ext cx="6073930" cy="7282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</p:grpSp>
      <p:sp>
        <p:nvSpPr>
          <p:cNvPr id="41986" name="文字方塊 1"/>
          <p:cNvSpPr txBox="1">
            <a:spLocks noChangeArrowheads="1"/>
          </p:cNvSpPr>
          <p:nvPr/>
        </p:nvSpPr>
        <p:spPr bwMode="auto">
          <a:xfrm>
            <a:off x="250825" y="230188"/>
            <a:ext cx="952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200" b="1">
                <a:solidFill>
                  <a:srgbClr val="6DB727"/>
                </a:solidFill>
              </a:rPr>
              <a:t>Cable</a:t>
            </a:r>
            <a:endParaRPr lang="zh-TW" altLang="en-US" sz="2200" b="1">
              <a:solidFill>
                <a:srgbClr val="6DB727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 bwMode="auto">
          <a:xfrm>
            <a:off x="3492500" y="1704975"/>
            <a:ext cx="8604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Multi-Plug</a:t>
            </a:r>
          </a:p>
        </p:txBody>
      </p:sp>
      <p:sp>
        <p:nvSpPr>
          <p:cNvPr id="57" name="文字方塊 56"/>
          <p:cNvSpPr txBox="1"/>
          <p:nvPr/>
        </p:nvSpPr>
        <p:spPr bwMode="auto">
          <a:xfrm>
            <a:off x="7543800" y="1562100"/>
            <a:ext cx="1146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-cable Metallic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3924300" y="3649663"/>
            <a:ext cx="13636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20 Cable Ring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2484438" y="3619500"/>
            <a:ext cx="69691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Du-Plug</a:t>
            </a: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536950" y="5397500"/>
            <a:ext cx="216058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Lightning Cable 100cm/180cm </a:t>
            </a: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992" name="文字方塊 4"/>
          <p:cNvSpPr txBox="1">
            <a:spLocks noChangeArrowheads="1"/>
          </p:cNvSpPr>
          <p:nvPr/>
        </p:nvSpPr>
        <p:spPr bwMode="auto">
          <a:xfrm>
            <a:off x="107950" y="1057275"/>
            <a:ext cx="15351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100">
                <a:latin typeface="Verdana" charset="0"/>
                <a:cs typeface="Verdana" charset="0"/>
              </a:rPr>
              <a:t>Apple MFI Certified</a:t>
            </a:r>
            <a:endParaRPr lang="zh-TW" altLang="en-US" sz="1100">
              <a:latin typeface="Verdana" charset="0"/>
              <a:cs typeface="Verdana" charset="0"/>
            </a:endParaRPr>
          </a:p>
        </p:txBody>
      </p:sp>
      <p:pic>
        <p:nvPicPr>
          <p:cNvPr id="41993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81238"/>
            <a:ext cx="13446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5795963" y="3721100"/>
            <a:ext cx="920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Mesh Cable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5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5113"/>
            <a:ext cx="12271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文字方塊 42"/>
          <p:cNvSpPr txBox="1"/>
          <p:nvPr/>
        </p:nvSpPr>
        <p:spPr>
          <a:xfrm>
            <a:off x="5076825" y="1593850"/>
            <a:ext cx="1339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Retractable cable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7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812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7524750" y="3649663"/>
            <a:ext cx="1376363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 charger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du-plug cable 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9" name="圖片 46" descr="PQI i-Cable Lightning_conn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802188"/>
            <a:ext cx="8842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圖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4081463"/>
            <a:ext cx="15128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圖片 1" descr="PQI i-Cable Lightning_connect_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073400"/>
            <a:ext cx="8921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圖片 52" descr="Cable-Flat-20-colorsx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48894" y="2428081"/>
            <a:ext cx="1536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圖片 2" descr="Du plug-colors_blac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9800"/>
            <a:ext cx="9874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圖片 3" descr="Du plug-colors_whi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9800"/>
            <a:ext cx="9731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圖片 54" descr="Multi-Plug_blac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12813"/>
            <a:ext cx="13096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6" name="圖片 62" descr="Multi-Plug_whi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9575"/>
            <a:ext cx="12493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圖片 63" descr="MF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96913"/>
            <a:ext cx="1741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696913"/>
            <a:ext cx="23955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文字方塊 45"/>
          <p:cNvSpPr txBox="1">
            <a:spLocks noChangeArrowheads="1"/>
          </p:cNvSpPr>
          <p:nvPr/>
        </p:nvSpPr>
        <p:spPr bwMode="auto">
          <a:xfrm>
            <a:off x="6804025" y="5348288"/>
            <a:ext cx="2206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Lightning to Micro USB Adapter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pic>
        <p:nvPicPr>
          <p:cNvPr id="42010" name="圖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10025"/>
            <a:ext cx="1600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51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580" y="1656368"/>
            <a:ext cx="6488383" cy="407556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819" y="2143100"/>
            <a:ext cx="5390394" cy="1294793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-690035" y="5577"/>
            <a:ext cx="5943601" cy="9525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PQI </a:t>
            </a:r>
            <a:r>
              <a:rPr kumimoji="1" lang="en-US" altLang="zh-TW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i</a:t>
            </a:r>
            <a:r>
              <a:rPr kumimoji="1" lang="en-US" altLang="zh-TW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-Cable Metallic </a:t>
            </a:r>
            <a:endParaRPr kumimoji="1" lang="zh-TW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72" y="925482"/>
            <a:ext cx="4548369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9" descr="PQI i-Cable Lightning_connect_bl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526" y="1329126"/>
            <a:ext cx="9366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線接點 11"/>
          <p:cNvCxnSpPr/>
          <p:nvPr/>
        </p:nvCxnSpPr>
        <p:spPr>
          <a:xfrm>
            <a:off x="338659" y="595862"/>
            <a:ext cx="86360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696516" y="1080034"/>
            <a:ext cx="52963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Metallic-designed cable specially for iPhone 6/ 6 Plus</a:t>
            </a:r>
            <a:br>
              <a:rPr kumimoji="1" lang="en-US" altLang="zh-TW" sz="16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1600" dirty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And with Reversible Standard USB connector 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222193" y="679164"/>
            <a:ext cx="752467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100cm</a:t>
            </a:r>
            <a:endParaRPr kumimoji="1" lang="zh-TW" altLang="en-US" sz="1400" dirty="0">
              <a:solidFill>
                <a:srgbClr val="595959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4" name="圖片 1" descr="MFI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625" y="3765021"/>
            <a:ext cx="1668463" cy="34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9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250825" y="195263"/>
            <a:ext cx="4962525" cy="522287"/>
          </a:xfrm>
          <a:noFill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Metallic Lightning cable</a:t>
            </a:r>
            <a:endParaRPr lang="zh-TW" altLang="en-US">
              <a:solidFill>
                <a:srgbClr val="015CAB"/>
              </a:solidFill>
              <a:latin typeface="Verdana" charset="0"/>
              <a:ea typeface="新細明體" charset="0"/>
              <a:cs typeface="新細明體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35600" y="887413"/>
            <a:ext cx="3384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Gray &amp; Silver &amp; Gold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084" name="文字方塊 35"/>
          <p:cNvSpPr txBox="1">
            <a:spLocks noChangeArrowheads="1"/>
          </p:cNvSpPr>
          <p:nvPr/>
        </p:nvSpPr>
        <p:spPr bwMode="auto">
          <a:xfrm>
            <a:off x="4284663" y="887413"/>
            <a:ext cx="11795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</a:t>
            </a:r>
          </a:p>
        </p:txBody>
      </p:sp>
      <p:pic>
        <p:nvPicPr>
          <p:cNvPr id="46085" name="圖片 1" descr="MF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018088"/>
            <a:ext cx="244316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5696" y="4876735"/>
            <a:ext cx="2232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Reversible </a:t>
            </a: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 </a:t>
            </a:r>
            <a:endParaRPr lang="en-US" altLang="zh-TW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Allows to plug in any direction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087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33564"/>
            <a:ext cx="18875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386" y="3865364"/>
            <a:ext cx="18097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58" y="3578027"/>
            <a:ext cx="14430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文字方塊 12"/>
          <p:cNvSpPr txBox="1">
            <a:spLocks noChangeArrowheads="1"/>
          </p:cNvSpPr>
          <p:nvPr/>
        </p:nvSpPr>
        <p:spPr bwMode="auto">
          <a:xfrm>
            <a:off x="251520" y="4945732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200" dirty="0">
                <a:solidFill>
                  <a:srgbClr val="404040"/>
                </a:solidFill>
                <a:latin typeface="Verdana" charset="0"/>
                <a:cs typeface="Verdana" charset="0"/>
              </a:rPr>
              <a:t>Flat cable resists tangling kinking </a:t>
            </a:r>
            <a:endParaRPr lang="zh-TW" altLang="en-US" sz="1200" dirty="0">
              <a:solidFill>
                <a:srgbClr val="404040"/>
              </a:solidFill>
              <a:latin typeface="Verdana" charset="0"/>
              <a:cs typeface="Verdana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32364"/>
            <a:ext cx="3960440" cy="257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/>
          <p:cNvSpPr txBox="1"/>
          <p:nvPr/>
        </p:nvSpPr>
        <p:spPr>
          <a:xfrm>
            <a:off x="4211960" y="4945732"/>
            <a:ext cx="1368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Apple Style Color design  </a:t>
            </a:r>
          </a:p>
        </p:txBody>
      </p:sp>
      <p:pic>
        <p:nvPicPr>
          <p:cNvPr id="46093" name="圖片 6" descr="P429140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641600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7596336" y="4369668"/>
            <a:ext cx="13684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Outstanding packaging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7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9619" y="0"/>
            <a:ext cx="4673601" cy="60429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PQI </a:t>
            </a:r>
            <a:r>
              <a:rPr kumimoji="1" lang="en-US" altLang="zh-TW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i</a:t>
            </a:r>
            <a:r>
              <a:rPr kumimoji="1" lang="en-US" altLang="zh-TW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-Cable Standard </a:t>
            </a:r>
            <a:endParaRPr kumimoji="1" lang="zh-TW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380991" y="604290"/>
            <a:ext cx="863600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665" y="1809376"/>
            <a:ext cx="2600501" cy="3727242"/>
          </a:xfrm>
          <a:prstGeom prst="rect">
            <a:avLst/>
          </a:prstGeom>
        </p:spPr>
      </p:pic>
      <p:pic>
        <p:nvPicPr>
          <p:cNvPr id="7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60" y="1303867"/>
            <a:ext cx="3606808" cy="31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" descr="MF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37" y="4242905"/>
            <a:ext cx="1668463" cy="34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829719" y="4873354"/>
            <a:ext cx="115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100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cm </a:t>
            </a:r>
          </a:p>
          <a:p>
            <a:pPr>
              <a:defRPr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180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cm 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761984" y="4635017"/>
            <a:ext cx="28956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04" y="4811896"/>
            <a:ext cx="753399" cy="36751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468" y="4873355"/>
            <a:ext cx="331849" cy="28799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57" t="11789" r="17158" b="9526"/>
          <a:stretch/>
        </p:blipFill>
        <p:spPr>
          <a:xfrm>
            <a:off x="2163232" y="4835988"/>
            <a:ext cx="324000" cy="33495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468" y="5222098"/>
            <a:ext cx="331849" cy="28799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57" t="11789" r="17158" b="9526"/>
          <a:stretch/>
        </p:blipFill>
        <p:spPr>
          <a:xfrm>
            <a:off x="2163232" y="5184731"/>
            <a:ext cx="324000" cy="33495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7369962" y="676393"/>
            <a:ext cx="752467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100cm</a:t>
            </a:r>
            <a:endParaRPr kumimoji="1" lang="zh-TW" altLang="en-US" sz="1400" dirty="0">
              <a:solidFill>
                <a:srgbClr val="595959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235837" y="677360"/>
            <a:ext cx="752467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180cm</a:t>
            </a:r>
            <a:endParaRPr kumimoji="1" lang="zh-TW" altLang="en-US" sz="1400" dirty="0">
              <a:solidFill>
                <a:srgbClr val="595959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988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130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0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i-Cable 100/180 </a:t>
            </a:r>
            <a:endParaRPr lang="zh-TW" altLang="en-US" sz="28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48131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180 cm Black &amp; White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100 cm Black &amp; White &amp; Blue &amp;Pink </a:t>
            </a:r>
          </a:p>
          <a:p>
            <a:pPr>
              <a:defRPr/>
            </a:pP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133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Length: 100cm(Black / White/Blue/Pink)</a:t>
            </a:r>
          </a:p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 /180cm (Black / White)</a:t>
            </a:r>
          </a:p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Interface: Apple Lightning x 1, USB x 1</a:t>
            </a:r>
          </a:p>
          <a:p>
            <a:pPr>
              <a:defRPr/>
            </a:pPr>
            <a:endParaRPr lang="en-US" altLang="zh-TW" sz="1000" dirty="0">
              <a:solidFill>
                <a:srgbClr val="404040"/>
              </a:solidFill>
              <a:latin typeface="Verdana" charset="0"/>
              <a:ea typeface="新細明體" charset="0"/>
              <a:cs typeface="Verdana" charset="0"/>
            </a:endParaRPr>
          </a:p>
          <a:p>
            <a:pPr>
              <a:defRPr/>
            </a:pPr>
            <a:endParaRPr lang="en-US" altLang="zh-TW" sz="1000" dirty="0">
              <a:solidFill>
                <a:srgbClr val="404040"/>
              </a:solidFill>
              <a:latin typeface="Verdana" charset="0"/>
              <a:ea typeface="新細明體" charset="0"/>
              <a:cs typeface="Verdana" charset="0"/>
            </a:endParaRPr>
          </a:p>
        </p:txBody>
      </p:sp>
      <p:sp>
        <p:nvSpPr>
          <p:cNvPr id="16" name="矩形 15"/>
          <p:cNvSpPr/>
          <p:nvPr/>
        </p:nvSpPr>
        <p:spPr>
          <a:xfrm flipH="1" flipV="1">
            <a:off x="395288" y="1417638"/>
            <a:ext cx="2870200" cy="7921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" name="Picture 8" descr="http://images.fonearena.com/blog/wp-content/uploads/2012/07/apple-logo.gif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78" y="274019"/>
            <a:ext cx="29348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97460"/>
            <a:ext cx="16446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5332"/>
            <a:ext cx="391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01516"/>
            <a:ext cx="20447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圖片 20" descr="MF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9525"/>
            <a:ext cx="24415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9508"/>
            <a:ext cx="280780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699792" y="3361556"/>
            <a:ext cx="2304256" cy="1008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 smtClean="0"/>
              <a:t>New narrow lightning connector – can still plug in iPhone with casing</a:t>
            </a:r>
            <a:endParaRPr kumimoji="1" lang="zh-TW" altLang="en-US" sz="1600" dirty="0"/>
          </a:p>
        </p:txBody>
      </p:sp>
      <p:cxnSp>
        <p:nvCxnSpPr>
          <p:cNvPr id="5" name="肘形接點 4"/>
          <p:cNvCxnSpPr/>
          <p:nvPr/>
        </p:nvCxnSpPr>
        <p:spPr>
          <a:xfrm>
            <a:off x="2267744" y="3217540"/>
            <a:ext cx="432048" cy="3600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17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05" y="1220304"/>
            <a:ext cx="8147428" cy="45285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08" y="1077322"/>
            <a:ext cx="2302933" cy="4445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40001" y="477998"/>
            <a:ext cx="4974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for iPhone/ </a:t>
            </a:r>
            <a:r>
              <a:rPr kumimoji="1" lang="en-US" altLang="zh-TW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iPad</a:t>
            </a:r>
            <a:endParaRPr kumimoji="1" lang="zh-TW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595" y="328805"/>
            <a:ext cx="1507067" cy="93705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507999" y="1489880"/>
            <a:ext cx="79849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85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0178" name="文字方塊 3"/>
          <p:cNvSpPr txBox="1">
            <a:spLocks noChangeArrowheads="1"/>
          </p:cNvSpPr>
          <p:nvPr/>
        </p:nvSpPr>
        <p:spPr bwMode="auto">
          <a:xfrm>
            <a:off x="11113" y="193675"/>
            <a:ext cx="4144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i-Cable Du-Plug 90CM 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 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Android phone and tablet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 &amp; White</a:t>
            </a:r>
          </a:p>
        </p:txBody>
      </p:sp>
      <p:sp>
        <p:nvSpPr>
          <p:cNvPr id="50180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&amp;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5762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15CM/90CM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1, Micro USB x 1, USB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182" name="矩形 20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Micro USB Cable for Android / DSC</a:t>
            </a:r>
          </a:p>
        </p:txBody>
      </p:sp>
      <p:grpSp>
        <p:nvGrpSpPr>
          <p:cNvPr id="50183" name="群組 16"/>
          <p:cNvGrpSpPr>
            <a:grpSpLocks/>
          </p:cNvGrpSpPr>
          <p:nvPr/>
        </p:nvGrpSpPr>
        <p:grpSpPr bwMode="auto">
          <a:xfrm>
            <a:off x="4787900" y="0"/>
            <a:ext cx="747713" cy="449263"/>
            <a:chOff x="3579766" y="247606"/>
            <a:chExt cx="747683" cy="449654"/>
          </a:xfrm>
        </p:grpSpPr>
        <p:pic>
          <p:nvPicPr>
            <p:cNvPr id="50192" name="Picture 4" descr="http://blogs-images.forbes.com/ericsavitz/files/2011/02/android-logo.jpg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376" y="247606"/>
              <a:ext cx="407073" cy="44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images.fonearena.com/blog/wp-content/uploads/2012/07/apple-logo.gif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66" y="274019"/>
              <a:ext cx="29348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184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62100"/>
            <a:ext cx="40735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13038"/>
            <a:ext cx="7921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3635375" y="4081463"/>
            <a:ext cx="288925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924300" y="4081463"/>
            <a:ext cx="287338" cy="360362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0188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13038"/>
            <a:ext cx="10318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圖片 19" descr="Du plug-colors_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37000"/>
            <a:ext cx="9858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圖片 20" descr="Du plug-colors_wh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937000"/>
            <a:ext cx="10795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圖片 21" descr="MF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178425"/>
            <a:ext cx="24431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06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43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600">
                <a:solidFill>
                  <a:srgbClr val="015CAB"/>
                </a:solidFill>
                <a:latin typeface="Verdana" charset="0"/>
                <a:cs typeface="Verdana" charset="0"/>
              </a:rPr>
              <a:t>i-Cable Multi-Plug</a:t>
            </a:r>
            <a:endParaRPr lang="zh-TW" altLang="en-US" sz="26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  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new and older Apple devices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Android phone and tablet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 &amp; White</a:t>
            </a:r>
          </a:p>
        </p:txBody>
      </p:sp>
      <p:sp>
        <p:nvSpPr>
          <p:cNvPr id="51204" name="文字方塊 35"/>
          <p:cNvSpPr txBox="1">
            <a:spLocks noChangeArrowheads="1"/>
          </p:cNvSpPr>
          <p:nvPr/>
        </p:nvSpPr>
        <p:spPr bwMode="auto">
          <a:xfrm>
            <a:off x="4211638" y="481013"/>
            <a:ext cx="12525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&amp;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1, Apple 30-pin x 1, Micro USB x 1, USB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06" name="矩形 12"/>
          <p:cNvSpPr>
            <a:spLocks noChangeArrowheads="1"/>
          </p:cNvSpPr>
          <p:nvPr/>
        </p:nvSpPr>
        <p:spPr bwMode="auto">
          <a:xfrm>
            <a:off x="360363" y="677863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Apple Certified</a:t>
            </a:r>
            <a:r>
              <a:rPr lang="zh-TW" altLang="en-US" sz="1400">
                <a:solidFill>
                  <a:srgbClr val="6DB727"/>
                </a:solidFill>
                <a:latin typeface="Verdana" charset="0"/>
                <a:cs typeface="Verdana" charset="0"/>
              </a:rPr>
              <a:t> </a:t>
            </a:r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30-pin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Micro USB Cable for Android </a:t>
            </a:r>
          </a:p>
        </p:txBody>
      </p:sp>
      <p:grpSp>
        <p:nvGrpSpPr>
          <p:cNvPr id="51207" name="群組 17"/>
          <p:cNvGrpSpPr>
            <a:grpSpLocks/>
          </p:cNvGrpSpPr>
          <p:nvPr/>
        </p:nvGrpSpPr>
        <p:grpSpPr bwMode="auto">
          <a:xfrm>
            <a:off x="3579813" y="247650"/>
            <a:ext cx="747712" cy="449263"/>
            <a:chOff x="3579766" y="247606"/>
            <a:chExt cx="747683" cy="449654"/>
          </a:xfrm>
        </p:grpSpPr>
        <p:pic>
          <p:nvPicPr>
            <p:cNvPr id="51215" name="Picture 4" descr="http://blogs-images.forbes.com/ericsavitz/files/2011/02/android-logo.jpg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376" y="247606"/>
              <a:ext cx="407073" cy="44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images.fonearena.com/blog/wp-content/uploads/2012/07/apple-logo.gif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66" y="274019"/>
              <a:ext cx="29348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08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13038"/>
            <a:ext cx="11366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圖片 4" descr="6a0120a5580826970c0133ed610520970b-800w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13"/>
            <a:ext cx="18002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3563938" y="4297363"/>
            <a:ext cx="287337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851275" y="4297363"/>
            <a:ext cx="288925" cy="360362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12" name="圖片 3" descr="Multi-Plug_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56125"/>
            <a:ext cx="210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圖片 4" descr="Multi-Plug_wh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75175"/>
            <a:ext cx="20113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圖片 5" descr="接頭示意-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5338"/>
            <a:ext cx="34385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4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365"/>
            <a:ext cx="9144000" cy="574636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97939" y="3888263"/>
            <a:ext cx="2848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for Mac</a:t>
            </a:r>
            <a:endParaRPr kumimoji="1" lang="zh-TW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533" y="3789869"/>
            <a:ext cx="1507067" cy="93705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507999" y="5107455"/>
            <a:ext cx="79849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1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50" y="-39688"/>
            <a:ext cx="5784850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\\pqiplm1.pqigroup.com\Public\部門共用資料夾\PMV\MKD\001-CIS 手冊及相關LOGO\PQI LOGO\pqi logo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53244"/>
            <a:ext cx="1477818" cy="9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3568" y="5089748"/>
            <a:ext cx="168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June 2015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 rot="5400000">
            <a:off x="8231410" y="4802410"/>
            <a:ext cx="16097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PQI Confidential &amp; Property</a:t>
            </a:r>
            <a:endParaRPr lang="zh-TW" altLang="en-US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10" name="圖片 9" descr="iConnect_golde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353444"/>
            <a:ext cx="4176464" cy="108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 descr="iConnectx3_128GB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705372"/>
            <a:ext cx="3708632" cy="1765678"/>
          </a:xfrm>
          <a:prstGeom prst="rect">
            <a:avLst/>
          </a:prstGeom>
        </p:spPr>
      </p:pic>
      <p:pic>
        <p:nvPicPr>
          <p:cNvPr id="12" name="圖片 11" descr="imag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94125"/>
            <a:ext cx="2222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00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apple-logo-hd-wallpaper-106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57791" y="4499284"/>
            <a:ext cx="8229600" cy="855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TW" sz="3600" b="1" dirty="0" smtClean="0">
                <a:ln w="50800"/>
                <a:solidFill>
                  <a:srgbClr val="404040"/>
                </a:solidFill>
              </a:rPr>
              <a:t>APPLE</a:t>
            </a:r>
            <a:r>
              <a:rPr kumimoji="1" lang="zh-CN" altLang="en-US" sz="3600" b="1" dirty="0" smtClean="0">
                <a:ln w="50800"/>
                <a:solidFill>
                  <a:srgbClr val="404040"/>
                </a:solidFill>
              </a:rPr>
              <a:t> </a:t>
            </a:r>
            <a:r>
              <a:rPr kumimoji="1" lang="en-US" altLang="zh-TW" sz="3600" b="1" dirty="0" err="1" smtClean="0">
                <a:ln w="50800"/>
                <a:solidFill>
                  <a:srgbClr val="404040"/>
                </a:solidFill>
              </a:rPr>
              <a:t>i</a:t>
            </a:r>
            <a:r>
              <a:rPr kumimoji="1" lang="en-US" altLang="zh-TW" sz="3600" b="1" dirty="0" smtClean="0">
                <a:ln w="50800"/>
                <a:solidFill>
                  <a:srgbClr val="404040"/>
                </a:solidFill>
              </a:rPr>
              <a:t>-Device Trend </a:t>
            </a:r>
            <a:r>
              <a:rPr kumimoji="1" lang="en-US" altLang="zh-TW" sz="3600" b="1" dirty="0">
                <a:ln w="50800"/>
                <a:solidFill>
                  <a:srgbClr val="404040"/>
                </a:solidFill>
              </a:rPr>
              <a:t>Analysis</a:t>
            </a:r>
            <a:endParaRPr kumimoji="1" lang="zh-TW" altLang="en-US" sz="3600" b="1" dirty="0">
              <a:ln w="50800"/>
              <a:solidFill>
                <a:srgbClr val="40404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05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849388"/>
            <a:ext cx="7061200" cy="32145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3568" y="193204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much storage space does iPhone really have?</a:t>
            </a:r>
            <a:endParaRPr kumimoji="1"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576" y="1345332"/>
            <a:ext cx="311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dirty="0" err="1" smtClean="0"/>
              <a:t>iOS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8.1.3</a:t>
            </a:r>
            <a:r>
              <a:rPr kumimoji="1" lang="zh-CN" altLang="en-US" dirty="0" smtClean="0"/>
              <a:t> </a:t>
            </a:r>
            <a:r>
              <a:rPr lang="en-US" altLang="zh-TW" dirty="0"/>
              <a:t>occupy </a:t>
            </a:r>
            <a:r>
              <a:rPr lang="en-US" altLang="zh-TW" dirty="0" smtClean="0"/>
              <a:t>iPhone</a:t>
            </a:r>
            <a:r>
              <a:rPr lang="zh-CN" altLang="en-US" dirty="0" smtClean="0"/>
              <a:t> </a:t>
            </a:r>
            <a:r>
              <a:rPr lang="en-US" altLang="zh-TW" dirty="0" smtClean="0"/>
              <a:t> </a:t>
            </a:r>
            <a:r>
              <a:rPr lang="en-US" altLang="zh-TW" dirty="0"/>
              <a:t>4.</a:t>
            </a:r>
            <a:r>
              <a:rPr lang="en-US" altLang="zh-CN" dirty="0"/>
              <a:t>7</a:t>
            </a:r>
            <a:r>
              <a:rPr lang="en-US" altLang="zh-TW" dirty="0"/>
              <a:t>GB</a:t>
            </a:r>
            <a:r>
              <a:rPr lang="zh-CN" altLang="en-US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656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D235F-4CEA-4A92-BD1C-C733864BB44C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09428"/>
            <a:ext cx="5625108" cy="21956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785"/>
          <a:stretch/>
        </p:blipFill>
        <p:spPr>
          <a:xfrm>
            <a:off x="6660232" y="23692"/>
            <a:ext cx="2585800" cy="1303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467544" y="134533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Demand: </a:t>
            </a:r>
          </a:p>
          <a:p>
            <a:pPr lvl="1"/>
            <a:r>
              <a:rPr kumimoji="1" lang="en-US" altLang="zh-CH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iPhone</a:t>
            </a:r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kumimoji="1" lang="en-US" altLang="zh-CH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Q14</a:t>
            </a:r>
            <a:r>
              <a:rPr kumimoji="1" lang="en-US" altLang="zh-CH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-1Q15(F</a:t>
            </a:r>
            <a:r>
              <a:rPr kumimoji="1" lang="en-US" altLang="zh-CH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kumimoji="1" lang="zh-CHT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H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shipment</a:t>
            </a:r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120Mpcs, 16GB 45%</a:t>
            </a:r>
            <a:r>
              <a:rPr kumimoji="1"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kumimoji="1" lang="en-US" altLang="zh-CHT" sz="2000" b="1" dirty="0" smtClean="0">
                <a:solidFill>
                  <a:srgbClr val="FF0000"/>
                </a:solidFill>
              </a:rPr>
              <a:t>50</a:t>
            </a:r>
            <a:r>
              <a:rPr kumimoji="1" lang="en-US" altLang="zh-CHT" sz="2000" b="1" dirty="0">
                <a:solidFill>
                  <a:srgbClr val="FF0000"/>
                </a:solidFill>
              </a:rPr>
              <a:t>-</a:t>
            </a:r>
            <a:r>
              <a:rPr kumimoji="1" lang="en-US" altLang="zh-CHT" sz="2000" b="1" dirty="0" smtClean="0">
                <a:solidFill>
                  <a:srgbClr val="FF0000"/>
                </a:solidFill>
              </a:rPr>
              <a:t>60M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pcs.</a:t>
            </a:r>
            <a:endParaRPr kumimoji="1" lang="en-US" altLang="zh-CHT" sz="2000" b="1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1195"/>
            <a:ext cx="9144000" cy="33453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9568"/>
            <a:ext cx="9144000" cy="706244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95536" y="265212"/>
            <a:ext cx="8229600" cy="8556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TW" sz="3600" b="1" dirty="0" smtClean="0">
                <a:ln w="50800"/>
                <a:solidFill>
                  <a:srgbClr val="404040"/>
                </a:solidFill>
              </a:rPr>
              <a:t>TAM (Total Available Market)</a:t>
            </a:r>
            <a:endParaRPr kumimoji="1" lang="zh-TW" altLang="en-US" sz="3600" b="1" dirty="0">
              <a:ln w="50800"/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5212"/>
            <a:ext cx="8229600" cy="612411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CN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kumimoji="1" lang="en-US" altLang="zh-CN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kumimoji="1" lang="en-US" altLang="zh-CN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hone sales by region</a:t>
            </a:r>
            <a:endParaRPr kumimoji="1" lang="zh-TW" alt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A59BF-FD06-4039-9330-5E78167FE40B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5517660" y="4357335"/>
            <a:ext cx="2203144" cy="345160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defPPr>
              <a:defRPr lang="zh-TW"/>
            </a:defPPr>
            <a:lvl1pPr marL="0" algn="r" defTabSz="91384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20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0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61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81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05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24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45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366" algn="l" defTabSz="91384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9A59BF-FD06-4039-9330-5E78167FE40B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569468"/>
            <a:ext cx="8300615" cy="206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1664252" y="3362685"/>
            <a:ext cx="817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 smtClean="0">
                <a:solidFill>
                  <a:srgbClr val="3366FF"/>
                </a:solidFill>
              </a:rPr>
              <a:t>40.9%</a:t>
            </a:r>
          </a:p>
          <a:p>
            <a:r>
              <a:rPr kumimoji="1" lang="en-US" altLang="zh-CN" sz="1200" dirty="0" smtClean="0">
                <a:solidFill>
                  <a:srgbClr val="3366FF"/>
                </a:solidFill>
              </a:rPr>
              <a:t>22.8%</a:t>
            </a:r>
          </a:p>
          <a:p>
            <a:r>
              <a:rPr kumimoji="1" lang="en-US" altLang="zh-CN" sz="1200" dirty="0" smtClean="0">
                <a:solidFill>
                  <a:srgbClr val="3366FF"/>
                </a:solidFill>
              </a:rPr>
              <a:t>21.6%</a:t>
            </a:r>
          </a:p>
          <a:p>
            <a:r>
              <a:rPr kumimoji="1" lang="zh-CN" altLang="zh-CN" sz="1200" dirty="0">
                <a:solidFill>
                  <a:srgbClr val="3366FF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3366FF"/>
                </a:solidFill>
              </a:rPr>
              <a:t> </a:t>
            </a:r>
            <a:r>
              <a:rPr kumimoji="1" lang="zh-CN" altLang="en-US" sz="1200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3366FF"/>
                </a:solidFill>
              </a:rPr>
              <a:t>7.4 %</a:t>
            </a:r>
          </a:p>
          <a:p>
            <a:r>
              <a:rPr kumimoji="1" lang="zh-CN" altLang="en-US" sz="1200" dirty="0" smtClean="0">
                <a:solidFill>
                  <a:srgbClr val="3366FF"/>
                </a:solidFill>
              </a:rPr>
              <a:t>  </a:t>
            </a:r>
            <a:r>
              <a:rPr kumimoji="1" lang="en-US" altLang="zh-CN" sz="1200" dirty="0" smtClean="0">
                <a:solidFill>
                  <a:srgbClr val="3366FF"/>
                </a:solidFill>
              </a:rPr>
              <a:t>7.0%</a:t>
            </a:r>
          </a:p>
          <a:p>
            <a:endParaRPr kumimoji="1" lang="zh-TW" altLang="en-US" sz="1200" dirty="0">
              <a:solidFill>
                <a:srgbClr val="3366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552" y="5089748"/>
            <a:ext cx="7596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hlinkClick r:id="rId3"/>
              </a:rPr>
              <a:t>http://forums.appleinsider.com/t/184535/china-responsible-for-massive-apple-revenue-growth-reaches-16-1b-in-</a:t>
            </a:r>
            <a:r>
              <a:rPr lang="en-US" altLang="zh-TW" sz="1100" dirty="0" smtClean="0">
                <a:hlinkClick r:id="rId3"/>
              </a:rPr>
              <a:t>q1</a:t>
            </a:r>
            <a:endParaRPr lang="en-US" altLang="zh-TW" sz="1100" dirty="0" smtClean="0"/>
          </a:p>
          <a:p>
            <a:endParaRPr lang="zh-TW" altLang="en-US" sz="11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67544" y="1129308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 sales: </a:t>
            </a:r>
          </a:p>
          <a:p>
            <a:pPr lvl="1"/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USA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40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.9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  <a:r>
              <a:rPr kumimoji="1"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 22.8%,Great </a:t>
            </a:r>
            <a:r>
              <a:rPr kumimoji="1"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 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21.6% (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China/TW/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HK), Japan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7.4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%,</a:t>
            </a:r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Rest of Asia Pacific</a:t>
            </a:r>
            <a:r>
              <a:rPr kumimoji="1"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kumimoji="1" lang="en-US" altLang="zh-TW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</a:t>
            </a:r>
            <a:endParaRPr kumimoji="1" lang="en-US" altLang="zh-TW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683568" y="3361556"/>
            <a:ext cx="7992888" cy="64807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83568" y="3577580"/>
            <a:ext cx="7992888" cy="21602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836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預設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42826906BEA643945B82ADEBB4D02E" ma:contentTypeVersion="3" ma:contentTypeDescription="Utwórz nowy dokument." ma:contentTypeScope="" ma:versionID="facd98446aee286f3d10f4a550ec8339">
  <xsd:schema xmlns:xsd="http://www.w3.org/2001/XMLSchema" xmlns:xs="http://www.w3.org/2001/XMLSchema" xmlns:p="http://schemas.microsoft.com/office/2006/metadata/properties" xmlns:ns2="http://schemas.microsoft.com/sharepoint/v4" xmlns:ns3="69536c1b-9f56-46e5-bd69-ffee603e2f01" targetNamespace="http://schemas.microsoft.com/office/2006/metadata/properties" ma:root="true" ma:fieldsID="f5be7ccffae3beb2ca0c17cacbda7019" ns2:_="" ns3:_="">
    <xsd:import namespace="http://schemas.microsoft.com/sharepoint/v4"/>
    <xsd:import namespace="69536c1b-9f56-46e5-bd69-ffee603e2f01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36c1b-9f56-46e5-bd69-ffee603e2f0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A9349883-F76A-4252-8E67-324455CB783C}"/>
</file>

<file path=customXml/itemProps2.xml><?xml version="1.0" encoding="utf-8"?>
<ds:datastoreItem xmlns:ds="http://schemas.openxmlformats.org/officeDocument/2006/customXml" ds:itemID="{72B9D572-E151-4034-B8E1-9233342E785C}"/>
</file>

<file path=customXml/itemProps3.xml><?xml version="1.0" encoding="utf-8"?>
<ds:datastoreItem xmlns:ds="http://schemas.openxmlformats.org/officeDocument/2006/customXml" ds:itemID="{5409F106-E34D-4DE3-BCD7-EFE03EAE8754}"/>
</file>

<file path=docProps/app.xml><?xml version="1.0" encoding="utf-8"?>
<Properties xmlns="http://schemas.openxmlformats.org/officeDocument/2006/extended-properties" xmlns:vt="http://schemas.openxmlformats.org/officeDocument/2006/docPropsVTypes">
  <Template>預設佈景主題.thmx</Template>
  <TotalTime>1729</TotalTime>
  <Words>2181</Words>
  <Application>Microsoft Macintosh PowerPoint</Application>
  <PresentationFormat>Pokaz na ekranie (16:10)</PresentationFormat>
  <Paragraphs>569</Paragraphs>
  <Slides>42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預設佈景主題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iPhone sales by region</vt:lpstr>
      <vt:lpstr>Prezentacja programu PowerPoint</vt:lpstr>
      <vt:lpstr>Prezentacja programu PowerPoint</vt:lpstr>
      <vt:lpstr>Right Product Specification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Incredibly portable. With one amazing port- USB Type C</vt:lpstr>
      <vt:lpstr>Connect 311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PQI Power 6000V</vt:lpstr>
      <vt:lpstr>PQI Power 9000V</vt:lpstr>
      <vt:lpstr>PQI Power 12000V</vt:lpstr>
      <vt:lpstr>PQI Power 5000V</vt:lpstr>
      <vt:lpstr>Prezentacja programu PowerPoint</vt:lpstr>
      <vt:lpstr>Prezentacja programu PowerPoint</vt:lpstr>
      <vt:lpstr>PQI Lightning cable </vt:lpstr>
      <vt:lpstr>Prezentacja programu PowerPoint</vt:lpstr>
      <vt:lpstr>Prezentacja programu PowerPoint</vt:lpstr>
      <vt:lpstr>Metallic Lightning cable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pqi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pqi</dc:creator>
  <cp:lastModifiedBy>Adam Radke</cp:lastModifiedBy>
  <cp:revision>40</cp:revision>
  <dcterms:created xsi:type="dcterms:W3CDTF">2015-03-24T06:36:55Z</dcterms:created>
  <dcterms:modified xsi:type="dcterms:W3CDTF">2015-06-18T06:57:19Z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0x0101000942826906BEA643945B82ADEBB4D02E</vt:lpwstr>
  </property>
</Properties>
</file>