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2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41.xml" ContentType="application/vnd.openxmlformats-officedocument.presentationml.slide+xml"/>
  <Override PartName="/ppt/slides/slide49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2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66" r:id="rId2"/>
    <p:sldId id="426" r:id="rId3"/>
    <p:sldId id="411" r:id="rId4"/>
    <p:sldId id="546" r:id="rId5"/>
    <p:sldId id="620" r:id="rId6"/>
    <p:sldId id="561" r:id="rId7"/>
    <p:sldId id="552" r:id="rId8"/>
    <p:sldId id="551" r:id="rId9"/>
    <p:sldId id="610" r:id="rId10"/>
    <p:sldId id="611" r:id="rId11"/>
    <p:sldId id="619" r:id="rId12"/>
    <p:sldId id="613" r:id="rId13"/>
    <p:sldId id="550" r:id="rId14"/>
    <p:sldId id="478" r:id="rId15"/>
    <p:sldId id="566" r:id="rId16"/>
    <p:sldId id="614" r:id="rId17"/>
    <p:sldId id="621" r:id="rId18"/>
    <p:sldId id="616" r:id="rId19"/>
    <p:sldId id="617" r:id="rId20"/>
    <p:sldId id="618" r:id="rId21"/>
    <p:sldId id="567" r:id="rId22"/>
    <p:sldId id="488" r:id="rId23"/>
    <p:sldId id="571" r:id="rId24"/>
    <p:sldId id="572" r:id="rId25"/>
    <p:sldId id="573" r:id="rId26"/>
    <p:sldId id="574" r:id="rId27"/>
    <p:sldId id="575" r:id="rId28"/>
    <p:sldId id="576" r:id="rId29"/>
    <p:sldId id="577" r:id="rId30"/>
    <p:sldId id="578" r:id="rId31"/>
    <p:sldId id="579" r:id="rId32"/>
    <p:sldId id="580" r:id="rId33"/>
    <p:sldId id="581" r:id="rId34"/>
    <p:sldId id="582" r:id="rId35"/>
    <p:sldId id="583" r:id="rId36"/>
    <p:sldId id="584" r:id="rId37"/>
    <p:sldId id="585" r:id="rId38"/>
    <p:sldId id="586" r:id="rId39"/>
    <p:sldId id="505" r:id="rId40"/>
    <p:sldId id="588" r:id="rId41"/>
    <p:sldId id="587" r:id="rId42"/>
    <p:sldId id="622" r:id="rId43"/>
    <p:sldId id="590" r:id="rId44"/>
    <p:sldId id="591" r:id="rId45"/>
    <p:sldId id="592" r:id="rId46"/>
    <p:sldId id="593" r:id="rId47"/>
    <p:sldId id="594" r:id="rId48"/>
    <p:sldId id="596" r:id="rId49"/>
    <p:sldId id="597" r:id="rId50"/>
    <p:sldId id="598" r:id="rId51"/>
    <p:sldId id="600" r:id="rId52"/>
    <p:sldId id="601" r:id="rId53"/>
    <p:sldId id="602" r:id="rId54"/>
    <p:sldId id="603" r:id="rId55"/>
    <p:sldId id="604" r:id="rId56"/>
    <p:sldId id="605" r:id="rId57"/>
    <p:sldId id="606" r:id="rId58"/>
    <p:sldId id="607" r:id="rId59"/>
    <p:sldId id="608" r:id="rId60"/>
    <p:sldId id="609" r:id="rId61"/>
    <p:sldId id="400" r:id="rId62"/>
  </p:sldIdLst>
  <p:sldSz cx="9144000" cy="5715000" type="screen16x10"/>
  <p:notesSz cx="6807200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B727"/>
    <a:srgbClr val="336699"/>
    <a:srgbClr val="E5FECE"/>
    <a:srgbClr val="0066CC"/>
    <a:srgbClr val="99FF33"/>
    <a:srgbClr val="CC99FF"/>
    <a:srgbClr val="FF99CC"/>
    <a:srgbClr val="FFFF99"/>
    <a:srgbClr val="00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56" autoAdjust="0"/>
    <p:restoredTop sz="87426" autoAdjust="0"/>
  </p:normalViewPr>
  <p:slideViewPr>
    <p:cSldViewPr>
      <p:cViewPr>
        <p:scale>
          <a:sx n="116" d="100"/>
          <a:sy n="116" d="100"/>
        </p:scale>
        <p:origin x="-1176" y="-83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25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8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66" Type="http://schemas.openxmlformats.org/officeDocument/2006/relationships/presProps" Target="presProps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24" Type="http://schemas.openxmlformats.org/officeDocument/2006/relationships/slide" Target="slides/slide23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56" Type="http://schemas.openxmlformats.org/officeDocument/2006/relationships/slide" Target="slides/slide55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51" Type="http://schemas.openxmlformats.org/officeDocument/2006/relationships/slide" Target="slides/slide50.xml"/><Relationship Id="rId8" Type="http://schemas.openxmlformats.org/officeDocument/2006/relationships/slide" Target="slides/slide7.xml"/><Relationship Id="rId72" Type="http://schemas.openxmlformats.org/officeDocument/2006/relationships/customXml" Target="../customXml/item3.xml"/><Relationship Id="rId3" Type="http://schemas.openxmlformats.org/officeDocument/2006/relationships/slide" Target="slides/slide2.xml"/><Relationship Id="rId17" Type="http://schemas.openxmlformats.org/officeDocument/2006/relationships/slide" Target="slides/slide16.xml"/><Relationship Id="rId67" Type="http://schemas.openxmlformats.org/officeDocument/2006/relationships/viewProps" Target="viewProps.xml"/><Relationship Id="rId59" Type="http://schemas.openxmlformats.org/officeDocument/2006/relationships/slide" Target="slides/slide58.xml"/><Relationship Id="rId46" Type="http://schemas.openxmlformats.org/officeDocument/2006/relationships/slide" Target="slides/slide45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5" Type="http://schemas.openxmlformats.org/officeDocument/2006/relationships/slide" Target="slides/slide24.xml"/><Relationship Id="rId12" Type="http://schemas.openxmlformats.org/officeDocument/2006/relationships/slide" Target="slides/slide11.xml"/><Relationship Id="rId54" Type="http://schemas.openxmlformats.org/officeDocument/2006/relationships/slide" Target="slides/slide53.xml"/><Relationship Id="rId41" Type="http://schemas.openxmlformats.org/officeDocument/2006/relationships/slide" Target="slides/slide40.xml"/><Relationship Id="rId20" Type="http://schemas.openxmlformats.org/officeDocument/2006/relationships/slide" Target="slides/slide19.xml"/><Relationship Id="rId62" Type="http://schemas.openxmlformats.org/officeDocument/2006/relationships/slide" Target="slides/slide6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49" Type="http://schemas.openxmlformats.org/officeDocument/2006/relationships/slide" Target="slides/slide48.xml"/><Relationship Id="rId36" Type="http://schemas.openxmlformats.org/officeDocument/2006/relationships/slide" Target="slides/slide3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65" Type="http://schemas.openxmlformats.org/officeDocument/2006/relationships/printerSettings" Target="printerSettings/printerSettings1.bin"/><Relationship Id="rId52" Type="http://schemas.openxmlformats.org/officeDocument/2006/relationships/slide" Target="slides/slide51.xml"/><Relationship Id="rId44" Type="http://schemas.openxmlformats.org/officeDocument/2006/relationships/slide" Target="slides/slide43.xml"/><Relationship Id="rId31" Type="http://schemas.openxmlformats.org/officeDocument/2006/relationships/slide" Target="slides/slide30.xml"/><Relationship Id="rId60" Type="http://schemas.openxmlformats.org/officeDocument/2006/relationships/slide" Target="slides/slide59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34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FB67D4-33BF-844A-AA79-4440AD1E1869}" type="doc">
      <dgm:prSet loTypeId="urn:microsoft.com/office/officeart/2005/8/layout/venn1" loCatId="" qsTypeId="urn:microsoft.com/office/officeart/2005/8/quickstyle/3D1" qsCatId="3D" csTypeId="urn:microsoft.com/office/officeart/2005/8/colors/colorful2" csCatId="colorful" phldr="1"/>
      <dgm:spPr/>
    </dgm:pt>
    <dgm:pt modelId="{E960F33A-8827-4A44-B8AC-4B7FF3F6329C}">
      <dgm:prSet phldrT="[文字]" custT="1"/>
      <dgm:spPr/>
      <dgm:t>
        <a:bodyPr/>
        <a:lstStyle/>
        <a:p>
          <a:pPr algn="l"/>
          <a:r>
            <a:rPr lang="en-US" altLang="zh-TW" sz="1600" b="1" u="sng" dirty="0" smtClean="0">
              <a:latin typeface="Calibri"/>
              <a:ea typeface="標楷體" pitchFamily="65" charset="-120"/>
              <a:cs typeface="Calibri"/>
            </a:rPr>
            <a:t>USB3.1 C OTG</a:t>
          </a:r>
        </a:p>
        <a:p>
          <a:pPr algn="l"/>
          <a:r>
            <a:rPr lang="en-US" altLang="zh-TW" sz="1600" dirty="0" smtClean="0">
              <a:latin typeface="Calibri"/>
              <a:ea typeface="標楷體" pitchFamily="65" charset="-120"/>
              <a:cs typeface="Calibri"/>
            </a:rPr>
            <a:t>-Adapter</a:t>
          </a:r>
        </a:p>
        <a:p>
          <a:pPr algn="l"/>
          <a:r>
            <a:rPr lang="en-US" altLang="zh-CN" sz="1600" dirty="0" smtClean="0">
              <a:latin typeface="Calibri"/>
              <a:ea typeface="標楷體" pitchFamily="65" charset="-120"/>
              <a:cs typeface="Calibri"/>
            </a:rPr>
            <a:t>-</a:t>
          </a:r>
          <a:r>
            <a:rPr lang="en-US" altLang="zh-TW" sz="1600" dirty="0" smtClean="0">
              <a:latin typeface="Calibri"/>
              <a:ea typeface="標楷體" pitchFamily="65" charset="-120"/>
              <a:cs typeface="Calibri"/>
            </a:rPr>
            <a:t>Type C Reader</a:t>
          </a:r>
        </a:p>
        <a:p>
          <a:pPr algn="l"/>
          <a:r>
            <a:rPr lang="en-US" altLang="zh-TW" sz="1600" dirty="0" smtClean="0">
              <a:latin typeface="Calibri"/>
              <a:ea typeface="標楷體" pitchFamily="65" charset="-120"/>
              <a:cs typeface="Calibri"/>
            </a:rPr>
            <a:t>- OTG</a:t>
          </a:r>
          <a:r>
            <a:rPr lang="zh-CN" altLang="en-US" sz="1600" dirty="0" smtClean="0">
              <a:latin typeface="Calibri"/>
              <a:ea typeface="標楷體" pitchFamily="65" charset="-120"/>
              <a:cs typeface="Calibri"/>
            </a:rPr>
            <a:t> </a:t>
          </a:r>
          <a:r>
            <a:rPr lang="en-US" altLang="zh-TW" sz="1600" dirty="0" smtClean="0">
              <a:latin typeface="Calibri"/>
              <a:ea typeface="標楷體" pitchFamily="65" charset="-120"/>
              <a:cs typeface="Calibri"/>
            </a:rPr>
            <a:t>UFD </a:t>
          </a:r>
          <a:endParaRPr lang="zh-TW" altLang="en-US" sz="1600" dirty="0">
            <a:latin typeface="Calibri"/>
            <a:ea typeface="標楷體" pitchFamily="65" charset="-120"/>
            <a:cs typeface="Calibri"/>
          </a:endParaRPr>
        </a:p>
      </dgm:t>
    </dgm:pt>
    <dgm:pt modelId="{89CAB0A6-DABB-5242-B509-E4D1C89B34CF}" type="parTrans" cxnId="{99C82A67-EA81-9340-8F17-18483BEA948F}">
      <dgm:prSet/>
      <dgm:spPr/>
      <dgm:t>
        <a:bodyPr/>
        <a:lstStyle/>
        <a:p>
          <a:endParaRPr lang="zh-TW" altLang="en-US">
            <a:solidFill>
              <a:schemeClr val="accent1">
                <a:lumMod val="50000"/>
              </a:schemeClr>
            </a:solidFill>
          </a:endParaRPr>
        </a:p>
      </dgm:t>
    </dgm:pt>
    <dgm:pt modelId="{CC579CA6-76ED-EA41-BEC9-CC2562E8302B}" type="sibTrans" cxnId="{99C82A67-EA81-9340-8F17-18483BEA948F}">
      <dgm:prSet/>
      <dgm:spPr/>
      <dgm:t>
        <a:bodyPr/>
        <a:lstStyle/>
        <a:p>
          <a:endParaRPr lang="zh-TW" altLang="en-US">
            <a:solidFill>
              <a:schemeClr val="accent1">
                <a:lumMod val="50000"/>
              </a:schemeClr>
            </a:solidFill>
          </a:endParaRPr>
        </a:p>
      </dgm:t>
    </dgm:pt>
    <dgm:pt modelId="{E5A6E233-63E6-6C4D-B2D6-A9CF1534AA06}">
      <dgm:prSet phldrT="[文字]" custT="1"/>
      <dgm:spPr/>
      <dgm:t>
        <a:bodyPr/>
        <a:lstStyle/>
        <a:p>
          <a:r>
            <a:rPr lang="en-US" altLang="zh-CN" sz="1600" b="1" u="sng" dirty="0" smtClean="0">
              <a:latin typeface="Calibri"/>
              <a:ea typeface="標楷體" pitchFamily="65" charset="-120"/>
              <a:cs typeface="Calibri"/>
            </a:rPr>
            <a:t>USB3.1 C Storage</a:t>
          </a:r>
        </a:p>
        <a:p>
          <a:r>
            <a:rPr lang="en-US" altLang="zh-CN" sz="1400" dirty="0" smtClean="0">
              <a:latin typeface="Calibri"/>
              <a:ea typeface="標楷體" pitchFamily="65" charset="-120"/>
              <a:cs typeface="Calibri"/>
            </a:rPr>
            <a:t>-</a:t>
          </a:r>
          <a:r>
            <a:rPr lang="en-US" altLang="zh-TW" sz="1400" dirty="0" smtClean="0">
              <a:latin typeface="Calibri"/>
              <a:ea typeface="標楷體" pitchFamily="65" charset="-120"/>
              <a:cs typeface="Calibri"/>
            </a:rPr>
            <a:t>-USB3.1 HUB</a:t>
          </a:r>
        </a:p>
        <a:p>
          <a:r>
            <a:rPr lang="en-US" altLang="zh-TW" sz="1400" dirty="0" smtClean="0">
              <a:latin typeface="Calibri"/>
              <a:ea typeface="標楷體" pitchFamily="65" charset="-120"/>
              <a:cs typeface="Calibri"/>
            </a:rPr>
            <a:t>-USB3.1 UFD</a:t>
          </a:r>
          <a:endParaRPr lang="zh-TW" altLang="en-US" sz="1400" dirty="0">
            <a:latin typeface="Calibri"/>
            <a:ea typeface="標楷體" pitchFamily="65" charset="-120"/>
            <a:cs typeface="Calibri"/>
          </a:endParaRPr>
        </a:p>
      </dgm:t>
    </dgm:pt>
    <dgm:pt modelId="{C819B4CE-A5E9-4544-8F3F-DC50D63E5982}" type="parTrans" cxnId="{352C0D7E-C087-0249-AE73-1EFE520D05F6}">
      <dgm:prSet/>
      <dgm:spPr/>
      <dgm:t>
        <a:bodyPr/>
        <a:lstStyle/>
        <a:p>
          <a:endParaRPr lang="zh-TW" altLang="en-US">
            <a:solidFill>
              <a:schemeClr val="accent1">
                <a:lumMod val="50000"/>
              </a:schemeClr>
            </a:solidFill>
          </a:endParaRPr>
        </a:p>
      </dgm:t>
    </dgm:pt>
    <dgm:pt modelId="{862E02B2-E9FA-E241-880E-122F40506884}" type="sibTrans" cxnId="{352C0D7E-C087-0249-AE73-1EFE520D05F6}">
      <dgm:prSet/>
      <dgm:spPr/>
      <dgm:t>
        <a:bodyPr/>
        <a:lstStyle/>
        <a:p>
          <a:endParaRPr lang="zh-TW" altLang="en-US">
            <a:solidFill>
              <a:schemeClr val="accent1">
                <a:lumMod val="50000"/>
              </a:schemeClr>
            </a:solidFill>
          </a:endParaRPr>
        </a:p>
      </dgm:t>
    </dgm:pt>
    <dgm:pt modelId="{B0A70244-42B1-B441-A255-C146C746DF14}">
      <dgm:prSet phldrT="[文字]" custT="1"/>
      <dgm:spPr/>
      <dgm:t>
        <a:bodyPr/>
        <a:lstStyle/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u="sng" dirty="0" err="1" smtClean="0">
              <a:latin typeface="Calibri"/>
              <a:ea typeface="標楷體" pitchFamily="65" charset="-120"/>
              <a:cs typeface="Calibri"/>
            </a:rPr>
            <a:t>iStorage</a:t>
          </a:r>
          <a:endParaRPr lang="en-US" altLang="zh-TW" sz="1600" b="1" u="sng" dirty="0" smtClean="0">
            <a:latin typeface="Calibri"/>
            <a:ea typeface="標楷體" pitchFamily="65" charset="-120"/>
            <a:cs typeface="Calibri"/>
          </a:endParaRP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dirty="0" smtClean="0">
              <a:latin typeface="Calibri"/>
              <a:ea typeface="標楷體" pitchFamily="65" charset="-120"/>
              <a:cs typeface="Calibri"/>
            </a:rPr>
            <a:t>-</a:t>
          </a:r>
          <a:r>
            <a:rPr lang="en-US" altLang="zh-TW" sz="1600" dirty="0" err="1" smtClean="0">
              <a:latin typeface="Calibri"/>
              <a:ea typeface="標楷體" pitchFamily="65" charset="-120"/>
              <a:cs typeface="Calibri"/>
            </a:rPr>
            <a:t>iConnect</a:t>
          </a:r>
          <a:endParaRPr lang="en-US" altLang="zh-TW" sz="1600" dirty="0" smtClean="0">
            <a:latin typeface="Calibri"/>
            <a:ea typeface="標楷體" pitchFamily="65" charset="-120"/>
            <a:cs typeface="Calibri"/>
          </a:endParaRP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dirty="0" smtClean="0">
              <a:latin typeface="Calibri"/>
              <a:ea typeface="標楷體" pitchFamily="65" charset="-120"/>
              <a:cs typeface="Calibri"/>
            </a:rPr>
            <a:t>-</a:t>
          </a:r>
          <a:r>
            <a:rPr lang="en-US" altLang="zh-CN" sz="1600" dirty="0" err="1" smtClean="0">
              <a:latin typeface="Calibri"/>
              <a:ea typeface="標楷體" pitchFamily="65" charset="-120"/>
              <a:cs typeface="Calibri"/>
            </a:rPr>
            <a:t>iConnect</a:t>
          </a:r>
          <a:r>
            <a:rPr lang="en-US" altLang="zh-CN" sz="1600" dirty="0" smtClean="0">
              <a:latin typeface="Calibri"/>
              <a:ea typeface="標楷體" pitchFamily="65" charset="-120"/>
              <a:cs typeface="Calibri"/>
            </a:rPr>
            <a:t> mini 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dirty="0" smtClean="0">
              <a:latin typeface="Calibri"/>
              <a:ea typeface="標楷體" pitchFamily="65" charset="-120"/>
              <a:cs typeface="Calibri"/>
            </a:rPr>
            <a:t>-</a:t>
          </a:r>
          <a:endParaRPr lang="en-US" altLang="zh-TW" sz="1600" b="1" u="sng" dirty="0" smtClean="0">
            <a:latin typeface="Calibri"/>
            <a:ea typeface="標楷體" pitchFamily="65" charset="-120"/>
            <a:cs typeface="Calibri"/>
          </a:endParaRPr>
        </a:p>
      </dgm:t>
    </dgm:pt>
    <dgm:pt modelId="{9DCA43BA-E9BC-1E42-9266-7F0C640E31B2}" type="sibTrans" cxnId="{9F938FAE-66DF-E149-890F-AD093FCA79F8}">
      <dgm:prSet/>
      <dgm:spPr/>
      <dgm:t>
        <a:bodyPr/>
        <a:lstStyle/>
        <a:p>
          <a:endParaRPr lang="zh-TW" altLang="en-US">
            <a:solidFill>
              <a:schemeClr val="accent1">
                <a:lumMod val="50000"/>
              </a:schemeClr>
            </a:solidFill>
          </a:endParaRPr>
        </a:p>
      </dgm:t>
    </dgm:pt>
    <dgm:pt modelId="{6AC44E3C-35E2-E241-9BA6-719AF36F74D2}" type="parTrans" cxnId="{9F938FAE-66DF-E149-890F-AD093FCA79F8}">
      <dgm:prSet/>
      <dgm:spPr/>
      <dgm:t>
        <a:bodyPr/>
        <a:lstStyle/>
        <a:p>
          <a:endParaRPr lang="zh-TW" altLang="en-US">
            <a:solidFill>
              <a:schemeClr val="accent1">
                <a:lumMod val="50000"/>
              </a:schemeClr>
            </a:solidFill>
          </a:endParaRPr>
        </a:p>
      </dgm:t>
    </dgm:pt>
    <dgm:pt modelId="{D573135D-B2D9-FE43-8E38-5AA5A397A033}" type="pres">
      <dgm:prSet presAssocID="{57FB67D4-33BF-844A-AA79-4440AD1E1869}" presName="compositeShape" presStyleCnt="0">
        <dgm:presLayoutVars>
          <dgm:chMax val="7"/>
          <dgm:dir/>
          <dgm:resizeHandles val="exact"/>
        </dgm:presLayoutVars>
      </dgm:prSet>
      <dgm:spPr/>
    </dgm:pt>
    <dgm:pt modelId="{3E871DA5-2EA3-6D4E-86EB-AE1AE097D684}" type="pres">
      <dgm:prSet presAssocID="{B0A70244-42B1-B441-A255-C146C746DF14}" presName="circ1" presStyleLbl="vennNode1" presStyleIdx="0" presStyleCnt="3" custLinFactNeighborX="-803" custLinFactNeighborY="-2011"/>
      <dgm:spPr/>
      <dgm:t>
        <a:bodyPr/>
        <a:lstStyle/>
        <a:p>
          <a:endParaRPr lang="zh-TW" altLang="en-US"/>
        </a:p>
      </dgm:t>
    </dgm:pt>
    <dgm:pt modelId="{70C990B8-75A9-6545-9782-1AEDFE163C9E}" type="pres">
      <dgm:prSet presAssocID="{B0A70244-42B1-B441-A255-C146C746DF1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0A2954-D683-354A-B09D-83D713C578DF}" type="pres">
      <dgm:prSet presAssocID="{E960F33A-8827-4A44-B8AC-4B7FF3F6329C}" presName="circ2" presStyleLbl="vennNode1" presStyleIdx="1" presStyleCnt="3"/>
      <dgm:spPr/>
      <dgm:t>
        <a:bodyPr/>
        <a:lstStyle/>
        <a:p>
          <a:endParaRPr lang="zh-TW" altLang="en-US"/>
        </a:p>
      </dgm:t>
    </dgm:pt>
    <dgm:pt modelId="{EF136FAD-2739-B64C-86DA-E191F263DA68}" type="pres">
      <dgm:prSet presAssocID="{E960F33A-8827-4A44-B8AC-4B7FF3F6329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C0A8B48-0554-7F44-BCA2-76F6DD97907B}" type="pres">
      <dgm:prSet presAssocID="{E5A6E233-63E6-6C4D-B2D6-A9CF1534AA06}" presName="circ3" presStyleLbl="vennNode1" presStyleIdx="2" presStyleCnt="3"/>
      <dgm:spPr/>
      <dgm:t>
        <a:bodyPr/>
        <a:lstStyle/>
        <a:p>
          <a:endParaRPr lang="zh-TW" altLang="en-US"/>
        </a:p>
      </dgm:t>
    </dgm:pt>
    <dgm:pt modelId="{9BA211A1-D9AF-6348-B2A6-E229247E32C2}" type="pres">
      <dgm:prSet presAssocID="{E5A6E233-63E6-6C4D-B2D6-A9CF1534AA0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83AD0B7-C530-5E48-BD97-B831B7B63A4E}" type="presOf" srcId="{B0A70244-42B1-B441-A255-C146C746DF14}" destId="{3E871DA5-2EA3-6D4E-86EB-AE1AE097D684}" srcOrd="0" destOrd="0" presId="urn:microsoft.com/office/officeart/2005/8/layout/venn1"/>
    <dgm:cxn modelId="{41B1437E-A289-AC4B-A91E-7A25AE9B0FB2}" type="presOf" srcId="{57FB67D4-33BF-844A-AA79-4440AD1E1869}" destId="{D573135D-B2D9-FE43-8E38-5AA5A397A033}" srcOrd="0" destOrd="0" presId="urn:microsoft.com/office/officeart/2005/8/layout/venn1"/>
    <dgm:cxn modelId="{99C82A67-EA81-9340-8F17-18483BEA948F}" srcId="{57FB67D4-33BF-844A-AA79-4440AD1E1869}" destId="{E960F33A-8827-4A44-B8AC-4B7FF3F6329C}" srcOrd="1" destOrd="0" parTransId="{89CAB0A6-DABB-5242-B509-E4D1C89B34CF}" sibTransId="{CC579CA6-76ED-EA41-BEC9-CC2562E8302B}"/>
    <dgm:cxn modelId="{956CD335-377A-FF47-812A-BB915EB2FC6C}" type="presOf" srcId="{E960F33A-8827-4A44-B8AC-4B7FF3F6329C}" destId="{510A2954-D683-354A-B09D-83D713C578DF}" srcOrd="0" destOrd="0" presId="urn:microsoft.com/office/officeart/2005/8/layout/venn1"/>
    <dgm:cxn modelId="{22ADD9B6-14AC-8440-BDC7-FD6BC8CA8386}" type="presOf" srcId="{E960F33A-8827-4A44-B8AC-4B7FF3F6329C}" destId="{EF136FAD-2739-B64C-86DA-E191F263DA68}" srcOrd="1" destOrd="0" presId="urn:microsoft.com/office/officeart/2005/8/layout/venn1"/>
    <dgm:cxn modelId="{352C0D7E-C087-0249-AE73-1EFE520D05F6}" srcId="{57FB67D4-33BF-844A-AA79-4440AD1E1869}" destId="{E5A6E233-63E6-6C4D-B2D6-A9CF1534AA06}" srcOrd="2" destOrd="0" parTransId="{C819B4CE-A5E9-4544-8F3F-DC50D63E5982}" sibTransId="{862E02B2-E9FA-E241-880E-122F40506884}"/>
    <dgm:cxn modelId="{ACB6A7C8-15A2-C341-B155-701122BB0111}" type="presOf" srcId="{E5A6E233-63E6-6C4D-B2D6-A9CF1534AA06}" destId="{DC0A8B48-0554-7F44-BCA2-76F6DD97907B}" srcOrd="0" destOrd="0" presId="urn:microsoft.com/office/officeart/2005/8/layout/venn1"/>
    <dgm:cxn modelId="{9F938FAE-66DF-E149-890F-AD093FCA79F8}" srcId="{57FB67D4-33BF-844A-AA79-4440AD1E1869}" destId="{B0A70244-42B1-B441-A255-C146C746DF14}" srcOrd="0" destOrd="0" parTransId="{6AC44E3C-35E2-E241-9BA6-719AF36F74D2}" sibTransId="{9DCA43BA-E9BC-1E42-9266-7F0C640E31B2}"/>
    <dgm:cxn modelId="{10D35FF0-C5B4-3744-910E-B175123E1E59}" type="presOf" srcId="{B0A70244-42B1-B441-A255-C146C746DF14}" destId="{70C990B8-75A9-6545-9782-1AEDFE163C9E}" srcOrd="1" destOrd="0" presId="urn:microsoft.com/office/officeart/2005/8/layout/venn1"/>
    <dgm:cxn modelId="{29F91CA7-44D0-8E48-9D85-CE9BF71D426A}" type="presOf" srcId="{E5A6E233-63E6-6C4D-B2D6-A9CF1534AA06}" destId="{9BA211A1-D9AF-6348-B2A6-E229247E32C2}" srcOrd="1" destOrd="0" presId="urn:microsoft.com/office/officeart/2005/8/layout/venn1"/>
    <dgm:cxn modelId="{E24853AC-1F91-0A4E-AF2C-890A190C2734}" type="presParOf" srcId="{D573135D-B2D9-FE43-8E38-5AA5A397A033}" destId="{3E871DA5-2EA3-6D4E-86EB-AE1AE097D684}" srcOrd="0" destOrd="0" presId="urn:microsoft.com/office/officeart/2005/8/layout/venn1"/>
    <dgm:cxn modelId="{1C02C6F7-C414-284A-A6C0-9B13DEF929D3}" type="presParOf" srcId="{D573135D-B2D9-FE43-8E38-5AA5A397A033}" destId="{70C990B8-75A9-6545-9782-1AEDFE163C9E}" srcOrd="1" destOrd="0" presId="urn:microsoft.com/office/officeart/2005/8/layout/venn1"/>
    <dgm:cxn modelId="{6A3A3678-4297-EF47-B0E5-B676BF8CA399}" type="presParOf" srcId="{D573135D-B2D9-FE43-8E38-5AA5A397A033}" destId="{510A2954-D683-354A-B09D-83D713C578DF}" srcOrd="2" destOrd="0" presId="urn:microsoft.com/office/officeart/2005/8/layout/venn1"/>
    <dgm:cxn modelId="{FDCE324D-6113-614E-9A81-D37976F5B1BA}" type="presParOf" srcId="{D573135D-B2D9-FE43-8E38-5AA5A397A033}" destId="{EF136FAD-2739-B64C-86DA-E191F263DA68}" srcOrd="3" destOrd="0" presId="urn:microsoft.com/office/officeart/2005/8/layout/venn1"/>
    <dgm:cxn modelId="{80971E0A-B9C0-9A4C-A87D-D089F029184F}" type="presParOf" srcId="{D573135D-B2D9-FE43-8E38-5AA5A397A033}" destId="{DC0A8B48-0554-7F44-BCA2-76F6DD97907B}" srcOrd="4" destOrd="0" presId="urn:microsoft.com/office/officeart/2005/8/layout/venn1"/>
    <dgm:cxn modelId="{C5EEA6B0-72E6-FE42-B50D-88461C53A8EB}" type="presParOf" srcId="{D573135D-B2D9-FE43-8E38-5AA5A397A033}" destId="{9BA211A1-D9AF-6348-B2A6-E229247E32C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871DA5-2EA3-6D4E-86EB-AE1AE097D684}">
      <dsp:nvSpPr>
        <dsp:cNvPr id="0" name=""/>
        <dsp:cNvSpPr/>
      </dsp:nvSpPr>
      <dsp:spPr>
        <a:xfrm>
          <a:off x="1973458" y="1906"/>
          <a:ext cx="2635492" cy="263549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u="sng" kern="1200" dirty="0" err="1" smtClean="0">
              <a:latin typeface="Calibri"/>
              <a:ea typeface="標楷體" pitchFamily="65" charset="-120"/>
              <a:cs typeface="Calibri"/>
            </a:rPr>
            <a:t>iStorage</a:t>
          </a:r>
          <a:endParaRPr lang="en-US" altLang="zh-TW" sz="1600" b="1" u="sng" kern="1200" dirty="0" smtClean="0">
            <a:latin typeface="Calibri"/>
            <a:ea typeface="標楷體" pitchFamily="65" charset="-120"/>
            <a:cs typeface="Calibri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latin typeface="Calibri"/>
              <a:ea typeface="標楷體" pitchFamily="65" charset="-120"/>
              <a:cs typeface="Calibri"/>
            </a:rPr>
            <a:t>-</a:t>
          </a:r>
          <a:r>
            <a:rPr lang="en-US" altLang="zh-TW" sz="1600" kern="1200" dirty="0" err="1" smtClean="0">
              <a:latin typeface="Calibri"/>
              <a:ea typeface="標楷體" pitchFamily="65" charset="-120"/>
              <a:cs typeface="Calibri"/>
            </a:rPr>
            <a:t>iConnect</a:t>
          </a:r>
          <a:endParaRPr lang="en-US" altLang="zh-TW" sz="1600" kern="1200" dirty="0" smtClean="0">
            <a:latin typeface="Calibri"/>
            <a:ea typeface="標楷體" pitchFamily="65" charset="-120"/>
            <a:cs typeface="Calibri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latin typeface="Calibri"/>
              <a:ea typeface="標楷體" pitchFamily="65" charset="-120"/>
              <a:cs typeface="Calibri"/>
            </a:rPr>
            <a:t>-</a:t>
          </a:r>
          <a:r>
            <a:rPr lang="en-US" altLang="zh-CN" sz="1600" kern="1200" dirty="0" err="1" smtClean="0">
              <a:latin typeface="Calibri"/>
              <a:ea typeface="標楷體" pitchFamily="65" charset="-120"/>
              <a:cs typeface="Calibri"/>
            </a:rPr>
            <a:t>iConnect</a:t>
          </a:r>
          <a:r>
            <a:rPr lang="en-US" altLang="zh-CN" sz="1600" kern="1200" dirty="0" smtClean="0">
              <a:latin typeface="Calibri"/>
              <a:ea typeface="標楷體" pitchFamily="65" charset="-120"/>
              <a:cs typeface="Calibri"/>
            </a:rPr>
            <a:t> mini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latin typeface="Calibri"/>
              <a:ea typeface="標楷體" pitchFamily="65" charset="-120"/>
              <a:cs typeface="Calibri"/>
            </a:rPr>
            <a:t>-</a:t>
          </a:r>
          <a:endParaRPr lang="en-US" altLang="zh-TW" sz="1600" b="1" u="sng" kern="1200" dirty="0" smtClean="0">
            <a:latin typeface="Calibri"/>
            <a:ea typeface="標楷體" pitchFamily="65" charset="-120"/>
            <a:cs typeface="Calibri"/>
          </a:endParaRPr>
        </a:p>
      </dsp:txBody>
      <dsp:txXfrm>
        <a:off x="2324857" y="463117"/>
        <a:ext cx="1932694" cy="1185971"/>
      </dsp:txXfrm>
    </dsp:sp>
    <dsp:sp modelId="{510A2954-D683-354A-B09D-83D713C578DF}">
      <dsp:nvSpPr>
        <dsp:cNvPr id="0" name=""/>
        <dsp:cNvSpPr/>
      </dsp:nvSpPr>
      <dsp:spPr>
        <a:xfrm>
          <a:off x="2945595" y="1702089"/>
          <a:ext cx="2635492" cy="2635492"/>
        </a:xfrm>
        <a:prstGeom prst="ellipse">
          <a:avLst/>
        </a:prstGeom>
        <a:solidFill>
          <a:schemeClr val="accent2">
            <a:alpha val="50000"/>
            <a:hueOff val="2340760"/>
            <a:satOff val="-2919"/>
            <a:lumOff val="68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u="sng" kern="1200" dirty="0" smtClean="0">
              <a:latin typeface="Calibri"/>
              <a:ea typeface="標楷體" pitchFamily="65" charset="-120"/>
              <a:cs typeface="Calibri"/>
            </a:rPr>
            <a:t>USB3.1 C OTG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latin typeface="Calibri"/>
              <a:ea typeface="標楷體" pitchFamily="65" charset="-120"/>
              <a:cs typeface="Calibri"/>
            </a:rPr>
            <a:t>-Adapter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Calibri"/>
              <a:ea typeface="標楷體" pitchFamily="65" charset="-120"/>
              <a:cs typeface="Calibri"/>
            </a:rPr>
            <a:t>-</a:t>
          </a:r>
          <a:r>
            <a:rPr lang="en-US" altLang="zh-TW" sz="1600" kern="1200" dirty="0" smtClean="0">
              <a:latin typeface="Calibri"/>
              <a:ea typeface="標楷體" pitchFamily="65" charset="-120"/>
              <a:cs typeface="Calibri"/>
            </a:rPr>
            <a:t>Type C Reader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>
              <a:latin typeface="Calibri"/>
              <a:ea typeface="標楷體" pitchFamily="65" charset="-120"/>
              <a:cs typeface="Calibri"/>
            </a:rPr>
            <a:t>- OTG</a:t>
          </a:r>
          <a:r>
            <a:rPr lang="zh-CN" altLang="en-US" sz="1600" kern="1200" dirty="0" smtClean="0">
              <a:latin typeface="Calibri"/>
              <a:ea typeface="標楷體" pitchFamily="65" charset="-120"/>
              <a:cs typeface="Calibri"/>
            </a:rPr>
            <a:t> </a:t>
          </a:r>
          <a:r>
            <a:rPr lang="en-US" altLang="zh-TW" sz="1600" kern="1200" dirty="0" smtClean="0">
              <a:latin typeface="Calibri"/>
              <a:ea typeface="標楷體" pitchFamily="65" charset="-120"/>
              <a:cs typeface="Calibri"/>
            </a:rPr>
            <a:t>UFD </a:t>
          </a:r>
          <a:endParaRPr lang="zh-TW" altLang="en-US" sz="1600" kern="1200" dirty="0">
            <a:latin typeface="Calibri"/>
            <a:ea typeface="標楷體" pitchFamily="65" charset="-120"/>
            <a:cs typeface="Calibri"/>
          </a:endParaRPr>
        </a:p>
      </dsp:txBody>
      <dsp:txXfrm>
        <a:off x="3751616" y="2382924"/>
        <a:ext cx="1581295" cy="1449521"/>
      </dsp:txXfrm>
    </dsp:sp>
    <dsp:sp modelId="{DC0A8B48-0554-7F44-BCA2-76F6DD97907B}">
      <dsp:nvSpPr>
        <dsp:cNvPr id="0" name=""/>
        <dsp:cNvSpPr/>
      </dsp:nvSpPr>
      <dsp:spPr>
        <a:xfrm>
          <a:off x="1043647" y="1702089"/>
          <a:ext cx="2635492" cy="2635492"/>
        </a:xfrm>
        <a:prstGeom prst="ellipse">
          <a:avLst/>
        </a:prstGeom>
        <a:solidFill>
          <a:schemeClr val="accent2">
            <a:alpha val="50000"/>
            <a:hueOff val="4681520"/>
            <a:satOff val="-5839"/>
            <a:lumOff val="137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u="sng" kern="1200" dirty="0" smtClean="0">
              <a:latin typeface="Calibri"/>
              <a:ea typeface="標楷體" pitchFamily="65" charset="-120"/>
              <a:cs typeface="Calibri"/>
            </a:rPr>
            <a:t>USB3.1 C Storage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>
              <a:latin typeface="Calibri"/>
              <a:ea typeface="標楷體" pitchFamily="65" charset="-120"/>
              <a:cs typeface="Calibri"/>
            </a:rPr>
            <a:t>-</a:t>
          </a:r>
          <a:r>
            <a:rPr lang="en-US" altLang="zh-TW" sz="1400" kern="1200" dirty="0" smtClean="0">
              <a:latin typeface="Calibri"/>
              <a:ea typeface="標楷體" pitchFamily="65" charset="-120"/>
              <a:cs typeface="Calibri"/>
            </a:rPr>
            <a:t>-USB3.1 HUB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kern="1200" dirty="0" smtClean="0">
              <a:latin typeface="Calibri"/>
              <a:ea typeface="標楷體" pitchFamily="65" charset="-120"/>
              <a:cs typeface="Calibri"/>
            </a:rPr>
            <a:t>-USB3.1 UFD</a:t>
          </a:r>
          <a:endParaRPr lang="zh-TW" altLang="en-US" sz="1400" kern="1200" dirty="0">
            <a:latin typeface="Calibri"/>
            <a:ea typeface="標楷體" pitchFamily="65" charset="-120"/>
            <a:cs typeface="Calibri"/>
          </a:endParaRPr>
        </a:p>
      </dsp:txBody>
      <dsp:txXfrm>
        <a:off x="1291823" y="2382924"/>
        <a:ext cx="1581295" cy="1449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微軟正黑體" pitchFamily="34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微軟正黑體" pitchFamily="34" charset="-120"/>
              </a:defRPr>
            </a:lvl1pPr>
          </a:lstStyle>
          <a:p>
            <a:pPr>
              <a:defRPr/>
            </a:pPr>
            <a:fld id="{B6E357E7-7E7A-4C07-9B6E-91C6396EBC4A}" type="datetimeFigureOut">
              <a:rPr lang="zh-TW" altLang="en-US"/>
              <a:pPr>
                <a:defRPr/>
              </a:pPr>
              <a:t>15/6/12</a:t>
            </a:fld>
            <a:endParaRPr lang="en-US" altLang="zh-TW"/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微軟正黑體" pitchFamily="34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8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微軟正黑體" pitchFamily="34" charset="-120"/>
              </a:defRPr>
            </a:lvl1pPr>
          </a:lstStyle>
          <a:p>
            <a:pPr>
              <a:defRPr/>
            </a:pPr>
            <a:fld id="{DDAB0889-5FA7-4258-94FC-7E87E70385B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7336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0220B73-766C-4336-A91F-1B6219878B23}" type="datetimeFigureOut">
              <a:rPr lang="zh-TW" altLang="en-US"/>
              <a:pPr>
                <a:defRPr/>
              </a:pPr>
              <a:t>15/6/12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46125"/>
            <a:ext cx="595947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121077B-17AF-45E6-AAD8-41B0960D8F0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65019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 txBox="1">
            <a:spLocks noGrp="1" noChangeArrowheads="1"/>
          </p:cNvSpPr>
          <p:nvPr/>
        </p:nvSpPr>
        <p:spPr bwMode="auto">
          <a:xfrm>
            <a:off x="3856038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50" tIns="47875" rIns="95750" bIns="47875" anchor="b"/>
          <a:lstStyle/>
          <a:p>
            <a:pPr algn="r" defTabSz="957263"/>
            <a:fld id="{8E67E43C-DE78-4CF3-9384-9603219F22CA}" type="slidenum">
              <a:rPr lang="en-US" altLang="zh-TW" sz="1300"/>
              <a:pPr algn="r" defTabSz="957263"/>
              <a:t>4</a:t>
            </a:fld>
            <a:endParaRPr lang="en-US" altLang="zh-TW" sz="130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33388" y="747713"/>
            <a:ext cx="59547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21225"/>
            <a:ext cx="4994275" cy="4470400"/>
          </a:xfrm>
          <a:noFill/>
        </p:spPr>
        <p:txBody>
          <a:bodyPr wrap="square" lIns="96629" tIns="48314" rIns="96629" bIns="48314" numCol="1" anchor="t" anchorCtr="0" compatLnSpc="1">
            <a:prstTxWarp prst="textNoShape">
              <a:avLst/>
            </a:prstTxWarp>
          </a:bodyPr>
          <a:lstStyle/>
          <a:p>
            <a:endParaRPr lang="en-GB" altLang="zh-TW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54450" y="9444038"/>
            <a:ext cx="2951163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639" tIns="45573" rIns="87639" bIns="45573" anchor="b"/>
          <a:lstStyle>
            <a:lvl1pPr defTabSz="438150"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 defTabSz="438150"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 defTabSz="438150"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 defTabSz="438150"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 defTabSz="438150"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defTabSz="43815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defTabSz="43815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defTabSz="43815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defTabSz="43815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r">
              <a:buClr>
                <a:srgbClr val="000000"/>
              </a:buClr>
              <a:buSzPct val="100000"/>
              <a:buFont typeface="Arial" charset="0"/>
              <a:buNone/>
            </a:pPr>
            <a:fld id="{F06EB2FD-FD42-1F4A-B27A-7B4F4C91598B}" type="slidenum">
              <a:rPr kumimoji="0" lang="zh-TW" altLang="en-GB" sz="3900" baseline="-250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</a:pPr>
              <a:t>15</a:t>
            </a:fld>
            <a:endParaRPr kumimoji="0" lang="en-GB" altLang="zh-TW" sz="3900" baseline="-25000">
              <a:solidFill>
                <a:srgbClr val="000000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2143125" y="746125"/>
            <a:ext cx="2520950" cy="37290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9730" tIns="44865" rIns="89730" bIns="44865" anchor="ctr"/>
          <a:lstStyle>
            <a:lvl1pPr defTabSz="441325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 defTabSz="441325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 defTabSz="441325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 defTabSz="441325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 defTabSz="441325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defTabSz="4413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defTabSz="4413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defTabSz="4413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defTabSz="4413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endParaRPr kumimoji="0" lang="zh-TW" altLang="en-US" sz="3900" baseline="-25000">
              <a:solidFill>
                <a:schemeClr val="bg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2532" name="Text Box 3"/>
          <p:cNvSpPr>
            <a:spLocks noGrp="1" noChangeArrowheads="1"/>
          </p:cNvSpPr>
          <p:nvPr>
            <p:ph type="body"/>
          </p:nvPr>
        </p:nvSpPr>
        <p:spPr bwMode="auto">
          <a:xfrm>
            <a:off x="681038" y="4721225"/>
            <a:ext cx="5445125" cy="447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87639" tIns="45573" rIns="87639" bIns="45573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0" lang="zh-TW" altLang="en-US">
              <a:latin typeface="Apple Symbols" charset="0"/>
              <a:ea typeface="新細明體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 smtClean="0"/>
              <a:t>TypeC</a:t>
            </a:r>
            <a:r>
              <a:rPr kumimoji="1" lang="en-US" altLang="zh-TW" baseline="0" dirty="0" smtClean="0"/>
              <a:t> </a:t>
            </a:r>
            <a:r>
              <a:rPr kumimoji="1" lang="zh-TW" altLang="en-US" baseline="0" dirty="0" smtClean="0"/>
              <a:t>必定是將來不只是</a:t>
            </a:r>
            <a:r>
              <a:rPr kumimoji="1" lang="en-US" altLang="zh-TW" baseline="0" dirty="0" smtClean="0"/>
              <a:t>mobile, notebook</a:t>
            </a:r>
            <a:r>
              <a:rPr kumimoji="1" lang="zh-TW" altLang="en-US" baseline="0" dirty="0" smtClean="0"/>
              <a:t>所有會用的街頭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21077B-17AF-45E6-AAD8-41B0960D8F0C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9383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投影片影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Calibri" charset="0"/>
              <a:ea typeface="新細明體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DA6871-A7DB-2546-ADD9-96555B745983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投影片影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Calibri" charset="0"/>
              <a:ea typeface="新細明體" charset="0"/>
            </a:endParaRPr>
          </a:p>
        </p:txBody>
      </p:sp>
      <p:sp>
        <p:nvSpPr>
          <p:cNvPr id="3072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fld id="{5958BCA9-1C37-A141-8DC8-E01013D08312}" type="slidenum">
              <a:rPr lang="zh-TW" altLang="en-US" sz="1200"/>
              <a:pPr/>
              <a:t>29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54262" y="9444098"/>
            <a:ext cx="2951363" cy="49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639" tIns="45573" rIns="87639" bIns="45573" anchor="b"/>
          <a:lstStyle>
            <a:lvl1pPr defTabSz="438150"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defTabSz="438150"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defTabSz="438150"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defTabSz="438150"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defTabSz="438150"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defTabSz="43815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defTabSz="43815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defTabSz="43815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defTabSz="43815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890588" algn="l"/>
                <a:tab pos="1781175" algn="l"/>
                <a:tab pos="2671763" algn="l"/>
                <a:tab pos="3560763" algn="l"/>
                <a:tab pos="4452938" algn="l"/>
                <a:tab pos="5343525" algn="l"/>
                <a:tab pos="6232525" algn="l"/>
                <a:tab pos="7123113" algn="l"/>
                <a:tab pos="8013700" algn="l"/>
                <a:tab pos="8904288" algn="l"/>
                <a:tab pos="9794875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>
              <a:buClr>
                <a:srgbClr val="000000"/>
              </a:buClr>
              <a:buSzPct val="100000"/>
              <a:buFont typeface="Arial" charset="0"/>
              <a:buNone/>
            </a:pPr>
            <a:fld id="{F0473711-6D5B-D044-903E-A5CD9594E8C6}" type="slidenum">
              <a:rPr kumimoji="0" lang="zh-TW" altLang="en-GB" sz="3900" baseline="-250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</a:pPr>
              <a:t>40</a:t>
            </a:fld>
            <a:endParaRPr kumimoji="0" lang="en-GB" altLang="zh-TW" sz="3900" baseline="-25000">
              <a:solidFill>
                <a:srgbClr val="000000"/>
              </a:solidFill>
            </a:endParaRPr>
          </a:p>
        </p:txBody>
      </p:sp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2143008" y="745450"/>
            <a:ext cx="2521185" cy="372897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9730" tIns="44865" rIns="89730" bIns="44865" anchor="ctr"/>
          <a:lstStyle>
            <a:lvl1pPr defTabSz="441325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defTabSz="441325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defTabSz="441325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defTabSz="441325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defTabSz="441325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defTabSz="4413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defTabSz="4413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defTabSz="4413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defTabSz="4413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endParaRPr kumimoji="0" lang="zh-TW" altLang="en-US" sz="3900" baseline="-25000">
              <a:solidFill>
                <a:schemeClr val="bg1"/>
              </a:solidFill>
            </a:endParaRPr>
          </a:p>
        </p:txBody>
      </p:sp>
      <p:sp>
        <p:nvSpPr>
          <p:cNvPr id="44036" name="Text Box 3"/>
          <p:cNvSpPr>
            <a:spLocks noGrp="1" noChangeArrowheads="1"/>
          </p:cNvSpPr>
          <p:nvPr>
            <p:ph type="body"/>
          </p:nvPr>
        </p:nvSpPr>
        <p:spPr bwMode="auto">
          <a:xfrm>
            <a:off x="680720" y="4721186"/>
            <a:ext cx="5445760" cy="44761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87639" tIns="45573" rIns="87639" bIns="45573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kumimoji="0" lang="en-US" altLang="zh-TW" dirty="0" err="1" smtClean="0">
                <a:latin typeface="Apple Symbols" charset="0"/>
                <a:ea typeface="新細明體" charset="0"/>
              </a:rPr>
              <a:t>i</a:t>
            </a:r>
            <a:r>
              <a:rPr kumimoji="0" lang="en-US" altLang="zh-TW" dirty="0" smtClean="0">
                <a:latin typeface="Apple Symbols" charset="0"/>
                <a:ea typeface="新細明體" charset="0"/>
              </a:rPr>
              <a:t>-Cable metallic</a:t>
            </a:r>
            <a:r>
              <a:rPr kumimoji="0" lang="zh-TW" altLang="en-US" dirty="0" smtClean="0">
                <a:latin typeface="Apple Symbols" charset="0"/>
                <a:ea typeface="新細明體" charset="0"/>
              </a:rPr>
              <a:t>第一批已經被喀司口訂光了</a:t>
            </a:r>
            <a:endParaRPr kumimoji="0" lang="zh-TW" altLang="en-US" dirty="0">
              <a:latin typeface="Apple Symbols" charset="0"/>
              <a:ea typeface="新細明體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投影片影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2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Calibri" charset="0"/>
              <a:ea typeface="新細明體" charset="0"/>
            </a:endParaRPr>
          </a:p>
        </p:txBody>
      </p:sp>
      <p:sp>
        <p:nvSpPr>
          <p:cNvPr id="6144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fld id="{17B3C58B-0EC6-1444-B356-37555364AE0E}" type="slidenum">
              <a:rPr lang="zh-TW" altLang="en-US" sz="1200"/>
              <a:pPr/>
              <a:t>54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 smtClean="0"/>
              <a:t>去年九月到今年三月</a:t>
            </a:r>
            <a:r>
              <a:rPr lang="en-US" altLang="zh-TW" dirty="0" smtClean="0"/>
              <a:t>16GB</a:t>
            </a:r>
            <a:r>
              <a:rPr lang="zh-TW" altLang="en-US" dirty="0" smtClean="0"/>
              <a:t>賣七千五百萬隻</a:t>
            </a:r>
            <a:r>
              <a:rPr lang="en-US" altLang="zh-TW" dirty="0" smtClean="0"/>
              <a:t>~~~~~~</a:t>
            </a:r>
            <a:endParaRPr lang="zh-TW" altLang="en-US" dirty="0" smtClean="0"/>
          </a:p>
        </p:txBody>
      </p:sp>
      <p:sp>
        <p:nvSpPr>
          <p:cNvPr id="9933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9E1731-8EF4-4595-9996-ED6217A8BBBF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投影片影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TW" altLang="en-US" dirty="0" smtClean="0">
                <a:latin typeface="Calibri" charset="0"/>
                <a:ea typeface="新細明體" charset="0"/>
              </a:rPr>
              <a:t>分成三個區塊</a:t>
            </a:r>
            <a:endParaRPr lang="zh-TW" altLang="en-US" dirty="0">
              <a:latin typeface="Calibri" charset="0"/>
              <a:ea typeface="新細明體" charset="0"/>
            </a:endParaRPr>
          </a:p>
        </p:txBody>
      </p:sp>
      <p:sp>
        <p:nvSpPr>
          <p:cNvPr id="1843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3CC0D7-3DB3-3642-A0A9-F0CA45A02BE8}" type="slidenum">
              <a:rPr kumimoji="0" lang="zh-TW" altLang="en-US" sz="1200">
                <a:ea typeface="新細明體" charset="0"/>
                <a:cs typeface="新細明體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kumimoji="0" lang="zh-TW" altLang="en-US" sz="1200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Stand by 30 (?) </a:t>
            </a:r>
            <a:r>
              <a:rPr kumimoji="1" lang="en-US" altLang="zh-TW" baseline="0" dirty="0" smtClean="0"/>
              <a:t> </a:t>
            </a:r>
            <a:r>
              <a:rPr kumimoji="1" lang="en-US" altLang="zh-TW" dirty="0" smtClean="0"/>
              <a:t>mini</a:t>
            </a:r>
            <a:r>
              <a:rPr kumimoji="1" lang="zh-TW" altLang="en-US" dirty="0" smtClean="0"/>
              <a:t>安培</a:t>
            </a:r>
            <a:endParaRPr kumimoji="1" lang="en-US" altLang="zh-TW" dirty="0" smtClean="0"/>
          </a:p>
          <a:p>
            <a:r>
              <a:rPr kumimoji="1" lang="zh-TW" altLang="en-US" dirty="0" smtClean="0"/>
              <a:t>蘋果很在意</a:t>
            </a:r>
            <a:r>
              <a:rPr kumimoji="1" lang="en-US" altLang="zh-TW" dirty="0" err="1" smtClean="0"/>
              <a:t>iStorage</a:t>
            </a:r>
            <a:r>
              <a:rPr kumimoji="1" lang="zh-TW" altLang="en-US" dirty="0" smtClean="0"/>
              <a:t>會不會影響到它本身的</a:t>
            </a:r>
            <a:r>
              <a:rPr kumimoji="1" lang="en-US" altLang="zh-TW" dirty="0" smtClean="0"/>
              <a:t>performance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21077B-17AF-45E6-AAD8-41B0960D8F0C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504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需要手機的容量會越來越多</a:t>
            </a:r>
            <a:r>
              <a:rPr kumimoji="1" lang="en-US" altLang="zh-TW" dirty="0" smtClean="0"/>
              <a:t>**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21077B-17AF-45E6-AAD8-41B0960D8F0C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3195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絕對是全世界最小</a:t>
            </a:r>
            <a:r>
              <a:rPr kumimoji="1" lang="en-US" altLang="zh-TW" dirty="0" smtClean="0"/>
              <a:t> </a:t>
            </a:r>
            <a:r>
              <a:rPr kumimoji="1" lang="zh-TW" altLang="en-US" dirty="0" smtClean="0"/>
              <a:t>第二代是第一代</a:t>
            </a:r>
            <a:r>
              <a:rPr kumimoji="1" lang="en-US" altLang="zh-TW" dirty="0" smtClean="0"/>
              <a:t>30%</a:t>
            </a:r>
            <a:r>
              <a:rPr kumimoji="1" lang="zh-TW" altLang="en-US" dirty="0" smtClean="0"/>
              <a:t>的大小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21077B-17AF-45E6-AAD8-41B0960D8F0C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845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現當今我們最快展出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21077B-17AF-45E6-AAD8-41B0960D8F0C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875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為什麼</a:t>
            </a:r>
            <a:r>
              <a:rPr kumimoji="1" lang="en-US" altLang="zh-TW" dirty="0" smtClean="0"/>
              <a:t>ASUS</a:t>
            </a:r>
            <a:r>
              <a:rPr kumimoji="1" lang="zh-TW" altLang="en-US" dirty="0" smtClean="0"/>
              <a:t>會挑選</a:t>
            </a:r>
            <a:r>
              <a:rPr kumimoji="1" lang="en-US" altLang="zh-TW" dirty="0" smtClean="0"/>
              <a:t>PQI </a:t>
            </a:r>
          </a:p>
          <a:p>
            <a:r>
              <a:rPr kumimoji="1" lang="zh-TW" altLang="en-US" dirty="0" smtClean="0"/>
              <a:t>在產品還沒出來之前</a:t>
            </a:r>
            <a:r>
              <a:rPr kumimoji="1" lang="en-US" altLang="zh-TW" dirty="0" smtClean="0"/>
              <a:t> </a:t>
            </a:r>
            <a:r>
              <a:rPr kumimoji="1" lang="zh-TW" altLang="en-US" dirty="0" smtClean="0"/>
              <a:t>我們已經在</a:t>
            </a:r>
            <a:r>
              <a:rPr kumimoji="1" lang="en-US" altLang="zh-TW" dirty="0" smtClean="0"/>
              <a:t>ASUS</a:t>
            </a:r>
            <a:r>
              <a:rPr kumimoji="1" lang="zh-TW" altLang="en-US" dirty="0" smtClean="0"/>
              <a:t>作相容性測試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21077B-17AF-45E6-AAD8-41B0960D8F0C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890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 smtClean="0"/>
              <a:t>Macbook</a:t>
            </a:r>
            <a:r>
              <a:rPr kumimoji="1" lang="en-US" altLang="zh-TW" baseline="0" dirty="0" smtClean="0"/>
              <a:t> pioneer </a:t>
            </a:r>
          </a:p>
          <a:p>
            <a:r>
              <a:rPr kumimoji="1" lang="en-US" altLang="zh-TW" baseline="0" dirty="0" err="1" smtClean="0"/>
              <a:t>typeC</a:t>
            </a:r>
            <a:r>
              <a:rPr kumimoji="1" lang="en-US" altLang="zh-TW" baseline="0" dirty="0" smtClean="0"/>
              <a:t> </a:t>
            </a:r>
            <a:r>
              <a:rPr kumimoji="1" lang="zh-TW" altLang="en-US" baseline="0" dirty="0" smtClean="0"/>
              <a:t>取代</a:t>
            </a:r>
            <a:r>
              <a:rPr kumimoji="1" lang="en-US" altLang="zh-TW" baseline="0" dirty="0" smtClean="0"/>
              <a:t> </a:t>
            </a:r>
            <a:r>
              <a:rPr kumimoji="1" lang="zh-TW" altLang="en-US" baseline="0" dirty="0" smtClean="0"/>
              <a:t>各種聲音影像電源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21077B-17AF-45E6-AAD8-41B0960D8F0C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34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688BF-8C56-4026-9C76-CFA4945C3810}" type="datetime1">
              <a:rPr lang="zh-TW" altLang="en-US"/>
              <a:pPr>
                <a:defRPr/>
              </a:pPr>
              <a:t>15/6/12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2CA3-A916-47A4-94D1-09AD3419560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4E4CD-8735-4E2E-B801-6B9E329CD79F}" type="datetime1">
              <a:rPr lang="zh-TW" altLang="en-US"/>
              <a:pPr>
                <a:defRPr/>
              </a:pPr>
              <a:t>15/6/12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73DBD-FB9F-4B4C-A98F-41337C82F0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DCF36-EE17-484C-9C3A-818482B2DB65}" type="datetime1">
              <a:rPr lang="zh-TW" altLang="en-US"/>
              <a:pPr>
                <a:defRPr/>
              </a:pPr>
              <a:t>15/6/12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D8325-85B7-4663-84EC-AEDADF4EB76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8750" y="147638"/>
            <a:ext cx="8229600" cy="61277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58750" y="841375"/>
            <a:ext cx="8229600" cy="4048125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A33B5-5C6D-41AA-A9D5-31F32E18BC9F}" type="datetime1">
              <a:rPr lang="zh-TW" altLang="en-US"/>
              <a:pPr>
                <a:defRPr/>
              </a:pPr>
              <a:t>15/6/12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919FF-566C-4BE2-97E3-50E481E8973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79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8824" y="-22820"/>
            <a:ext cx="8229600" cy="612411"/>
          </a:xfrm>
        </p:spPr>
        <p:txBody>
          <a:bodyPr/>
          <a:lstStyle>
            <a:lvl1pPr>
              <a:defRPr b="1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BF770-92C3-47E2-998E-82A653B93390}" type="datetime1">
              <a:rPr lang="zh-TW" altLang="en-US"/>
              <a:pPr>
                <a:defRPr/>
              </a:pPr>
              <a:t>15/6/12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40C43-EDE7-4737-81AB-21DD9A9242C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E4785-C09F-488C-BE66-C2251942025F}" type="datetime1">
              <a:rPr lang="zh-TW" altLang="en-US"/>
              <a:pPr>
                <a:defRPr/>
              </a:pPr>
              <a:t>15/6/12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DE5D4-E9EE-4972-9166-27E57601553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CF935-CF2A-424D-BC3A-85E1CAAEC7CF}" type="datetime1">
              <a:rPr lang="zh-TW" altLang="en-US"/>
              <a:pPr>
                <a:defRPr/>
              </a:pPr>
              <a:t>15/6/12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01574-420B-418A-9BFA-18671D88020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2CDFA-231C-45B7-9902-29A7DE543C04}" type="datetime1">
              <a:rPr lang="zh-TW" altLang="en-US"/>
              <a:pPr>
                <a:defRPr/>
              </a:pPr>
              <a:t>15/6/12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954F6-30E2-4808-BA20-B91857E32D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B0DF0-F8B8-4995-83A5-5C50021E06FE}" type="datetime1">
              <a:rPr lang="zh-TW" altLang="en-US"/>
              <a:pPr>
                <a:defRPr/>
              </a:pPr>
              <a:t>15/6/12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A1752-5944-4A79-8F1B-DA4EC045F1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3C7B3-2342-4F07-B43D-F768B41964BA}" type="datetime1">
              <a:rPr lang="zh-TW" altLang="en-US"/>
              <a:pPr>
                <a:defRPr/>
              </a:pPr>
              <a:t>15/6/12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D7D69-91AB-4877-8722-DD7B1C95623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D6E56-7E8D-455C-91F6-04D42261B32E}" type="datetime1">
              <a:rPr lang="zh-TW" altLang="en-US"/>
              <a:pPr>
                <a:defRPr/>
              </a:pPr>
              <a:t>15/6/12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1C376-54A1-46A1-B095-BB5233438DE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180FB-49FC-4829-A728-831719464B8A}" type="datetime1">
              <a:rPr lang="zh-TW" altLang="en-US"/>
              <a:pPr>
                <a:defRPr/>
              </a:pPr>
              <a:t>15/6/12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DE9D5-924F-4D99-9374-1A2A705DDB6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158750" y="147638"/>
            <a:ext cx="82296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158750" y="841375"/>
            <a:ext cx="82296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6D049B6-D50D-4A48-BCE9-FF10675265AA}" type="datetime1">
              <a:rPr lang="zh-TW" altLang="en-US"/>
              <a:pPr>
                <a:defRPr/>
              </a:pPr>
              <a:t>15/6/12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D43CDCC-CF0B-4398-A5B9-7324202760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1031" name="Picture 2" descr="C:\Users\pqi\Documents\Product Material\pqi logo.pn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388350" y="193675"/>
            <a:ext cx="50958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6DB72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6DB727"/>
          </a:solidFill>
          <a:latin typeface="Calibri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6DB727"/>
          </a:solidFill>
          <a:latin typeface="Calibri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6DB727"/>
          </a:solidFill>
          <a:latin typeface="Calibri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6DB727"/>
          </a:solidFill>
          <a:latin typeface="Calibri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6DB727"/>
          </a:solidFill>
          <a:latin typeface="Calibri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6DB727"/>
          </a:solidFill>
          <a:latin typeface="Calibri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6DB727"/>
          </a:solidFill>
          <a:latin typeface="Calibri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6DB727"/>
          </a:solidFill>
          <a:latin typeface="Calibri" pitchFamily="34" charset="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6.png"/><Relationship Id="rId5" Type="http://schemas.openxmlformats.org/officeDocument/2006/relationships/image" Target="../media/image67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9.png"/><Relationship Id="rId12" Type="http://schemas.openxmlformats.org/officeDocument/2006/relationships/image" Target="../media/image100.jpeg"/><Relationship Id="rId13" Type="http://schemas.openxmlformats.org/officeDocument/2006/relationships/image" Target="../media/image101.png"/><Relationship Id="rId14" Type="http://schemas.openxmlformats.org/officeDocument/2006/relationships/image" Target="../media/image102.png"/><Relationship Id="rId15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jpe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0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2.png"/><Relationship Id="rId20" Type="http://schemas.openxmlformats.org/officeDocument/2006/relationships/image" Target="../media/image131.png"/><Relationship Id="rId21" Type="http://schemas.openxmlformats.org/officeDocument/2006/relationships/image" Target="../media/image132.png"/><Relationship Id="rId22" Type="http://schemas.openxmlformats.org/officeDocument/2006/relationships/image" Target="../media/image133.png"/><Relationship Id="rId23" Type="http://schemas.openxmlformats.org/officeDocument/2006/relationships/image" Target="../media/image134.png"/><Relationship Id="rId10" Type="http://schemas.openxmlformats.org/officeDocument/2006/relationships/image" Target="../media/image123.png"/><Relationship Id="rId11" Type="http://schemas.openxmlformats.org/officeDocument/2006/relationships/image" Target="../media/image124.png"/><Relationship Id="rId12" Type="http://schemas.openxmlformats.org/officeDocument/2006/relationships/image" Target="../media/image25.png"/><Relationship Id="rId13" Type="http://schemas.openxmlformats.org/officeDocument/2006/relationships/image" Target="../media/image125.png"/><Relationship Id="rId14" Type="http://schemas.openxmlformats.org/officeDocument/2006/relationships/image" Target="../media/image126.png"/><Relationship Id="rId15" Type="http://schemas.openxmlformats.org/officeDocument/2006/relationships/image" Target="../media/image127.png"/><Relationship Id="rId16" Type="http://schemas.openxmlformats.org/officeDocument/2006/relationships/image" Target="../media/image22.png"/><Relationship Id="rId17" Type="http://schemas.openxmlformats.org/officeDocument/2006/relationships/image" Target="../media/image128.png"/><Relationship Id="rId18" Type="http://schemas.openxmlformats.org/officeDocument/2006/relationships/image" Target="../media/image129.png"/><Relationship Id="rId19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4" Type="http://schemas.openxmlformats.org/officeDocument/2006/relationships/image" Target="../media/image23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21.jpeg"/><Relationship Id="rId8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jpeg"/><Relationship Id="rId6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37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6" Type="http://schemas.openxmlformats.org/officeDocument/2006/relationships/image" Target="../media/image164.png"/><Relationship Id="rId7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png"/><Relationship Id="rId5" Type="http://schemas.openxmlformats.org/officeDocument/2006/relationships/image" Target="../media/image176.png"/><Relationship Id="rId6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image" Target="../media/image137.png"/><Relationship Id="rId6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37.png"/><Relationship Id="rId5" Type="http://schemas.openxmlformats.org/officeDocument/2006/relationships/image" Target="../media/image183.png"/><Relationship Id="rId6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6.png"/><Relationship Id="rId12" Type="http://schemas.openxmlformats.org/officeDocument/2006/relationships/image" Target="../media/image197.png"/><Relationship Id="rId13" Type="http://schemas.openxmlformats.org/officeDocument/2006/relationships/image" Target="../media/image198.png"/><Relationship Id="rId14" Type="http://schemas.openxmlformats.org/officeDocument/2006/relationships/image" Target="../media/image199.png"/><Relationship Id="rId15" Type="http://schemas.openxmlformats.org/officeDocument/2006/relationships/image" Target="../media/image200.png"/><Relationship Id="rId16" Type="http://schemas.openxmlformats.org/officeDocument/2006/relationships/image" Target="../media/image201.jpeg"/><Relationship Id="rId17" Type="http://schemas.openxmlformats.org/officeDocument/2006/relationships/image" Target="../media/image202.png"/><Relationship Id="rId18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9.png"/><Relationship Id="rId4" Type="http://schemas.openxmlformats.org/officeDocument/2006/relationships/image" Target="../media/image93.png"/><Relationship Id="rId5" Type="http://schemas.openxmlformats.org/officeDocument/2006/relationships/image" Target="../media/image190.png"/><Relationship Id="rId6" Type="http://schemas.openxmlformats.org/officeDocument/2006/relationships/image" Target="../media/image191.png"/><Relationship Id="rId7" Type="http://schemas.openxmlformats.org/officeDocument/2006/relationships/image" Target="../media/image192.png"/><Relationship Id="rId8" Type="http://schemas.openxmlformats.org/officeDocument/2006/relationships/image" Target="../media/image193.png"/><Relationship Id="rId9" Type="http://schemas.openxmlformats.org/officeDocument/2006/relationships/image" Target="../media/image194.png"/><Relationship Id="rId10" Type="http://schemas.openxmlformats.org/officeDocument/2006/relationships/image" Target="../media/image195.png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9.png"/><Relationship Id="rId12" Type="http://schemas.openxmlformats.org/officeDocument/2006/relationships/image" Target="../media/image199.png"/><Relationship Id="rId13" Type="http://schemas.openxmlformats.org/officeDocument/2006/relationships/image" Target="../media/image210.jpeg"/><Relationship Id="rId14" Type="http://schemas.openxmlformats.org/officeDocument/2006/relationships/image" Target="../media/image211.png"/><Relationship Id="rId15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7" Type="http://schemas.openxmlformats.org/officeDocument/2006/relationships/image" Target="../media/image207.png"/><Relationship Id="rId8" Type="http://schemas.openxmlformats.org/officeDocument/2006/relationships/image" Target="../media/image200.png"/><Relationship Id="rId9" Type="http://schemas.openxmlformats.org/officeDocument/2006/relationships/image" Target="../media/image198.png"/><Relationship Id="rId10" Type="http://schemas.openxmlformats.org/officeDocument/2006/relationships/image" Target="../media/image2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16.png"/><Relationship Id="rId6" Type="http://schemas.openxmlformats.org/officeDocument/2006/relationships/image" Target="../media/image217.png"/><Relationship Id="rId7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4" Type="http://schemas.openxmlformats.org/officeDocument/2006/relationships/image" Target="../media/image219.png"/><Relationship Id="rId5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4" Type="http://schemas.openxmlformats.org/officeDocument/2006/relationships/image" Target="../media/image223.png"/><Relationship Id="rId5" Type="http://schemas.openxmlformats.org/officeDocument/2006/relationships/image" Target="../media/image206.png"/><Relationship Id="rId6" Type="http://schemas.openxmlformats.org/officeDocument/2006/relationships/image" Target="../media/image210.jpeg"/><Relationship Id="rId7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gif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6" Type="http://schemas.openxmlformats.org/officeDocument/2006/relationships/image" Target="../media/image228.png"/><Relationship Id="rId7" Type="http://schemas.openxmlformats.org/officeDocument/2006/relationships/image" Target="../media/image205.png"/><Relationship Id="rId8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gif"/><Relationship Id="rId4" Type="http://schemas.openxmlformats.org/officeDocument/2006/relationships/image" Target="../media/image230.png"/><Relationship Id="rId5" Type="http://schemas.openxmlformats.org/officeDocument/2006/relationships/image" Target="../media/image231.png"/><Relationship Id="rId6" Type="http://schemas.openxmlformats.org/officeDocument/2006/relationships/image" Target="../media/image232.png"/><Relationship Id="rId7" Type="http://schemas.openxmlformats.org/officeDocument/2006/relationships/image" Target="../media/image198.png"/><Relationship Id="rId8" Type="http://schemas.openxmlformats.org/officeDocument/2006/relationships/image" Target="../media/image208.png"/><Relationship Id="rId9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gif"/><Relationship Id="rId4" Type="http://schemas.openxmlformats.org/officeDocument/2006/relationships/image" Target="../media/image233.jpeg"/><Relationship Id="rId5" Type="http://schemas.openxmlformats.org/officeDocument/2006/relationships/image" Target="../media/image234.png"/><Relationship Id="rId6" Type="http://schemas.openxmlformats.org/officeDocument/2006/relationships/image" Target="../media/image209.png"/><Relationship Id="rId7" Type="http://schemas.openxmlformats.org/officeDocument/2006/relationships/image" Target="../media/image199.png"/><Relationship Id="rId8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4" Type="http://schemas.openxmlformats.org/officeDocument/2006/relationships/image" Target="../media/image237.png"/><Relationship Id="rId5" Type="http://schemas.openxmlformats.org/officeDocument/2006/relationships/image" Target="../media/image238.png"/><Relationship Id="rId6" Type="http://schemas.openxmlformats.org/officeDocument/2006/relationships/image" Target="../media/image200.png"/><Relationship Id="rId7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4" Type="http://schemas.openxmlformats.org/officeDocument/2006/relationships/image" Target="../media/image241.png"/><Relationship Id="rId5" Type="http://schemas.openxmlformats.org/officeDocument/2006/relationships/image" Target="../media/image242.png"/><Relationship Id="rId6" Type="http://schemas.openxmlformats.org/officeDocument/2006/relationships/image" Target="../media/image243.jpeg"/><Relationship Id="rId7" Type="http://schemas.openxmlformats.org/officeDocument/2006/relationships/image" Target="../media/image244.png"/><Relationship Id="rId8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gi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jpeg"/><Relationship Id="rId17" Type="http://schemas.openxmlformats.org/officeDocument/2006/relationships/image" Target="../media/image20.png"/><Relationship Id="rId18" Type="http://schemas.openxmlformats.org/officeDocument/2006/relationships/image" Target="../media/image21.jpeg"/><Relationship Id="rId19" Type="http://schemas.openxmlformats.org/officeDocument/2006/relationships/image" Target="../media/image22.png"/><Relationship Id="rId50" Type="http://schemas.openxmlformats.org/officeDocument/2006/relationships/image" Target="../media/image52.jpeg"/><Relationship Id="rId51" Type="http://schemas.openxmlformats.org/officeDocument/2006/relationships/image" Target="../media/image53.jpeg"/><Relationship Id="rId52" Type="http://schemas.openxmlformats.org/officeDocument/2006/relationships/image" Target="../media/image54.jpeg"/><Relationship Id="rId53" Type="http://schemas.openxmlformats.org/officeDocument/2006/relationships/image" Target="../media/image55.png"/><Relationship Id="rId54" Type="http://schemas.openxmlformats.org/officeDocument/2006/relationships/image" Target="../media/image56.png"/><Relationship Id="rId40" Type="http://schemas.openxmlformats.org/officeDocument/2006/relationships/image" Target="../media/image42.jpeg"/><Relationship Id="rId41" Type="http://schemas.openxmlformats.org/officeDocument/2006/relationships/image" Target="../media/image43.jpeg"/><Relationship Id="rId42" Type="http://schemas.openxmlformats.org/officeDocument/2006/relationships/image" Target="../media/image44.jpeg"/><Relationship Id="rId43" Type="http://schemas.openxmlformats.org/officeDocument/2006/relationships/image" Target="../media/image45.png"/><Relationship Id="rId44" Type="http://schemas.openxmlformats.org/officeDocument/2006/relationships/image" Target="../media/image46.png"/><Relationship Id="rId45" Type="http://schemas.openxmlformats.org/officeDocument/2006/relationships/image" Target="../media/image47.png"/><Relationship Id="rId46" Type="http://schemas.openxmlformats.org/officeDocument/2006/relationships/image" Target="../media/image48.png"/><Relationship Id="rId47" Type="http://schemas.openxmlformats.org/officeDocument/2006/relationships/image" Target="../media/image49.jpeg"/><Relationship Id="rId48" Type="http://schemas.openxmlformats.org/officeDocument/2006/relationships/image" Target="../media/image50.jpeg"/><Relationship Id="rId49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hyperlink" Target="http://www.pqigroup.com/prod_in.aspx?mnuid=1286&amp;modid=138&amp;prodid=1026" TargetMode="External"/><Relationship Id="rId7" Type="http://schemas.openxmlformats.org/officeDocument/2006/relationships/image" Target="../media/image11.jpe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30" Type="http://schemas.openxmlformats.org/officeDocument/2006/relationships/image" Target="../media/image32.png"/><Relationship Id="rId31" Type="http://schemas.openxmlformats.org/officeDocument/2006/relationships/image" Target="../media/image33.png"/><Relationship Id="rId32" Type="http://schemas.openxmlformats.org/officeDocument/2006/relationships/image" Target="../media/image34.png"/><Relationship Id="rId33" Type="http://schemas.openxmlformats.org/officeDocument/2006/relationships/image" Target="../media/image35.png"/><Relationship Id="rId34" Type="http://schemas.openxmlformats.org/officeDocument/2006/relationships/image" Target="../media/image36.png"/><Relationship Id="rId35" Type="http://schemas.openxmlformats.org/officeDocument/2006/relationships/image" Target="../media/image37.jpeg"/><Relationship Id="rId36" Type="http://schemas.openxmlformats.org/officeDocument/2006/relationships/image" Target="../media/image38.jpeg"/><Relationship Id="rId37" Type="http://schemas.openxmlformats.org/officeDocument/2006/relationships/image" Target="../media/image39.jpeg"/><Relationship Id="rId38" Type="http://schemas.openxmlformats.org/officeDocument/2006/relationships/image" Target="../media/image40.jpeg"/><Relationship Id="rId39" Type="http://schemas.openxmlformats.org/officeDocument/2006/relationships/image" Target="../media/image41.png"/><Relationship Id="rId20" Type="http://schemas.openxmlformats.org/officeDocument/2006/relationships/image" Target="../media/image23.png"/><Relationship Id="rId21" Type="http://schemas.openxmlformats.org/officeDocument/2006/relationships/hyperlink" Target="http://www.pqigroup.com/prod_in.aspx?mnuid=1286&amp;modid=138&amp;prodid=1224" TargetMode="External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26.png"/><Relationship Id="rId25" Type="http://schemas.openxmlformats.org/officeDocument/2006/relationships/image" Target="../media/image27.png"/><Relationship Id="rId26" Type="http://schemas.openxmlformats.org/officeDocument/2006/relationships/image" Target="../media/image28.png"/><Relationship Id="rId27" Type="http://schemas.openxmlformats.org/officeDocument/2006/relationships/image" Target="../media/image29.png"/><Relationship Id="rId28" Type="http://schemas.openxmlformats.org/officeDocument/2006/relationships/image" Target="../media/image30.png"/><Relationship Id="rId29" Type="http://schemas.openxmlformats.org/officeDocument/2006/relationships/image" Target="../media/image31.jpeg"/><Relationship Id="rId10" Type="http://schemas.openxmlformats.org/officeDocument/2006/relationships/image" Target="../media/image14.png"/><Relationship Id="rId11" Type="http://schemas.openxmlformats.org/officeDocument/2006/relationships/hyperlink" Target="http://www.pqigroup.com/prod_in.aspx?mnuid=1286&amp;modid=138&amp;prodid=1042" TargetMode="External"/><Relationship Id="rId12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4" Type="http://schemas.openxmlformats.org/officeDocument/2006/relationships/image" Target="../media/image247.png"/><Relationship Id="rId5" Type="http://schemas.openxmlformats.org/officeDocument/2006/relationships/image" Target="../media/image242.png"/><Relationship Id="rId6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4" Type="http://schemas.openxmlformats.org/officeDocument/2006/relationships/image" Target="../media/image251.png"/><Relationship Id="rId5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4" Type="http://schemas.openxmlformats.org/officeDocument/2006/relationships/image" Target="../media/image255.png"/><Relationship Id="rId5" Type="http://schemas.openxmlformats.org/officeDocument/2006/relationships/image" Target="../media/image256.png"/><Relationship Id="rId6" Type="http://schemas.openxmlformats.org/officeDocument/2006/relationships/image" Target="../media/image257.png"/><Relationship Id="rId7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4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4.jpeg"/><Relationship Id="rId3" Type="http://schemas.openxmlformats.org/officeDocument/2006/relationships/image" Target="../media/image1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4" Type="http://schemas.openxmlformats.org/officeDocument/2006/relationships/image" Target="../media/image267.png"/><Relationship Id="rId5" Type="http://schemas.openxmlformats.org/officeDocument/2006/relationships/image" Target="../media/image268.png"/><Relationship Id="rId6" Type="http://schemas.openxmlformats.org/officeDocument/2006/relationships/image" Target="../media/image269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4" Type="http://schemas.openxmlformats.org/officeDocument/2006/relationships/image" Target="../media/image27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diagramData" Target="../diagrams/data1.xml"/><Relationship Id="rId8" Type="http://schemas.openxmlformats.org/officeDocument/2006/relationships/diagramLayout" Target="../diagrams/layout1.xml"/><Relationship Id="rId9" Type="http://schemas.openxmlformats.org/officeDocument/2006/relationships/diagramQuickStyle" Target="../diagrams/quickStyle1.xml"/><Relationship Id="rId10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image" Target="../media/image59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058783" y="1057300"/>
            <a:ext cx="4678288" cy="2232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386" name="標題 7"/>
          <p:cNvSpPr>
            <a:spLocks noGrp="1" noChangeArrowheads="1"/>
          </p:cNvSpPr>
          <p:nvPr>
            <p:ph type="ctrTitle"/>
          </p:nvPr>
        </p:nvSpPr>
        <p:spPr>
          <a:xfrm>
            <a:off x="3344583" y="2641476"/>
            <a:ext cx="4395769" cy="461610"/>
          </a:xfrm>
        </p:spPr>
        <p:txBody>
          <a:bodyPr wrap="square" lIns="91387" tIns="45693" rIns="91387" bIns="45693">
            <a:spAutoFit/>
          </a:bodyPr>
          <a:lstStyle/>
          <a:p>
            <a:pPr eaLnBrk="1" hangingPunct="1"/>
            <a:r>
              <a:rPr lang="en-US" altLang="zh-TW" sz="2400" b="1" dirty="0" smtClean="0">
                <a:latin typeface="Arial" pitchFamily="34" charset="0"/>
                <a:ea typeface="標楷體" pitchFamily="65" charset="-120"/>
                <a:cs typeface="Arial" pitchFamily="34" charset="0"/>
              </a:rPr>
              <a:t> </a:t>
            </a:r>
            <a:r>
              <a:rPr lang="zh-TW" altLang="en-US" sz="2400" b="1" dirty="0" smtClean="0">
                <a:latin typeface="Arial" pitchFamily="34" charset="0"/>
                <a:ea typeface="標楷體" pitchFamily="65" charset="-120"/>
                <a:cs typeface="Arial" pitchFamily="34" charset="0"/>
              </a:rPr>
              <a:t>│</a:t>
            </a:r>
            <a:r>
              <a:rPr lang="en-US" altLang="zh-TW" sz="2400" b="1" dirty="0" smtClean="0">
                <a:latin typeface="Arial" pitchFamily="34" charset="0"/>
                <a:ea typeface="標楷體" pitchFamily="65" charset="-120"/>
                <a:cs typeface="Arial" pitchFamily="34" charset="0"/>
              </a:rPr>
              <a:t>Q2 </a:t>
            </a:r>
            <a:r>
              <a:rPr lang="zh-TW" altLang="en-US" sz="2400" b="1" dirty="0" smtClean="0">
                <a:latin typeface="Arial" pitchFamily="34" charset="0"/>
                <a:ea typeface="標楷體" pitchFamily="65" charset="-120"/>
                <a:cs typeface="Arial" pitchFamily="34" charset="0"/>
              </a:rPr>
              <a:t>│ </a:t>
            </a:r>
            <a:r>
              <a:rPr lang="en-US" altLang="zh-TW" sz="2400" b="1" dirty="0" smtClean="0">
                <a:latin typeface="Arial" pitchFamily="34" charset="0"/>
                <a:ea typeface="標楷體" pitchFamily="65" charset="-120"/>
                <a:cs typeface="Arial" pitchFamily="34" charset="0"/>
              </a:rPr>
              <a:t>Company Profile </a:t>
            </a:r>
            <a:r>
              <a:rPr lang="zh-TW" altLang="en-US" sz="2400" b="1" dirty="0">
                <a:latin typeface="Arial" pitchFamily="34" charset="0"/>
                <a:ea typeface="標楷體" pitchFamily="65" charset="-120"/>
                <a:cs typeface="Arial" pitchFamily="34" charset="0"/>
              </a:rPr>
              <a:t>│</a:t>
            </a:r>
            <a:endParaRPr lang="en-US" altLang="zh-TW" sz="2400" b="1" dirty="0" smtClean="0"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pic>
        <p:nvPicPr>
          <p:cNvPr id="16387" name="Picture 5" descr="Snap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23388"/>
            <a:ext cx="7738217" cy="227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群組 23"/>
          <p:cNvGrpSpPr/>
          <p:nvPr/>
        </p:nvGrpSpPr>
        <p:grpSpPr>
          <a:xfrm>
            <a:off x="3344583" y="1129308"/>
            <a:ext cx="3831233" cy="1882081"/>
            <a:chOff x="181744" y="113063"/>
            <a:chExt cx="3831233" cy="1882081"/>
          </a:xfrm>
        </p:grpSpPr>
        <p:sp>
          <p:nvSpPr>
            <p:cNvPr id="2" name="文字方塊 1"/>
            <p:cNvSpPr txBox="1"/>
            <p:nvPr/>
          </p:nvSpPr>
          <p:spPr>
            <a:xfrm>
              <a:off x="181744" y="113063"/>
              <a:ext cx="1008112" cy="18620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TW" sz="11500" b="1" dirty="0" smtClean="0">
                  <a:solidFill>
                    <a:srgbClr val="336699"/>
                  </a:solidFill>
                  <a:latin typeface="Arial Black" pitchFamily="34" charset="0"/>
                  <a:ea typeface="標楷體" pitchFamily="65" charset="-120"/>
                  <a:cs typeface="Times New Roman" pitchFamily="18" charset="0"/>
                </a:rPr>
                <a:t>2</a:t>
              </a:r>
              <a:endParaRPr lang="zh-TW" altLang="en-US" sz="8000" dirty="0">
                <a:solidFill>
                  <a:srgbClr val="336699"/>
                </a:solidFill>
                <a:latin typeface="Arial Black" pitchFamily="34" charset="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1115616" y="113063"/>
              <a:ext cx="1357197" cy="18620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TW" sz="11500" b="1" dirty="0">
                  <a:solidFill>
                    <a:srgbClr val="336699"/>
                  </a:solidFill>
                  <a:latin typeface="Arial Black" pitchFamily="34" charset="0"/>
                  <a:ea typeface="標楷體" pitchFamily="65" charset="-120"/>
                  <a:cs typeface="Times New Roman" pitchFamily="18" charset="0"/>
                </a:rPr>
                <a:t>0</a:t>
              </a:r>
              <a:endParaRPr lang="zh-TW" altLang="en-US" sz="11500" dirty="0">
                <a:solidFill>
                  <a:srgbClr val="336699"/>
                </a:solidFill>
                <a:latin typeface="Arial Black" pitchFamily="34" charset="0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1979712" y="119454"/>
              <a:ext cx="1168910" cy="186204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zh-TW" sz="11500" b="1" dirty="0">
                  <a:solidFill>
                    <a:srgbClr val="336699"/>
                  </a:solidFill>
                  <a:latin typeface="Arial Black" pitchFamily="34" charset="0"/>
                  <a:ea typeface="標楷體" pitchFamily="65" charset="-120"/>
                  <a:cs typeface="Times New Roman" pitchFamily="18" charset="0"/>
                </a:rPr>
                <a:t>1</a:t>
              </a:r>
              <a:endParaRPr lang="zh-TW" altLang="en-US" sz="11500" dirty="0">
                <a:solidFill>
                  <a:srgbClr val="336699"/>
                </a:solidFill>
                <a:latin typeface="Arial Black" pitchFamily="34" charset="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2844067" y="133096"/>
              <a:ext cx="1168910" cy="186204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zh-TW" sz="11500" b="1" dirty="0" smtClean="0">
                  <a:solidFill>
                    <a:srgbClr val="336699"/>
                  </a:solidFill>
                  <a:latin typeface="Arial Black" pitchFamily="34" charset="0"/>
                  <a:ea typeface="標楷體" pitchFamily="65" charset="-120"/>
                  <a:cs typeface="Times New Roman" pitchFamily="18" charset="0"/>
                </a:rPr>
                <a:t>5</a:t>
              </a:r>
              <a:endParaRPr lang="zh-TW" altLang="en-US" sz="11500" dirty="0">
                <a:solidFill>
                  <a:srgbClr val="336699"/>
                </a:solidFill>
                <a:latin typeface="Arial Black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圖片 24" descr="6860235-silver-wallpa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476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32C65F-F98C-0D4E-A465-6EC28CD703D3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15363" name="圖片 2" descr="iConnect mi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7" r="-412"/>
          <a:stretch>
            <a:fillRect/>
          </a:stretch>
        </p:blipFill>
        <p:spPr bwMode="auto">
          <a:xfrm>
            <a:off x="323850" y="234950"/>
            <a:ext cx="33004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圖片 3" descr="iConnect-mini_with_i6+(silver)_05221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23" y="0"/>
            <a:ext cx="45799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763688" y="625252"/>
            <a:ext cx="4471447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en-US" altLang="zh-TW" sz="2000" b="1" dirty="0">
                <a:ln w="50800"/>
                <a:solidFill>
                  <a:schemeClr val="bg1">
                    <a:lumMod val="85000"/>
                  </a:schemeClr>
                </a:solidFill>
              </a:rPr>
              <a:t>World smallest Lightning / USB 3.0 drive</a:t>
            </a:r>
          </a:p>
        </p:txBody>
      </p:sp>
      <p:sp>
        <p:nvSpPr>
          <p:cNvPr id="10" name="矩形 9"/>
          <p:cNvSpPr/>
          <p:nvPr/>
        </p:nvSpPr>
        <p:spPr>
          <a:xfrm>
            <a:off x="1475656" y="1048866"/>
            <a:ext cx="2735307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World Smallest</a:t>
            </a:r>
          </a:p>
        </p:txBody>
      </p:sp>
      <p:sp>
        <p:nvSpPr>
          <p:cNvPr id="15367" name="矩形 10"/>
          <p:cNvSpPr>
            <a:spLocks noChangeArrowheads="1"/>
          </p:cNvSpPr>
          <p:nvPr/>
        </p:nvSpPr>
        <p:spPr bwMode="auto">
          <a:xfrm>
            <a:off x="1476375" y="1409204"/>
            <a:ext cx="5688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it-IT" sz="1600" i="1" dirty="0">
                <a:solidFill>
                  <a:srgbClr val="FF0000"/>
                </a:solidFill>
              </a:rPr>
              <a:t>～</a:t>
            </a:r>
            <a:r>
              <a:rPr lang="it-IT" altLang="zh-TW" sz="1600" i="1" dirty="0" err="1">
                <a:solidFill>
                  <a:srgbClr val="FF0000"/>
                </a:solidFill>
              </a:rPr>
              <a:t>iConnect</a:t>
            </a:r>
            <a:r>
              <a:rPr lang="it-IT" altLang="zh-TW" sz="1600" i="1" dirty="0">
                <a:solidFill>
                  <a:srgbClr val="FF0000"/>
                </a:solidFill>
              </a:rPr>
              <a:t> mini </a:t>
            </a:r>
            <a:r>
              <a:rPr lang="it-IT" altLang="zh-TW" sz="1600" i="1" dirty="0" err="1">
                <a:solidFill>
                  <a:srgbClr val="FF0000"/>
                </a:solidFill>
              </a:rPr>
              <a:t>dual</a:t>
            </a:r>
            <a:r>
              <a:rPr lang="it-IT" altLang="zh-TW" sz="1600" i="1" dirty="0">
                <a:solidFill>
                  <a:srgbClr val="FF0000"/>
                </a:solidFill>
              </a:rPr>
              <a:t> flash drive, </a:t>
            </a:r>
          </a:p>
          <a:p>
            <a:r>
              <a:rPr lang="it-IT" altLang="zh-TW" sz="1600" i="1" dirty="0" err="1">
                <a:solidFill>
                  <a:srgbClr val="FF0000"/>
                </a:solidFill>
              </a:rPr>
              <a:t>exclusive</a:t>
            </a:r>
            <a:r>
              <a:rPr lang="it-IT" altLang="zh-TW" sz="1600" i="1" dirty="0">
                <a:solidFill>
                  <a:srgbClr val="FF0000"/>
                </a:solidFill>
              </a:rPr>
              <a:t> PQI COB 3.0 </a:t>
            </a:r>
            <a:r>
              <a:rPr lang="it-IT" altLang="zh-TW" sz="1600" i="1" dirty="0" err="1">
                <a:solidFill>
                  <a:srgbClr val="FF0000"/>
                </a:solidFill>
              </a:rPr>
              <a:t>patent</a:t>
            </a:r>
            <a:r>
              <a:rPr lang="it-IT" altLang="zh-TW" sz="1600" i="1" dirty="0">
                <a:solidFill>
                  <a:srgbClr val="FF0000"/>
                </a:solidFill>
              </a:rPr>
              <a:t>, the </a:t>
            </a:r>
            <a:r>
              <a:rPr lang="it-IT" altLang="zh-TW" sz="1600" i="1" dirty="0" err="1">
                <a:solidFill>
                  <a:srgbClr val="FF0000"/>
                </a:solidFill>
              </a:rPr>
              <a:t>world’s</a:t>
            </a:r>
            <a:r>
              <a:rPr lang="it-IT" altLang="zh-TW" sz="1600" i="1" dirty="0">
                <a:solidFill>
                  <a:srgbClr val="FF0000"/>
                </a:solidFill>
              </a:rPr>
              <a:t> No.1 </a:t>
            </a:r>
            <a:r>
              <a:rPr lang="it-IT" altLang="zh-TW" sz="1600" i="1" dirty="0" err="1">
                <a:solidFill>
                  <a:srgbClr val="FF0000"/>
                </a:solidFill>
              </a:rPr>
              <a:t>tiny</a:t>
            </a:r>
            <a:r>
              <a:rPr lang="it-IT" altLang="zh-TW" sz="1600" i="1" dirty="0">
                <a:solidFill>
                  <a:srgbClr val="FF0000"/>
                </a:solidFill>
              </a:rPr>
              <a:t> </a:t>
            </a:r>
            <a:r>
              <a:rPr lang="it-IT" altLang="zh-TW" sz="1600" i="1" dirty="0" err="1">
                <a:solidFill>
                  <a:srgbClr val="FF0000"/>
                </a:solidFill>
              </a:rPr>
              <a:t>size</a:t>
            </a:r>
            <a:endParaRPr lang="it-IT" altLang="zh-TW" sz="1600" i="1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9750" y="2403475"/>
            <a:ext cx="8208963" cy="1893888"/>
          </a:xfrm>
          <a:prstGeom prst="rect">
            <a:avLst/>
          </a:prstGeom>
          <a:solidFill>
            <a:srgbClr val="DDD9C3">
              <a:alpha val="47000"/>
            </a:srgbClr>
          </a:solidFill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Feature</a:t>
            </a:r>
            <a:r>
              <a:rPr lang="zh-TW" altLang="en-US" sz="1400" dirty="0">
                <a:solidFill>
                  <a:srgbClr val="FFFFFF"/>
                </a:solidFill>
              </a:rPr>
              <a:t>：</a:t>
            </a:r>
            <a:endParaRPr lang="en-US" altLang="zh-TW" sz="14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Lightning / USB 3.0 dual-interface - easily share files between </a:t>
            </a:r>
            <a:r>
              <a:rPr lang="en-US" altLang="zh-TW" sz="1400" dirty="0" err="1">
                <a:solidFill>
                  <a:srgbClr val="FFFFFF"/>
                </a:solidFill>
              </a:rPr>
              <a:t>iOS</a:t>
            </a:r>
            <a:r>
              <a:rPr lang="en-US" altLang="zh-TW" sz="1400" dirty="0">
                <a:solidFill>
                  <a:srgbClr val="FFFFFF"/>
                </a:solidFill>
              </a:rPr>
              <a:t>, Mac and PC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USB 3.0 COB patented technology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Ultra slim with metal material design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Photo capture directly store to </a:t>
            </a:r>
            <a:r>
              <a:rPr lang="en-US" altLang="zh-TW" sz="1400" dirty="0" err="1">
                <a:solidFill>
                  <a:srgbClr val="FFFFFF"/>
                </a:solidFill>
              </a:rPr>
              <a:t>iConnect</a:t>
            </a:r>
            <a:r>
              <a:rPr lang="en-US" altLang="zh-TW" sz="1400" dirty="0">
                <a:solidFill>
                  <a:srgbClr val="FFFFFF"/>
                </a:solidFill>
              </a:rPr>
              <a:t> mini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Watch movie and play music anywhere, anytime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File encryption &amp; File compression</a:t>
            </a:r>
            <a:endParaRPr lang="zh-TW" altLang="en-US" sz="1400" dirty="0">
              <a:solidFill>
                <a:srgbClr val="FFFFFF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9750" y="4281488"/>
            <a:ext cx="82804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Interface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Apple </a:t>
            </a:r>
            <a:r>
              <a:rPr lang="en-US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MFi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Certified Lightning Interface &amp; Standard USB3.0 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OS Supported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 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Windows Vista, Windows 7, Windows 8, Mac OS X v10.6+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Capacity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16GB / 32GB / 64GB / 128GB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Dimensions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45 x 15x 7.0 mm                 </a:t>
            </a: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Warranty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2 </a:t>
            </a: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Years</a:t>
            </a:r>
            <a:endParaRPr lang="fr-FR" altLang="zh-TW" sz="14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Compatibility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iPhone 6 Plus, iPhone 6, iPhone 5s, iPhone 5c, iPhone 5,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Air 2,iPad Air,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(4th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generation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),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 3,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mini2,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mini, iPod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touch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(5th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generation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) and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newer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iOS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7.1+)</a:t>
            </a:r>
          </a:p>
        </p:txBody>
      </p:sp>
      <p:pic>
        <p:nvPicPr>
          <p:cNvPr id="19" name="圖片 18" descr="iConnect_mini_pcb_Cap_ID_for dm.2005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811213"/>
            <a:ext cx="654050" cy="1470025"/>
          </a:xfrm>
          <a:prstGeom prst="rect">
            <a:avLst/>
          </a:prstGeom>
          <a:effectLst>
            <a:outerShdw blurRad="247650" dist="190500" dir="5400000" algn="tl" rotWithShape="0">
              <a:srgbClr val="000000">
                <a:alpha val="63000"/>
              </a:srgbClr>
            </a:outerShdw>
          </a:effectLst>
        </p:spPr>
      </p:pic>
      <p:pic>
        <p:nvPicPr>
          <p:cNvPr id="21" name="圖片 20" descr="iConnect_mini_pcb_Cap_ID_for dm.2005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088" y="811213"/>
            <a:ext cx="654050" cy="1470025"/>
          </a:xfrm>
          <a:prstGeom prst="rect">
            <a:avLst/>
          </a:prstGeom>
          <a:effectLst>
            <a:outerShdw blurRad="247650" dist="190500" dir="5400000" algn="tl" rotWithShape="0">
              <a:srgbClr val="000000">
                <a:alpha val="63000"/>
              </a:srgbClr>
            </a:outerShdw>
          </a:effectLst>
        </p:spPr>
      </p:pic>
      <p:sp>
        <p:nvSpPr>
          <p:cNvPr id="15372" name="文字方塊 22"/>
          <p:cNvSpPr txBox="1">
            <a:spLocks noChangeArrowheads="1"/>
          </p:cNvSpPr>
          <p:nvPr/>
        </p:nvSpPr>
        <p:spPr bwMode="auto">
          <a:xfrm>
            <a:off x="6816725" y="6086475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pic>
        <p:nvPicPr>
          <p:cNvPr id="15373" name="圖片 11" descr="image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209800"/>
            <a:ext cx="2222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15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圖片 16" descr="6828452-silver-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2820"/>
            <a:ext cx="9180512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2BAE4-7500-274A-9316-9D13F0668787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16387" name="圖片 2" descr="iConnect mi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7" r="-412"/>
          <a:stretch>
            <a:fillRect/>
          </a:stretch>
        </p:blipFill>
        <p:spPr bwMode="auto">
          <a:xfrm>
            <a:off x="1979613" y="265113"/>
            <a:ext cx="33020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907704" y="625252"/>
            <a:ext cx="4471447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en-US" altLang="zh-TW" sz="2000" b="1" dirty="0">
                <a:ln w="50800"/>
                <a:solidFill>
                  <a:schemeClr val="bg1">
                    <a:lumMod val="85000"/>
                  </a:schemeClr>
                </a:solidFill>
              </a:rPr>
              <a:t>World smallest Lightning / USB 3.0 drive</a:t>
            </a:r>
          </a:p>
        </p:txBody>
      </p:sp>
      <p:sp>
        <p:nvSpPr>
          <p:cNvPr id="10" name="矩形 9"/>
          <p:cNvSpPr/>
          <p:nvPr/>
        </p:nvSpPr>
        <p:spPr>
          <a:xfrm>
            <a:off x="2771800" y="1201316"/>
            <a:ext cx="2735307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World Smallest</a:t>
            </a:r>
          </a:p>
        </p:txBody>
      </p:sp>
      <p:sp>
        <p:nvSpPr>
          <p:cNvPr id="16390" name="矩形 10"/>
          <p:cNvSpPr>
            <a:spLocks noChangeArrowheads="1"/>
          </p:cNvSpPr>
          <p:nvPr/>
        </p:nvSpPr>
        <p:spPr bwMode="auto">
          <a:xfrm>
            <a:off x="2555875" y="1624013"/>
            <a:ext cx="56880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it-IT" sz="1600" i="1">
                <a:solidFill>
                  <a:srgbClr val="FF0000"/>
                </a:solidFill>
              </a:rPr>
              <a:t>～</a:t>
            </a:r>
            <a:r>
              <a:rPr lang="it-IT" altLang="zh-TW" sz="1600" i="1">
                <a:solidFill>
                  <a:srgbClr val="FF0000"/>
                </a:solidFill>
              </a:rPr>
              <a:t>iConnect mini dual flash drive, </a:t>
            </a:r>
          </a:p>
          <a:p>
            <a:r>
              <a:rPr lang="it-IT" altLang="zh-TW" sz="1600" i="1">
                <a:solidFill>
                  <a:srgbClr val="FF0000"/>
                </a:solidFill>
              </a:rPr>
              <a:t>exclusive PQI COB 3.0 patent, the world’s No.1 tiny size</a:t>
            </a:r>
          </a:p>
        </p:txBody>
      </p:sp>
      <p:sp>
        <p:nvSpPr>
          <p:cNvPr id="13" name="矩形 12"/>
          <p:cNvSpPr/>
          <p:nvPr/>
        </p:nvSpPr>
        <p:spPr>
          <a:xfrm>
            <a:off x="395288" y="2403475"/>
            <a:ext cx="8280400" cy="1893888"/>
          </a:xfrm>
          <a:prstGeom prst="rect">
            <a:avLst/>
          </a:prstGeom>
          <a:solidFill>
            <a:srgbClr val="DDD9C3">
              <a:alpha val="47000"/>
            </a:srgbClr>
          </a:solidFill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Feature</a:t>
            </a:r>
            <a:r>
              <a:rPr lang="zh-TW" altLang="en-US" sz="1400" dirty="0">
                <a:solidFill>
                  <a:srgbClr val="595959"/>
                </a:solidFill>
              </a:rPr>
              <a:t>：</a:t>
            </a:r>
            <a:endParaRPr lang="en-US" altLang="zh-TW" sz="1400" dirty="0">
              <a:solidFill>
                <a:srgbClr val="595959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Lightning / USB 3.0 dual-interface - easily share files between </a:t>
            </a:r>
            <a:r>
              <a:rPr lang="en-US" altLang="zh-TW" sz="1400" dirty="0" err="1">
                <a:solidFill>
                  <a:srgbClr val="595959"/>
                </a:solidFill>
              </a:rPr>
              <a:t>iOS</a:t>
            </a:r>
            <a:r>
              <a:rPr lang="en-US" altLang="zh-TW" sz="1400" dirty="0">
                <a:solidFill>
                  <a:srgbClr val="595959"/>
                </a:solidFill>
              </a:rPr>
              <a:t>, Mac and PC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USB 3.0 COB patented technology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Rotate, cap-less design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Photo capture directly store to </a:t>
            </a:r>
            <a:r>
              <a:rPr lang="en-US" altLang="zh-TW" sz="1400" dirty="0" err="1">
                <a:solidFill>
                  <a:srgbClr val="595959"/>
                </a:solidFill>
              </a:rPr>
              <a:t>iConnect</a:t>
            </a:r>
            <a:r>
              <a:rPr lang="en-US" altLang="zh-TW" sz="1400" dirty="0">
                <a:solidFill>
                  <a:srgbClr val="595959"/>
                </a:solidFill>
              </a:rPr>
              <a:t> mini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Watch movie and play music anywhere, anytime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File encryption &amp; File compression</a:t>
            </a:r>
            <a:endParaRPr lang="zh-TW" altLang="en-US" sz="1400" dirty="0">
              <a:solidFill>
                <a:srgbClr val="595959"/>
              </a:solidFill>
            </a:endParaRPr>
          </a:p>
        </p:txBody>
      </p:sp>
      <p:sp>
        <p:nvSpPr>
          <p:cNvPr id="16392" name="文字方塊 22"/>
          <p:cNvSpPr txBox="1">
            <a:spLocks noChangeArrowheads="1"/>
          </p:cNvSpPr>
          <p:nvPr/>
        </p:nvSpPr>
        <p:spPr bwMode="auto">
          <a:xfrm>
            <a:off x="6816725" y="6086475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pic>
        <p:nvPicPr>
          <p:cNvPr id="16" name="圖片 15" descr="iConnect_mini_pcb_rotate_ID(long_cap).196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15" r="-245"/>
          <a:stretch/>
        </p:blipFill>
        <p:spPr>
          <a:xfrm>
            <a:off x="5940425" y="-166688"/>
            <a:ext cx="3527425" cy="237331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4" name="圖片 11" descr="imag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52675"/>
            <a:ext cx="2222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395288" y="4352925"/>
            <a:ext cx="82804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Interface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Apple </a:t>
            </a:r>
            <a:r>
              <a:rPr lang="en-US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MFi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Certified Lightning Interface &amp; Standard USB3.0 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OS Supported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 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Windows Vista, Windows 7, Windows 8, Mac OS X v10.6+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Capacity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16GB / 32GB / 64GB / 128GB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Dimensions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45 x 15x 7.0 mm                 </a:t>
            </a: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Warranty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2 </a:t>
            </a: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Years</a:t>
            </a:r>
            <a:endParaRPr lang="fr-FR" altLang="zh-TW" sz="14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Compatibility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iPhone 6 Plus, iPhone 6, iPhone 5s, iPhone 5c, iPhone 5,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Air 2,iPad Air,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(4th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generation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),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 3,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mini2,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mini, iPod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touch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(5th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generation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) and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newer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iOS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7.1+)</a:t>
            </a:r>
          </a:p>
        </p:txBody>
      </p:sp>
      <p:pic>
        <p:nvPicPr>
          <p:cNvPr id="16396" name="圖片 7" descr="iConnect_mini_with iphone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08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1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圖片 17" descr="6873564-silver-wallpa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925195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58A6FD-BA5D-3B48-BDE1-C64F70DEAD0C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17411" name="圖片 2" descr="iConnect mi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b="-8481"/>
          <a:stretch>
            <a:fillRect/>
          </a:stretch>
        </p:blipFill>
        <p:spPr bwMode="auto">
          <a:xfrm>
            <a:off x="250825" y="265113"/>
            <a:ext cx="27622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3203848" y="265212"/>
            <a:ext cx="3199689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en-US" altLang="zh-TW" sz="2000" b="1" dirty="0">
                <a:ln w="50800"/>
                <a:solidFill>
                  <a:schemeClr val="bg1">
                    <a:lumMod val="85000"/>
                  </a:schemeClr>
                </a:solidFill>
              </a:rPr>
              <a:t>Lightning  &amp; Type-C</a:t>
            </a:r>
            <a:r>
              <a:rPr lang="en-US" altLang="zh-TW" sz="2000" b="1" baseline="30000" dirty="0">
                <a:ln w="50800"/>
                <a:solidFill>
                  <a:schemeClr val="bg1">
                    <a:lumMod val="85000"/>
                  </a:schemeClr>
                </a:solidFill>
              </a:rPr>
              <a:t>TM</a:t>
            </a:r>
            <a:r>
              <a:rPr lang="en-US" altLang="zh-TW" sz="2000" b="1" dirty="0">
                <a:ln w="50800"/>
                <a:solidFill>
                  <a:schemeClr val="bg1">
                    <a:lumMod val="85000"/>
                  </a:schemeClr>
                </a:solidFill>
              </a:rPr>
              <a:t> drive</a:t>
            </a:r>
          </a:p>
        </p:txBody>
      </p:sp>
      <p:sp>
        <p:nvSpPr>
          <p:cNvPr id="11" name="矩形 10"/>
          <p:cNvSpPr/>
          <p:nvPr/>
        </p:nvSpPr>
        <p:spPr>
          <a:xfrm>
            <a:off x="2916411" y="1057300"/>
            <a:ext cx="220511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World First</a:t>
            </a:r>
          </a:p>
        </p:txBody>
      </p:sp>
      <p:sp>
        <p:nvSpPr>
          <p:cNvPr id="14" name="矩形 13"/>
          <p:cNvSpPr/>
          <p:nvPr/>
        </p:nvSpPr>
        <p:spPr>
          <a:xfrm>
            <a:off x="1403350" y="2546350"/>
            <a:ext cx="6408738" cy="1895475"/>
          </a:xfrm>
          <a:prstGeom prst="rect">
            <a:avLst/>
          </a:prstGeom>
          <a:solidFill>
            <a:srgbClr val="DDD9C3">
              <a:alpha val="37000"/>
            </a:srgbClr>
          </a:solidFill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TW" sz="1400" dirty="0">
                <a:solidFill>
                  <a:schemeClr val="bg1"/>
                </a:solidFill>
              </a:rPr>
              <a:t>Feature</a:t>
            </a:r>
            <a:r>
              <a:rPr lang="zh-TW" altLang="en-US" sz="1400" dirty="0">
                <a:solidFill>
                  <a:schemeClr val="bg1"/>
                </a:solidFill>
              </a:rPr>
              <a:t>：</a:t>
            </a:r>
            <a:endParaRPr lang="en-US" altLang="zh-TW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chemeClr val="bg1"/>
                </a:solidFill>
              </a:rPr>
              <a:t>Lightning / Type-C </a:t>
            </a:r>
            <a:r>
              <a:rPr lang="en-US" altLang="zh-TW" sz="1400" baseline="30000" dirty="0">
                <a:solidFill>
                  <a:schemeClr val="bg1"/>
                </a:solidFill>
              </a:rPr>
              <a:t>TM</a:t>
            </a:r>
            <a:r>
              <a:rPr lang="en-US" altLang="zh-TW" sz="1400" dirty="0">
                <a:solidFill>
                  <a:schemeClr val="bg1"/>
                </a:solidFill>
              </a:rPr>
              <a:t> dual-interface - easily share files between </a:t>
            </a:r>
            <a:r>
              <a:rPr lang="en-US" altLang="zh-TW" sz="1400" dirty="0" err="1">
                <a:solidFill>
                  <a:schemeClr val="bg1"/>
                </a:solidFill>
              </a:rPr>
              <a:t>iOS</a:t>
            </a:r>
            <a:r>
              <a:rPr lang="en-US" altLang="zh-TW" sz="1400" dirty="0">
                <a:solidFill>
                  <a:schemeClr val="bg1"/>
                </a:solidFill>
              </a:rPr>
              <a:t>, Mac and PC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chemeClr val="bg1"/>
                </a:solidFill>
              </a:rPr>
              <a:t>Free up space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chemeClr val="bg1"/>
                </a:solidFill>
              </a:rPr>
              <a:t>Ultra slim with metal material design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chemeClr val="bg1"/>
                </a:solidFill>
              </a:rPr>
              <a:t>Photo capture directly store to </a:t>
            </a:r>
            <a:r>
              <a:rPr lang="en-US" altLang="zh-TW" sz="1400" dirty="0" err="1">
                <a:solidFill>
                  <a:schemeClr val="bg1"/>
                </a:solidFill>
              </a:rPr>
              <a:t>iConnect</a:t>
            </a:r>
            <a:r>
              <a:rPr lang="en-US" altLang="zh-TW" sz="1400" dirty="0">
                <a:solidFill>
                  <a:schemeClr val="bg1"/>
                </a:solidFill>
              </a:rPr>
              <a:t> C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chemeClr val="bg1"/>
                </a:solidFill>
              </a:rPr>
              <a:t>Watch movie and play music anywhere, anytime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chemeClr val="bg1"/>
                </a:solidFill>
              </a:rPr>
              <a:t>File encryption &amp; File compression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pic>
        <p:nvPicPr>
          <p:cNvPr id="17" name="圖片 16" descr="TypeC+lightning_iConnect-mini_2.1991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0" y="620713"/>
            <a:ext cx="2951163" cy="183991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2627784" y="1489075"/>
            <a:ext cx="56896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600" i="1" dirty="0">
                <a:solidFill>
                  <a:srgbClr val="FF0000"/>
                </a:solidFill>
                <a:effectLst>
                  <a:outerShdw blurRad="288925" dir="5100000" algn="tl" rotWithShape="0">
                    <a:schemeClr val="bg1"/>
                  </a:outerShdw>
                </a:effectLst>
              </a:rPr>
              <a:t>~ </a:t>
            </a:r>
            <a:r>
              <a:rPr lang="en-US" altLang="zh-TW" sz="1600" i="1" dirty="0" err="1">
                <a:solidFill>
                  <a:srgbClr val="FF0000"/>
                </a:solidFill>
                <a:effectLst>
                  <a:outerShdw blurRad="288925" dir="5100000" algn="tl" rotWithShape="0">
                    <a:schemeClr val="bg1"/>
                  </a:outerShdw>
                </a:effectLst>
              </a:rPr>
              <a:t>iConnect</a:t>
            </a:r>
            <a:r>
              <a:rPr lang="en-US" altLang="zh-TW" sz="1600" i="1" dirty="0">
                <a:solidFill>
                  <a:srgbClr val="FF0000"/>
                </a:solidFill>
                <a:effectLst>
                  <a:outerShdw blurRad="288925" dir="5100000" algn="tl" rotWithShape="0">
                    <a:schemeClr val="bg1"/>
                  </a:outerShdw>
                </a:effectLst>
              </a:rPr>
              <a:t> C (Lightning / Type-C</a:t>
            </a:r>
            <a:r>
              <a:rPr lang="en-US" altLang="zh-TW" sz="1600" i="1" baseline="30000" dirty="0">
                <a:solidFill>
                  <a:srgbClr val="FF0000"/>
                </a:solidFill>
                <a:effectLst>
                  <a:outerShdw blurRad="288925" dir="5100000" algn="tl" rotWithShape="0">
                    <a:schemeClr val="bg1"/>
                  </a:outerShdw>
                </a:effectLst>
              </a:rPr>
              <a:t>TM</a:t>
            </a:r>
            <a:r>
              <a:rPr lang="en-US" altLang="zh-TW" sz="1600" i="1" dirty="0">
                <a:solidFill>
                  <a:srgbClr val="FF0000"/>
                </a:solidFill>
                <a:effectLst>
                  <a:outerShdw blurRad="288925" dir="5100000" algn="tl" rotWithShape="0">
                    <a:schemeClr val="bg1"/>
                  </a:outerShdw>
                </a:effectLst>
              </a:rPr>
              <a:t>)</a:t>
            </a:r>
          </a:p>
          <a:p>
            <a:pPr>
              <a:defRPr/>
            </a:pPr>
            <a:r>
              <a:rPr lang="en-US" altLang="zh-TW" sz="1600" i="1" dirty="0">
                <a:solidFill>
                  <a:srgbClr val="FF0000"/>
                </a:solidFill>
                <a:effectLst>
                  <a:outerShdw blurRad="288925" dir="5100000" algn="tl" rotWithShape="0">
                    <a:schemeClr val="bg1"/>
                  </a:outerShdw>
                </a:effectLst>
              </a:rPr>
              <a:t>dual-function flash drive, bidirectional</a:t>
            </a:r>
          </a:p>
          <a:p>
            <a:pPr>
              <a:defRPr/>
            </a:pPr>
            <a:r>
              <a:rPr lang="en-US" altLang="zh-TW" sz="1600" i="1" dirty="0">
                <a:solidFill>
                  <a:srgbClr val="FF0000"/>
                </a:solidFill>
                <a:effectLst>
                  <a:outerShdw blurRad="288925" dir="5100000" algn="tl" rotWithShape="0">
                    <a:schemeClr val="bg1"/>
                  </a:outerShdw>
                </a:effectLst>
              </a:rPr>
              <a:t>access, the world’s No.1 technology</a:t>
            </a:r>
            <a:endParaRPr lang="it-IT" altLang="zh-TW" sz="1600" i="1" dirty="0">
              <a:solidFill>
                <a:srgbClr val="FF0000"/>
              </a:solidFill>
              <a:effectLst>
                <a:outerShdw blurRad="288925" dir="5100000" algn="tl" rotWithShape="0">
                  <a:schemeClr val="bg1"/>
                </a:outerShdw>
              </a:effectLst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11188" y="4408488"/>
            <a:ext cx="8281987" cy="11858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Interface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Apple </a:t>
            </a:r>
            <a:r>
              <a:rPr lang="en-US" altLang="zh-TW" sz="12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MFi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Certified Lightning Interface &amp; Type-C</a:t>
            </a:r>
            <a:r>
              <a:rPr lang="en-US" altLang="zh-TW" sz="1200" baseline="30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TM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 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OS Supported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 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Windows Vista, Windows 7, Windows 8, Mac OS X v10.6+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Capacity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16GB / 32GB / 64GB / 128GB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Dimensions</a:t>
            </a:r>
            <a:r>
              <a:rPr lang="zh-TW" altLang="fr-FR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54 x 16x 7.5 mm                 </a:t>
            </a:r>
            <a:r>
              <a:rPr lang="fr-FR" altLang="zh-TW" sz="12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Warranty</a:t>
            </a:r>
            <a:r>
              <a:rPr lang="zh-TW" altLang="fr-FR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2 </a:t>
            </a:r>
            <a:r>
              <a:rPr lang="fr-FR" altLang="zh-TW" sz="12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Years</a:t>
            </a:r>
            <a:endParaRPr lang="fr-FR" altLang="zh-TW" sz="12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Compatibility</a:t>
            </a:r>
            <a:r>
              <a:rPr lang="zh-TW" altLang="fr-FR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iPhone 6 Plus, iPhone 6, iPhone 5s, iPhone 5c, iPhone 5,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Air 2,iPad Air,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(4th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generation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),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 3,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mini2,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iPad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mini, iPod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touch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(5th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generation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) and 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newer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(</a:t>
            </a:r>
            <a:r>
              <a:rPr lang="fr-FR" altLang="zh-TW" sz="11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iOS</a:t>
            </a:r>
            <a:r>
              <a:rPr lang="fr-FR" altLang="zh-TW" sz="11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7.1+)</a:t>
            </a:r>
          </a:p>
        </p:txBody>
      </p:sp>
      <p:pic>
        <p:nvPicPr>
          <p:cNvPr id="7" name="圖片 6" descr="iConnect-C_with_iphone6_0522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3250" y="7938"/>
            <a:ext cx="3486150" cy="2809875"/>
          </a:xfrm>
          <a:prstGeom prst="rect">
            <a:avLst/>
          </a:prstGeom>
          <a:effectLst>
            <a:outerShdw blurRad="234950" dist="1397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9" name="圖片 12" descr="imag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314575"/>
            <a:ext cx="222408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6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圖片 48" descr="silver_background_97_widescreen_h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498600"/>
            <a:ext cx="9144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圖片 18" descr="NokiaN1-iPad-mini_thumbnai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41261" r="-240" b="23015"/>
          <a:stretch>
            <a:fillRect/>
          </a:stretch>
        </p:blipFill>
        <p:spPr bwMode="auto">
          <a:xfrm>
            <a:off x="0" y="697260"/>
            <a:ext cx="82073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圖片 3" descr="PQI_HE4130_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4385592"/>
            <a:ext cx="1887537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圖片 5" descr="PQI_AE4000_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4277642"/>
            <a:ext cx="192405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圖片 6" descr="PQI_HU4240_W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4393530"/>
            <a:ext cx="1890713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圖片 7" descr="PQI-HU4140_W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4277642"/>
            <a:ext cx="18923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圖片 23" descr="Screen-Shot-2015-03-10-at-12.06.10-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4" r="1945" b="40115"/>
          <a:stretch>
            <a:fillRect/>
          </a:stretch>
        </p:blipFill>
        <p:spPr bwMode="auto">
          <a:xfrm>
            <a:off x="2786063" y="2670523"/>
            <a:ext cx="60229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圖片 25" descr="sm.enclosure-1.60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64" y="2705918"/>
            <a:ext cx="216852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圓角矩形 33"/>
          <p:cNvSpPr/>
          <p:nvPr/>
        </p:nvSpPr>
        <p:spPr>
          <a:xfrm>
            <a:off x="1697038" y="2119660"/>
            <a:ext cx="1025525" cy="152400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43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100" dirty="0"/>
              <a:t>Apple mini 3</a:t>
            </a:r>
            <a:endParaRPr lang="zh-TW" altLang="en-US" sz="1100" dirty="0"/>
          </a:p>
        </p:txBody>
      </p:sp>
      <p:sp>
        <p:nvSpPr>
          <p:cNvPr id="35" name="圓角矩形 34"/>
          <p:cNvSpPr/>
          <p:nvPr/>
        </p:nvSpPr>
        <p:spPr>
          <a:xfrm>
            <a:off x="6372225" y="2045048"/>
            <a:ext cx="817563" cy="150812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43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100" dirty="0">
                <a:solidFill>
                  <a:schemeClr val="bg1"/>
                </a:solidFill>
              </a:rPr>
              <a:t>Nokia N1</a:t>
            </a:r>
            <a:endParaRPr lang="zh-TW" altLang="en-US" sz="1100" dirty="0">
              <a:solidFill>
                <a:schemeClr val="bg1"/>
              </a:solidFill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5329238" y="3230910"/>
            <a:ext cx="1203325" cy="150813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43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100" dirty="0">
                <a:solidFill>
                  <a:srgbClr val="FFFFFF"/>
                </a:solidFill>
              </a:rPr>
              <a:t>Apple </a:t>
            </a:r>
            <a:r>
              <a:rPr lang="en-US" altLang="zh-TW" sz="1100" dirty="0" err="1">
                <a:solidFill>
                  <a:srgbClr val="FFFFFF"/>
                </a:solidFill>
              </a:rPr>
              <a:t>Macbook</a:t>
            </a:r>
            <a:endParaRPr lang="zh-TW" altLang="en-US" sz="1100" dirty="0">
              <a:solidFill>
                <a:srgbClr val="FFFFFF"/>
              </a:solidFill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107504" y="3930823"/>
            <a:ext cx="1903413" cy="150813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43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100" dirty="0">
                <a:solidFill>
                  <a:srgbClr val="FFFFFF"/>
                </a:solidFill>
              </a:rPr>
              <a:t>ASUS USB 3.1 Enclosure</a:t>
            </a:r>
            <a:endParaRPr lang="zh-TW" altLang="en-US" sz="1100" dirty="0">
              <a:solidFill>
                <a:srgbClr val="FFFFFF"/>
              </a:solidFill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2622550" y="5247481"/>
            <a:ext cx="233997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USB-C to Gigabit Ethernet Adapter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550863" y="5161756"/>
            <a:ext cx="1843087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USB-C 3-Port Hub with Gigabit Ethernet Adapter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5426075" y="5247481"/>
            <a:ext cx="12874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USB-C 4-Port Hub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7186613" y="5247481"/>
            <a:ext cx="12874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USB-C 4-Port Hub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4225" name="文字方塊 1"/>
          <p:cNvSpPr txBox="1">
            <a:spLocks noChangeArrowheads="1"/>
          </p:cNvSpPr>
          <p:nvPr/>
        </p:nvSpPr>
        <p:spPr bwMode="auto">
          <a:xfrm>
            <a:off x="-11869738" y="-11407775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19" name="標題 1"/>
          <p:cNvSpPr txBox="1">
            <a:spLocks/>
          </p:cNvSpPr>
          <p:nvPr/>
        </p:nvSpPr>
        <p:spPr bwMode="auto">
          <a:xfrm>
            <a:off x="683568" y="-94828"/>
            <a:ext cx="3384376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6DB72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eaLnBrk="1" hangingPunct="1"/>
            <a:r>
              <a:rPr lang="en-US" altLang="zh-TW" sz="2000" b="1" dirty="0" smtClean="0"/>
              <a:t>Connect Series</a:t>
            </a:r>
            <a:endParaRPr kumimoji="1" lang="en-US" altLang="zh-TW" sz="2000" b="1" dirty="0" smtClean="0"/>
          </a:p>
        </p:txBody>
      </p:sp>
      <p:sp>
        <p:nvSpPr>
          <p:cNvPr id="20" name="文字方塊 19"/>
          <p:cNvSpPr txBox="1"/>
          <p:nvPr/>
        </p:nvSpPr>
        <p:spPr>
          <a:xfrm>
            <a:off x="3491880" y="235595"/>
            <a:ext cx="4662722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USB3.1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Type </a:t>
            </a:r>
            <a:r>
              <a: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C</a:t>
            </a: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 </a:t>
            </a:r>
            <a:endParaRPr lang="zh-TW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67744" y="3570014"/>
            <a:ext cx="295232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PQI has bundle project with ASUS MB with Type C</a:t>
            </a:r>
            <a:endParaRPr kumimoji="1" lang="zh-TW" altLang="en-US" dirty="0"/>
          </a:p>
        </p:txBody>
      </p:sp>
      <p:cxnSp>
        <p:nvCxnSpPr>
          <p:cNvPr id="4" name="肘形接點 3"/>
          <p:cNvCxnSpPr/>
          <p:nvPr/>
        </p:nvCxnSpPr>
        <p:spPr>
          <a:xfrm>
            <a:off x="1691680" y="3577580"/>
            <a:ext cx="576064" cy="288032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29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825" y="2281238"/>
            <a:ext cx="8229600" cy="612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/>
              <a:t>Incredibly portable.</a:t>
            </a:r>
            <a:br>
              <a:rPr lang="en-US" altLang="zh-TW" dirty="0"/>
            </a:br>
            <a:r>
              <a:rPr lang="en-US" altLang="zh-TW" dirty="0"/>
              <a:t>With one amazing </a:t>
            </a:r>
            <a:r>
              <a:rPr lang="en-US" altLang="zh-TW" dirty="0" smtClean="0"/>
              <a:t>port- USB Type C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078D2-87CC-5F42-9E4B-16801C640840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003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圓角矩形 114"/>
          <p:cNvSpPr/>
          <p:nvPr/>
        </p:nvSpPr>
        <p:spPr bwMode="auto">
          <a:xfrm>
            <a:off x="324670" y="3669555"/>
            <a:ext cx="1008062" cy="1879601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9173" tIns="19586" rIns="39173" bIns="19586"/>
          <a:lstStyle/>
          <a:p>
            <a:pPr>
              <a:defRPr/>
            </a:pPr>
            <a:endParaRPr lang="zh-TW" altLang="en-US" sz="19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14" name="圓角矩形 113"/>
          <p:cNvSpPr/>
          <p:nvPr/>
        </p:nvSpPr>
        <p:spPr bwMode="auto">
          <a:xfrm>
            <a:off x="1363688" y="3669555"/>
            <a:ext cx="1008062" cy="1879601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9173" tIns="19586" rIns="39173" bIns="19586"/>
          <a:lstStyle/>
          <a:p>
            <a:pPr>
              <a:defRPr/>
            </a:pPr>
            <a:endParaRPr lang="zh-TW" altLang="en-US" sz="19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11" name="圓角矩形 110"/>
          <p:cNvSpPr/>
          <p:nvPr/>
        </p:nvSpPr>
        <p:spPr bwMode="auto">
          <a:xfrm>
            <a:off x="2410643" y="3663553"/>
            <a:ext cx="1008062" cy="1879601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9173" tIns="19586" rIns="39173" bIns="19586"/>
          <a:lstStyle/>
          <a:p>
            <a:pPr>
              <a:defRPr/>
            </a:pPr>
            <a:endParaRPr lang="zh-TW" altLang="en-US" sz="19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10" name="圓角矩形 109"/>
          <p:cNvSpPr/>
          <p:nvPr/>
        </p:nvSpPr>
        <p:spPr bwMode="auto">
          <a:xfrm>
            <a:off x="76821" y="852389"/>
            <a:ext cx="1008062" cy="213995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9173" tIns="19586" rIns="39173" bIns="19586"/>
          <a:lstStyle/>
          <a:p>
            <a:pPr>
              <a:defRPr/>
            </a:pPr>
            <a:endParaRPr lang="zh-TW" altLang="en-US" sz="19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07" name="圓角矩形 106"/>
          <p:cNvSpPr/>
          <p:nvPr/>
        </p:nvSpPr>
        <p:spPr bwMode="auto">
          <a:xfrm>
            <a:off x="1165225" y="846137"/>
            <a:ext cx="1008062" cy="213995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9173" tIns="19586" rIns="39173" bIns="19586"/>
          <a:lstStyle/>
          <a:p>
            <a:pPr>
              <a:defRPr/>
            </a:pPr>
            <a:endParaRPr lang="zh-TW" altLang="en-US" sz="19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06" name="圓角矩形 105"/>
          <p:cNvSpPr/>
          <p:nvPr/>
        </p:nvSpPr>
        <p:spPr bwMode="auto">
          <a:xfrm>
            <a:off x="2242369" y="836811"/>
            <a:ext cx="1008062" cy="213995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9173" tIns="19586" rIns="39173" bIns="19586"/>
          <a:lstStyle/>
          <a:p>
            <a:pPr>
              <a:defRPr/>
            </a:pPr>
            <a:endParaRPr lang="zh-TW" altLang="en-US" sz="19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05" name="圓角矩形 104"/>
          <p:cNvSpPr/>
          <p:nvPr/>
        </p:nvSpPr>
        <p:spPr bwMode="auto">
          <a:xfrm>
            <a:off x="7884418" y="841276"/>
            <a:ext cx="1008062" cy="213995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9173" tIns="19586" rIns="39173" bIns="19586"/>
          <a:lstStyle/>
          <a:p>
            <a:pPr>
              <a:defRPr/>
            </a:pPr>
            <a:endParaRPr lang="zh-TW" altLang="en-US" sz="19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02" name="圓角矩形 101"/>
          <p:cNvSpPr/>
          <p:nvPr/>
        </p:nvSpPr>
        <p:spPr bwMode="auto">
          <a:xfrm>
            <a:off x="6804248" y="841276"/>
            <a:ext cx="1008062" cy="213995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9173" tIns="19586" rIns="39173" bIns="19586"/>
          <a:lstStyle/>
          <a:p>
            <a:pPr>
              <a:defRPr/>
            </a:pPr>
            <a:endParaRPr lang="zh-TW" altLang="en-US" sz="19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01" name="圓角矩形 100"/>
          <p:cNvSpPr/>
          <p:nvPr/>
        </p:nvSpPr>
        <p:spPr bwMode="auto">
          <a:xfrm>
            <a:off x="5720649" y="833983"/>
            <a:ext cx="1008062" cy="213995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9173" tIns="19586" rIns="39173" bIns="19586"/>
          <a:lstStyle/>
          <a:p>
            <a:pPr>
              <a:defRPr/>
            </a:pPr>
            <a:endParaRPr lang="zh-TW" altLang="en-US" sz="19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00" name="圓角矩形 99"/>
          <p:cNvSpPr/>
          <p:nvPr/>
        </p:nvSpPr>
        <p:spPr bwMode="auto">
          <a:xfrm>
            <a:off x="4569537" y="833983"/>
            <a:ext cx="1008062" cy="213995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9173" tIns="19586" rIns="39173" bIns="19586"/>
          <a:lstStyle/>
          <a:p>
            <a:pPr>
              <a:defRPr/>
            </a:pPr>
            <a:endParaRPr lang="zh-TW" altLang="en-US" sz="19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cxnSp>
        <p:nvCxnSpPr>
          <p:cNvPr id="133" name="直線接點 132"/>
          <p:cNvCxnSpPr/>
          <p:nvPr/>
        </p:nvCxnSpPr>
        <p:spPr bwMode="auto">
          <a:xfrm flipV="1">
            <a:off x="1870719" y="3331157"/>
            <a:ext cx="0" cy="34587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5" name="直線接點 124"/>
          <p:cNvCxnSpPr/>
          <p:nvPr/>
        </p:nvCxnSpPr>
        <p:spPr bwMode="auto">
          <a:xfrm>
            <a:off x="7091486" y="3002558"/>
            <a:ext cx="794" cy="14297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0" name="直線接點 179"/>
          <p:cNvCxnSpPr/>
          <p:nvPr/>
        </p:nvCxnSpPr>
        <p:spPr bwMode="auto">
          <a:xfrm>
            <a:off x="5143500" y="2981226"/>
            <a:ext cx="0" cy="14297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直線接點 55"/>
          <p:cNvCxnSpPr/>
          <p:nvPr/>
        </p:nvCxnSpPr>
        <p:spPr bwMode="auto">
          <a:xfrm>
            <a:off x="1835150" y="2986087"/>
            <a:ext cx="0" cy="1492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2" name="矩形 111"/>
          <p:cNvSpPr/>
          <p:nvPr/>
        </p:nvSpPr>
        <p:spPr bwMode="auto">
          <a:xfrm>
            <a:off x="0" y="3095636"/>
            <a:ext cx="9180512" cy="38360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9173" tIns="19586" rIns="39173" bIns="19586"/>
          <a:lstStyle/>
          <a:p>
            <a:pPr>
              <a:defRPr/>
            </a:pPr>
            <a:endParaRPr lang="zh-TW" altLang="en-US" sz="1700" dirty="0">
              <a:solidFill>
                <a:schemeClr val="tx1"/>
              </a:solidFill>
              <a:ea typeface="新細明體" pitchFamily="18" charset="-120"/>
            </a:endParaRPr>
          </a:p>
        </p:txBody>
      </p:sp>
      <p:cxnSp>
        <p:nvCxnSpPr>
          <p:cNvPr id="116" name="直線接點 115"/>
          <p:cNvCxnSpPr/>
          <p:nvPr/>
        </p:nvCxnSpPr>
        <p:spPr>
          <a:xfrm>
            <a:off x="3992761" y="3001516"/>
            <a:ext cx="0" cy="612775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176" y="4316462"/>
            <a:ext cx="8016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561356"/>
            <a:ext cx="73977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" name="圓角矩形 177"/>
          <p:cNvSpPr/>
          <p:nvPr/>
        </p:nvSpPr>
        <p:spPr bwMode="auto">
          <a:xfrm>
            <a:off x="3491880" y="846137"/>
            <a:ext cx="1008062" cy="213995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ffectLst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9173" tIns="19586" rIns="39173" bIns="19586"/>
          <a:lstStyle/>
          <a:p>
            <a:pPr>
              <a:defRPr/>
            </a:pPr>
            <a:endParaRPr lang="zh-TW" altLang="en-US" sz="19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33" name="圓角化同側角落矩形 32"/>
          <p:cNvSpPr/>
          <p:nvPr/>
        </p:nvSpPr>
        <p:spPr bwMode="auto">
          <a:xfrm rot="10800000">
            <a:off x="1165224" y="2313495"/>
            <a:ext cx="1008061" cy="458787"/>
          </a:xfrm>
          <a:prstGeom prst="round2SameRect">
            <a:avLst>
              <a:gd name="adj1" fmla="val 10500"/>
              <a:gd name="adj2" fmla="val 0"/>
            </a:avLst>
          </a:prstGeom>
          <a:solidFill>
            <a:srgbClr val="143A7B"/>
          </a:solid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圓角化同側角落矩形 4"/>
          <p:cNvSpPr/>
          <p:nvPr/>
        </p:nvSpPr>
        <p:spPr bwMode="auto">
          <a:xfrm>
            <a:off x="1235075" y="2313497"/>
            <a:ext cx="868363" cy="44767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62280" tIns="462280" rIns="462280" bIns="462280" spcCol="1270"/>
          <a:lstStyle/>
          <a:p>
            <a:pPr algn="ctr" defTabSz="1237746">
              <a:lnSpc>
                <a:spcPct val="90000"/>
              </a:lnSpc>
              <a:spcAft>
                <a:spcPct val="35000"/>
              </a:spcAft>
              <a:defRPr/>
            </a:pPr>
            <a:endParaRPr lang="zh-TW" altLang="en-US" sz="2700"/>
          </a:p>
        </p:txBody>
      </p:sp>
      <p:sp>
        <p:nvSpPr>
          <p:cNvPr id="21514" name="文字方塊 31"/>
          <p:cNvSpPr txBox="1">
            <a:spLocks noChangeArrowheads="1"/>
          </p:cNvSpPr>
          <p:nvPr/>
        </p:nvSpPr>
        <p:spPr bwMode="auto">
          <a:xfrm>
            <a:off x="1330325" y="1100336"/>
            <a:ext cx="7651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300" b="1" dirty="0">
                <a:cs typeface="Calibri" charset="0"/>
                <a:sym typeface="Calibri Bold" charset="0"/>
              </a:rPr>
              <a:t>Connect </a:t>
            </a:r>
            <a:r>
              <a:rPr kumimoji="0" lang="en-US" altLang="zh-CN" sz="1300" b="1" dirty="0">
                <a:cs typeface="Calibri" charset="0"/>
                <a:sym typeface="Calibri Bold" charset="0"/>
              </a:rPr>
              <a:t>3</a:t>
            </a:r>
            <a:r>
              <a:rPr kumimoji="0" lang="en-US" altLang="zh-TW" sz="1300" b="1" dirty="0">
                <a:cs typeface="Calibri" charset="0"/>
                <a:sym typeface="Calibri Bold" charset="0"/>
              </a:rPr>
              <a:t>0</a:t>
            </a:r>
            <a:r>
              <a:rPr kumimoji="0" lang="en-US" altLang="zh-CN" sz="1300" b="1" dirty="0">
                <a:cs typeface="Calibri" charset="0"/>
                <a:sym typeface="Calibri Bold" charset="0"/>
              </a:rPr>
              <a:t>2</a:t>
            </a:r>
            <a:endParaRPr kumimoji="0" lang="en-US" altLang="zh-TW" sz="1300" b="1" dirty="0">
              <a:cs typeface="Calibri" charset="0"/>
              <a:sym typeface="Calibri Bold" charset="0"/>
            </a:endParaRPr>
          </a:p>
        </p:txBody>
      </p:sp>
      <p:sp>
        <p:nvSpPr>
          <p:cNvPr id="21515" name="文字方塊 28"/>
          <p:cNvSpPr txBox="1">
            <a:spLocks noChangeArrowheads="1"/>
          </p:cNvSpPr>
          <p:nvPr/>
        </p:nvSpPr>
        <p:spPr bwMode="auto">
          <a:xfrm>
            <a:off x="1247775" y="2352675"/>
            <a:ext cx="844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>
                <a:solidFill>
                  <a:srgbClr val="FFFFFF"/>
                </a:solidFill>
                <a:cs typeface="Calibri" charset="0"/>
                <a:sym typeface="Calibri Bold" charset="0"/>
              </a:rPr>
              <a:t>USB</a:t>
            </a:r>
            <a:r>
              <a:rPr kumimoji="0" lang="en-US" altLang="zh-CN" sz="1000">
                <a:solidFill>
                  <a:srgbClr val="FFFFFF"/>
                </a:solidFill>
                <a:cs typeface="Calibri" charset="0"/>
                <a:sym typeface="Calibri Bold" charset="0"/>
              </a:rPr>
              <a:t>3</a:t>
            </a:r>
            <a:r>
              <a:rPr kumimoji="0" lang="en-US" altLang="zh-TW" sz="1000">
                <a:solidFill>
                  <a:srgbClr val="FFFFFF"/>
                </a:solidFill>
                <a:cs typeface="Calibri" charset="0"/>
                <a:sym typeface="Calibri Bold" charset="0"/>
              </a:rPr>
              <a:t>.0,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>
                <a:solidFill>
                  <a:srgbClr val="FFFFFF"/>
                </a:solidFill>
                <a:cs typeface="Calibri" charset="0"/>
                <a:sym typeface="Calibri Bold" charset="0"/>
              </a:rPr>
              <a:t>8GB</a:t>
            </a:r>
            <a:r>
              <a:rPr kumimoji="0" lang="en-US" altLang="zh-CN" sz="1000">
                <a:solidFill>
                  <a:srgbClr val="FFFFFF"/>
                </a:solidFill>
                <a:cs typeface="Calibri" charset="0"/>
                <a:sym typeface="Calibri Bold" charset="0"/>
              </a:rPr>
              <a:t>-64GB</a:t>
            </a:r>
            <a:endParaRPr kumimoji="0" lang="en-US" altLang="zh-TW" sz="1000">
              <a:solidFill>
                <a:srgbClr val="FFFFFF"/>
              </a:solidFill>
              <a:cs typeface="Calibri" charset="0"/>
              <a:sym typeface="Calibri Bold" charset="0"/>
            </a:endParaRPr>
          </a:p>
        </p:txBody>
      </p:sp>
      <p:sp>
        <p:nvSpPr>
          <p:cNvPr id="51" name="圓角化同側角落矩形 4"/>
          <p:cNvSpPr/>
          <p:nvPr/>
        </p:nvSpPr>
        <p:spPr bwMode="auto">
          <a:xfrm>
            <a:off x="5902325" y="2149475"/>
            <a:ext cx="1081088" cy="5302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62237" tIns="462237" rIns="462237" bIns="462237" spcCol="1270"/>
          <a:lstStyle/>
          <a:p>
            <a:pPr algn="ctr" defTabSz="1237746">
              <a:lnSpc>
                <a:spcPct val="90000"/>
              </a:lnSpc>
              <a:spcAft>
                <a:spcPct val="35000"/>
              </a:spcAft>
              <a:defRPr/>
            </a:pPr>
            <a:endParaRPr lang="zh-TW" altLang="en-US" sz="2700"/>
          </a:p>
        </p:txBody>
      </p:sp>
      <p:sp>
        <p:nvSpPr>
          <p:cNvPr id="21519" name="文字方塊 44"/>
          <p:cNvSpPr txBox="1">
            <a:spLocks noChangeArrowheads="1"/>
          </p:cNvSpPr>
          <p:nvPr/>
        </p:nvSpPr>
        <p:spPr bwMode="auto">
          <a:xfrm>
            <a:off x="2719388" y="2290763"/>
            <a:ext cx="8445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>
                <a:solidFill>
                  <a:srgbClr val="FFFFFF"/>
                </a:solidFill>
                <a:cs typeface="Calibri" charset="0"/>
                <a:sym typeface="Calibri Bold" charset="0"/>
              </a:rPr>
              <a:t>USB2.0, 4~32G</a:t>
            </a:r>
          </a:p>
          <a:p>
            <a:pPr algn="ctr">
              <a:buClr>
                <a:srgbClr val="000000"/>
              </a:buClr>
              <a:buSzPct val="100000"/>
            </a:pPr>
            <a:endParaRPr kumimoji="0" lang="en-US" altLang="zh-TW" sz="1000">
              <a:solidFill>
                <a:srgbClr val="FFFFFF"/>
              </a:solidFill>
              <a:cs typeface="Calibri" charset="0"/>
              <a:sym typeface="Calibri Bold" charset="0"/>
            </a:endParaRPr>
          </a:p>
          <a:p>
            <a:endParaRPr lang="zh-TW" altLang="en-US" sz="3900" baseline="-25000"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3" name="圓角化同側角落矩形 62"/>
          <p:cNvSpPr/>
          <p:nvPr/>
        </p:nvSpPr>
        <p:spPr bwMode="auto">
          <a:xfrm rot="10800000">
            <a:off x="76821" y="2312701"/>
            <a:ext cx="1008061" cy="460375"/>
          </a:xfrm>
          <a:prstGeom prst="round2SameRect">
            <a:avLst>
              <a:gd name="adj1" fmla="val 10500"/>
              <a:gd name="adj2" fmla="val 0"/>
            </a:avLst>
          </a:prstGeom>
          <a:solidFill>
            <a:srgbClr val="143A7B"/>
          </a:solid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4" name="圓角化同側角落矩形 4"/>
          <p:cNvSpPr/>
          <p:nvPr/>
        </p:nvSpPr>
        <p:spPr bwMode="auto">
          <a:xfrm>
            <a:off x="146670" y="2312703"/>
            <a:ext cx="868363" cy="44926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62280" tIns="462280" rIns="462280" bIns="462280" spcCol="1270"/>
          <a:lstStyle/>
          <a:p>
            <a:pPr algn="ctr" defTabSz="1237746">
              <a:lnSpc>
                <a:spcPct val="90000"/>
              </a:lnSpc>
              <a:spcAft>
                <a:spcPct val="35000"/>
              </a:spcAft>
              <a:defRPr/>
            </a:pPr>
            <a:endParaRPr lang="zh-TW" altLang="en-US" sz="2700"/>
          </a:p>
        </p:txBody>
      </p:sp>
      <p:sp>
        <p:nvSpPr>
          <p:cNvPr id="21522" name="文字方塊 58"/>
          <p:cNvSpPr txBox="1">
            <a:spLocks noChangeArrowheads="1"/>
          </p:cNvSpPr>
          <p:nvPr/>
        </p:nvSpPr>
        <p:spPr bwMode="auto">
          <a:xfrm>
            <a:off x="179512" y="2352675"/>
            <a:ext cx="8461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 dirty="0">
                <a:solidFill>
                  <a:srgbClr val="FFFFFF"/>
                </a:solidFill>
                <a:cs typeface="Calibri" charset="0"/>
                <a:sym typeface="Calibri Bold" charset="0"/>
              </a:rPr>
              <a:t>USB3.0, 8GB-</a:t>
            </a:r>
            <a:r>
              <a:rPr kumimoji="0" lang="en-US" altLang="zh-CN" sz="1000" dirty="0">
                <a:solidFill>
                  <a:srgbClr val="FFFFFF"/>
                </a:solidFill>
                <a:cs typeface="Calibri" charset="0"/>
                <a:sym typeface="Calibri Bold" charset="0"/>
              </a:rPr>
              <a:t>64</a:t>
            </a:r>
            <a:r>
              <a:rPr kumimoji="0" lang="en-US" altLang="zh-TW" sz="1000" dirty="0">
                <a:solidFill>
                  <a:srgbClr val="FFFFFF"/>
                </a:solidFill>
                <a:cs typeface="Calibri" charset="0"/>
                <a:sym typeface="Calibri Bold" charset="0"/>
              </a:rPr>
              <a:t>GB</a:t>
            </a:r>
          </a:p>
          <a:p>
            <a:endParaRPr lang="zh-TW" altLang="en-US" sz="3900" baseline="-25000" dirty="0"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1523" name="文字方塊 85"/>
          <p:cNvSpPr txBox="1">
            <a:spLocks noChangeArrowheads="1"/>
          </p:cNvSpPr>
          <p:nvPr/>
        </p:nvSpPr>
        <p:spPr bwMode="auto">
          <a:xfrm>
            <a:off x="1650206" y="559235"/>
            <a:ext cx="801687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173" tIns="19586" rIns="39173" bIns="1958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r>
              <a:rPr lang="en-US" altLang="zh-TW" sz="1600" b="1" baseline="-25000" dirty="0">
                <a:latin typeface="Arial" charset="0"/>
                <a:ea typeface="新細明體" charset="0"/>
                <a:cs typeface="新細明體" charset="0"/>
              </a:rPr>
              <a:t>USB3.0</a:t>
            </a:r>
            <a:endParaRPr lang="zh-TW" altLang="en-US" sz="1600" b="1" baseline="-25000" dirty="0"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1524" name="文字方塊 86"/>
          <p:cNvSpPr txBox="1">
            <a:spLocks noChangeArrowheads="1"/>
          </p:cNvSpPr>
          <p:nvPr/>
        </p:nvSpPr>
        <p:spPr bwMode="auto">
          <a:xfrm>
            <a:off x="3525838" y="3677034"/>
            <a:ext cx="801687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173" tIns="19586" rIns="39173" bIns="1958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r>
              <a:rPr lang="en-US" altLang="zh-TW" sz="1600" b="1" baseline="-25000" dirty="0">
                <a:latin typeface="Arial" charset="0"/>
                <a:ea typeface="新細明體" charset="0"/>
                <a:cs typeface="新細明體" charset="0"/>
              </a:rPr>
              <a:t>USB</a:t>
            </a:r>
            <a:r>
              <a:rPr lang="en-US" altLang="zh-CN" sz="1600" b="1" baseline="-25000" dirty="0">
                <a:latin typeface="Arial" charset="0"/>
                <a:ea typeface="新細明體" charset="0"/>
                <a:cs typeface="新細明體" charset="0"/>
              </a:rPr>
              <a:t>2</a:t>
            </a:r>
            <a:r>
              <a:rPr lang="en-US" altLang="zh-TW" sz="1600" b="1" baseline="-25000" dirty="0">
                <a:latin typeface="Arial" charset="0"/>
                <a:ea typeface="新細明體" charset="0"/>
                <a:cs typeface="新細明體" charset="0"/>
              </a:rPr>
              <a:t>.0</a:t>
            </a:r>
            <a:endParaRPr lang="zh-TW" altLang="en-US" sz="1600" b="1" baseline="-25000" dirty="0"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1526" name="文字方塊 6"/>
          <p:cNvSpPr txBox="1">
            <a:spLocks noChangeArrowheads="1"/>
          </p:cNvSpPr>
          <p:nvPr/>
        </p:nvSpPr>
        <p:spPr bwMode="auto">
          <a:xfrm>
            <a:off x="1077118" y="3144838"/>
            <a:ext cx="2036763" cy="25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173" tIns="19586" rIns="39173" bIns="1958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r>
              <a:rPr lang="en-US" altLang="zh-TW" sz="1400" dirty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Mass Production</a:t>
            </a:r>
            <a:endParaRPr lang="zh-TW" altLang="en-US" sz="1400" baseline="-25000" dirty="0">
              <a:solidFill>
                <a:schemeClr val="bg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1530" name="文字方塊 149"/>
          <p:cNvSpPr txBox="1">
            <a:spLocks noChangeArrowheads="1"/>
          </p:cNvSpPr>
          <p:nvPr/>
        </p:nvSpPr>
        <p:spPr bwMode="auto">
          <a:xfrm>
            <a:off x="6371957" y="3144838"/>
            <a:ext cx="1547812" cy="25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173" tIns="19586" rIns="39173" bIns="1958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r>
              <a:rPr lang="en-US" altLang="zh-TW" sz="1400" dirty="0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2015 Q2</a:t>
            </a:r>
            <a:endParaRPr lang="zh-TW" altLang="en-US" sz="1400" baseline="-25000" dirty="0">
              <a:solidFill>
                <a:schemeClr val="bg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1531" name="文字方塊 187"/>
          <p:cNvSpPr txBox="1">
            <a:spLocks noChangeArrowheads="1"/>
          </p:cNvSpPr>
          <p:nvPr/>
        </p:nvSpPr>
        <p:spPr bwMode="auto">
          <a:xfrm>
            <a:off x="203250" y="1100336"/>
            <a:ext cx="7683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300" b="1" dirty="0">
                <a:cs typeface="Calibri" charset="0"/>
                <a:sym typeface="Calibri Bold" charset="0"/>
              </a:rPr>
              <a:t>Connect 301</a:t>
            </a:r>
          </a:p>
        </p:txBody>
      </p:sp>
      <p:pic>
        <p:nvPicPr>
          <p:cNvPr id="21533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5775"/>
            <a:ext cx="55563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5775"/>
            <a:ext cx="55563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5775"/>
            <a:ext cx="55563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6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5775"/>
            <a:ext cx="55563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7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5775"/>
            <a:ext cx="55563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8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5775"/>
            <a:ext cx="55563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39" name="文字方塊 28"/>
          <p:cNvSpPr txBox="1">
            <a:spLocks noChangeArrowheads="1"/>
          </p:cNvSpPr>
          <p:nvPr/>
        </p:nvSpPr>
        <p:spPr bwMode="auto">
          <a:xfrm>
            <a:off x="2439988" y="2339975"/>
            <a:ext cx="8445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>
                <a:solidFill>
                  <a:srgbClr val="FFFFFF"/>
                </a:solidFill>
                <a:cs typeface="Calibri" charset="0"/>
                <a:sym typeface="Calibri Bold" charset="0"/>
              </a:rPr>
              <a:t>USB2.0, 8GB</a:t>
            </a:r>
          </a:p>
        </p:txBody>
      </p:sp>
      <p:sp>
        <p:nvSpPr>
          <p:cNvPr id="147" name="圓角化同側角落矩形 146"/>
          <p:cNvSpPr/>
          <p:nvPr/>
        </p:nvSpPr>
        <p:spPr bwMode="auto">
          <a:xfrm rot="10800000">
            <a:off x="3491880" y="2353444"/>
            <a:ext cx="1008062" cy="471487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541" name="文字方塊 28"/>
          <p:cNvSpPr txBox="1">
            <a:spLocks noChangeArrowheads="1"/>
          </p:cNvSpPr>
          <p:nvPr/>
        </p:nvSpPr>
        <p:spPr bwMode="auto">
          <a:xfrm>
            <a:off x="3480860" y="2385442"/>
            <a:ext cx="9890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USB3.</a:t>
            </a:r>
            <a:r>
              <a:rPr kumimoji="0" lang="en-US" altLang="zh-CN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1 C</a:t>
            </a:r>
            <a:r>
              <a:rPr kumimoji="0" lang="en-US" altLang="zh-TW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,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kumimoji="0" lang="en-US" altLang="zh-CN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0GB</a:t>
            </a:r>
            <a:endParaRPr kumimoji="0" lang="en-US" altLang="zh-TW" sz="1000" b="1" dirty="0">
              <a:solidFill>
                <a:schemeClr val="bg1"/>
              </a:solidFill>
              <a:cs typeface="Calibri" charset="0"/>
              <a:sym typeface="Calibri Bold" charset="0"/>
            </a:endParaRPr>
          </a:p>
        </p:txBody>
      </p:sp>
      <p:sp>
        <p:nvSpPr>
          <p:cNvPr id="137" name="圓角化同側角落矩形 136"/>
          <p:cNvSpPr/>
          <p:nvPr/>
        </p:nvSpPr>
        <p:spPr bwMode="auto">
          <a:xfrm rot="10800000">
            <a:off x="2229352" y="2313496"/>
            <a:ext cx="1046480" cy="458788"/>
          </a:xfrm>
          <a:prstGeom prst="round2SameRect">
            <a:avLst>
              <a:gd name="adj1" fmla="val 10500"/>
              <a:gd name="adj2" fmla="val 0"/>
            </a:avLst>
          </a:prstGeom>
          <a:solidFill>
            <a:srgbClr val="143A7B"/>
          </a:solid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8" name="圓角化同側角落矩形 4"/>
          <p:cNvSpPr/>
          <p:nvPr/>
        </p:nvSpPr>
        <p:spPr bwMode="auto">
          <a:xfrm>
            <a:off x="2261931" y="2313496"/>
            <a:ext cx="990028" cy="44767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62280" tIns="462280" rIns="462280" bIns="462280" spcCol="1270"/>
          <a:lstStyle/>
          <a:p>
            <a:pPr algn="ctr" defTabSz="1237746">
              <a:lnSpc>
                <a:spcPct val="90000"/>
              </a:lnSpc>
              <a:spcAft>
                <a:spcPct val="35000"/>
              </a:spcAft>
              <a:defRPr/>
            </a:pPr>
            <a:endParaRPr lang="zh-TW" altLang="en-US" sz="2700"/>
          </a:p>
        </p:txBody>
      </p:sp>
      <p:sp>
        <p:nvSpPr>
          <p:cNvPr id="21544" name="文字方塊 31"/>
          <p:cNvSpPr txBox="1">
            <a:spLocks noChangeArrowheads="1"/>
          </p:cNvSpPr>
          <p:nvPr/>
        </p:nvSpPr>
        <p:spPr bwMode="auto">
          <a:xfrm>
            <a:off x="2339752" y="1100336"/>
            <a:ext cx="7635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300" b="1" dirty="0">
                <a:cs typeface="Calibri" charset="0"/>
                <a:sym typeface="Calibri Bold" charset="0"/>
              </a:rPr>
              <a:t>Connect 303/304</a:t>
            </a:r>
          </a:p>
        </p:txBody>
      </p:sp>
      <p:sp>
        <p:nvSpPr>
          <p:cNvPr id="21546" name="文字方塊 31"/>
          <p:cNvSpPr txBox="1">
            <a:spLocks noChangeArrowheads="1"/>
          </p:cNvSpPr>
          <p:nvPr/>
        </p:nvSpPr>
        <p:spPr bwMode="auto">
          <a:xfrm>
            <a:off x="3635375" y="1100336"/>
            <a:ext cx="7635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300" b="1" dirty="0">
                <a:cs typeface="Calibri" charset="0"/>
                <a:sym typeface="Calibri Bold" charset="0"/>
              </a:rPr>
              <a:t>Connect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kumimoji="0" lang="en-US" altLang="zh-CN" sz="1300" b="1" dirty="0">
                <a:cs typeface="Calibri" charset="0"/>
                <a:sym typeface="Calibri Bold" charset="0"/>
              </a:rPr>
              <a:t>311</a:t>
            </a:r>
            <a:r>
              <a:rPr kumimoji="0" lang="en-US" altLang="zh-TW" sz="1300" b="1" dirty="0">
                <a:cs typeface="Calibri" charset="0"/>
                <a:sym typeface="Calibri Bold" charset="0"/>
              </a:rPr>
              <a:t> 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69A9EA-A471-F54B-AD5B-FC72A44A579F}" type="slidenum">
              <a:rPr lang="zh-TW" altLang="en-US" smtClean="0"/>
              <a:pPr>
                <a:defRPr/>
              </a:pPr>
              <a:t>15</a:t>
            </a:fld>
            <a:endParaRPr lang="zh-TW" altLang="en-US" dirty="0"/>
          </a:p>
        </p:txBody>
      </p:sp>
      <p:pic>
        <p:nvPicPr>
          <p:cNvPr id="21548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3001963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9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3001963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0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3001963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1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3001963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2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3001963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3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3001963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圓角化同側角落矩形 4"/>
          <p:cNvSpPr/>
          <p:nvPr/>
        </p:nvSpPr>
        <p:spPr bwMode="auto">
          <a:xfrm>
            <a:off x="6161527" y="2353444"/>
            <a:ext cx="1081088" cy="5302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62237" tIns="462237" rIns="462237" bIns="462237" spcCol="1270"/>
          <a:lstStyle/>
          <a:p>
            <a:pPr algn="ctr" defTabSz="1237746">
              <a:lnSpc>
                <a:spcPct val="90000"/>
              </a:lnSpc>
              <a:spcAft>
                <a:spcPct val="35000"/>
              </a:spcAft>
              <a:defRPr/>
            </a:pPr>
            <a:endParaRPr lang="zh-TW" altLang="en-US" sz="2700"/>
          </a:p>
        </p:txBody>
      </p:sp>
      <p:sp>
        <p:nvSpPr>
          <p:cNvPr id="21556" name="文字方塊 31"/>
          <p:cNvSpPr txBox="1">
            <a:spLocks noChangeArrowheads="1"/>
          </p:cNvSpPr>
          <p:nvPr/>
        </p:nvSpPr>
        <p:spPr bwMode="auto">
          <a:xfrm>
            <a:off x="5811962" y="1100336"/>
            <a:ext cx="76358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300" b="1" dirty="0">
                <a:cs typeface="Calibri" charset="0"/>
                <a:sym typeface="Calibri Bold" charset="0"/>
              </a:rPr>
              <a:t>Connect </a:t>
            </a:r>
            <a:r>
              <a:rPr kumimoji="0" lang="en-US" altLang="zh-CN" sz="1300" b="1" dirty="0">
                <a:cs typeface="Calibri" charset="0"/>
                <a:sym typeface="Calibri Bold" charset="0"/>
              </a:rPr>
              <a:t>313</a:t>
            </a:r>
          </a:p>
          <a:p>
            <a:pPr algn="ctr">
              <a:buClr>
                <a:srgbClr val="000000"/>
              </a:buClr>
              <a:buSzPct val="100000"/>
            </a:pPr>
            <a:endParaRPr kumimoji="0" lang="en-US" altLang="zh-TW" sz="1300" b="1" dirty="0">
              <a:cs typeface="Calibri" charset="0"/>
              <a:sym typeface="Calibri Bold" charset="0"/>
            </a:endParaRPr>
          </a:p>
        </p:txBody>
      </p:sp>
      <p:sp>
        <p:nvSpPr>
          <p:cNvPr id="108" name="圓角化同側角落矩形 107"/>
          <p:cNvSpPr/>
          <p:nvPr/>
        </p:nvSpPr>
        <p:spPr bwMode="auto">
          <a:xfrm rot="10800000">
            <a:off x="1363687" y="4921298"/>
            <a:ext cx="1008061" cy="460375"/>
          </a:xfrm>
          <a:prstGeom prst="round2SameRect">
            <a:avLst>
              <a:gd name="adj1" fmla="val 10500"/>
              <a:gd name="adj2" fmla="val 0"/>
            </a:avLst>
          </a:prstGeom>
          <a:solidFill>
            <a:srgbClr val="143A7B"/>
          </a:solid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9" name="圓角化同側角落矩形 4"/>
          <p:cNvSpPr/>
          <p:nvPr/>
        </p:nvSpPr>
        <p:spPr bwMode="auto">
          <a:xfrm>
            <a:off x="1363688" y="4921300"/>
            <a:ext cx="878681" cy="44926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62280" tIns="462280" rIns="462280" bIns="462280" spcCol="1270"/>
          <a:lstStyle/>
          <a:p>
            <a:pPr algn="ctr" defTabSz="1237746">
              <a:lnSpc>
                <a:spcPct val="90000"/>
              </a:lnSpc>
              <a:spcAft>
                <a:spcPct val="35000"/>
              </a:spcAft>
              <a:defRPr/>
            </a:pPr>
            <a:endParaRPr lang="zh-TW" altLang="en-US" sz="2700"/>
          </a:p>
        </p:txBody>
      </p:sp>
      <p:sp>
        <p:nvSpPr>
          <p:cNvPr id="21559" name="文字方塊 31"/>
          <p:cNvSpPr txBox="1">
            <a:spLocks noChangeArrowheads="1"/>
          </p:cNvSpPr>
          <p:nvPr/>
        </p:nvSpPr>
        <p:spPr bwMode="auto">
          <a:xfrm>
            <a:off x="1477194" y="3793604"/>
            <a:ext cx="7651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300" b="1" dirty="0">
                <a:cs typeface="Calibri" charset="0"/>
                <a:sym typeface="Calibri Bold" charset="0"/>
              </a:rPr>
              <a:t>Connect 203</a:t>
            </a:r>
            <a:r>
              <a:rPr kumimoji="0" lang="en-US" altLang="zh-CN" sz="1300" b="1" dirty="0">
                <a:cs typeface="Calibri" charset="0"/>
                <a:sym typeface="Calibri Bold" charset="0"/>
              </a:rPr>
              <a:t>/204</a:t>
            </a:r>
            <a:endParaRPr kumimoji="0" lang="en-US" altLang="zh-TW" sz="1300" b="1" dirty="0">
              <a:cs typeface="Calibri" charset="0"/>
              <a:sym typeface="Calibri Bold" charset="0"/>
            </a:endParaRPr>
          </a:p>
        </p:txBody>
      </p:sp>
      <p:sp>
        <p:nvSpPr>
          <p:cNvPr id="21560" name="文字方塊 28"/>
          <p:cNvSpPr txBox="1">
            <a:spLocks noChangeArrowheads="1"/>
          </p:cNvSpPr>
          <p:nvPr/>
        </p:nvSpPr>
        <p:spPr bwMode="auto">
          <a:xfrm>
            <a:off x="1445444" y="5007025"/>
            <a:ext cx="8445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>
                <a:solidFill>
                  <a:srgbClr val="FFFFFF"/>
                </a:solidFill>
                <a:cs typeface="Calibri" charset="0"/>
                <a:sym typeface="Calibri Bold" charset="0"/>
              </a:rPr>
              <a:t>USB2.0, 0GB</a:t>
            </a:r>
          </a:p>
        </p:txBody>
      </p:sp>
      <p:sp>
        <p:nvSpPr>
          <p:cNvPr id="123" name="圓角化同側角落矩形 122"/>
          <p:cNvSpPr/>
          <p:nvPr/>
        </p:nvSpPr>
        <p:spPr bwMode="auto">
          <a:xfrm rot="10800000">
            <a:off x="324670" y="4921299"/>
            <a:ext cx="1008062" cy="460375"/>
          </a:xfrm>
          <a:prstGeom prst="round2SameRect">
            <a:avLst>
              <a:gd name="adj1" fmla="val 10500"/>
              <a:gd name="adj2" fmla="val 0"/>
            </a:avLst>
          </a:prstGeom>
          <a:solidFill>
            <a:srgbClr val="143A7B"/>
          </a:solid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7" name="圓角化同側角落矩形 4"/>
          <p:cNvSpPr/>
          <p:nvPr/>
        </p:nvSpPr>
        <p:spPr bwMode="auto">
          <a:xfrm>
            <a:off x="538982" y="4921300"/>
            <a:ext cx="768350" cy="44926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62280" tIns="462280" rIns="462280" bIns="462280" spcCol="1270"/>
          <a:lstStyle/>
          <a:p>
            <a:pPr algn="ctr" defTabSz="1237746">
              <a:lnSpc>
                <a:spcPct val="90000"/>
              </a:lnSpc>
              <a:spcAft>
                <a:spcPct val="35000"/>
              </a:spcAft>
              <a:defRPr/>
            </a:pPr>
            <a:endParaRPr lang="zh-TW" altLang="en-US" sz="2700"/>
          </a:p>
        </p:txBody>
      </p:sp>
      <p:sp>
        <p:nvSpPr>
          <p:cNvPr id="21563" name="文字方塊 58"/>
          <p:cNvSpPr txBox="1">
            <a:spLocks noChangeArrowheads="1"/>
          </p:cNvSpPr>
          <p:nvPr/>
        </p:nvSpPr>
        <p:spPr bwMode="auto">
          <a:xfrm>
            <a:off x="395536" y="4949875"/>
            <a:ext cx="846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 dirty="0">
                <a:solidFill>
                  <a:srgbClr val="FFFFFF"/>
                </a:solidFill>
                <a:cs typeface="Calibri" charset="0"/>
                <a:sym typeface="Calibri Bold" charset="0"/>
              </a:rPr>
              <a:t>USB2.0, 8GB-32GB</a:t>
            </a:r>
          </a:p>
        </p:txBody>
      </p:sp>
      <p:sp>
        <p:nvSpPr>
          <p:cNvPr id="21564" name="文字方塊 187"/>
          <p:cNvSpPr txBox="1">
            <a:spLocks noChangeArrowheads="1"/>
          </p:cNvSpPr>
          <p:nvPr/>
        </p:nvSpPr>
        <p:spPr bwMode="auto">
          <a:xfrm>
            <a:off x="451470" y="3793604"/>
            <a:ext cx="7667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300" b="1" dirty="0">
                <a:cs typeface="Calibri" charset="0"/>
                <a:sym typeface="Calibri Bold" charset="0"/>
              </a:rPr>
              <a:t>Connect 201</a:t>
            </a:r>
          </a:p>
        </p:txBody>
      </p:sp>
      <p:pic>
        <p:nvPicPr>
          <p:cNvPr id="21565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5710238"/>
            <a:ext cx="55562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66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5710238"/>
            <a:ext cx="55562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67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5710238"/>
            <a:ext cx="55562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68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5710238"/>
            <a:ext cx="55562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69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5710238"/>
            <a:ext cx="55562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7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5710238"/>
            <a:ext cx="55562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71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5" y="4405362"/>
            <a:ext cx="2889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72" name="文字方塊 28"/>
          <p:cNvSpPr txBox="1">
            <a:spLocks noChangeArrowheads="1"/>
          </p:cNvSpPr>
          <p:nvPr/>
        </p:nvSpPr>
        <p:spPr bwMode="auto">
          <a:xfrm>
            <a:off x="2504307" y="4973687"/>
            <a:ext cx="8445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>
                <a:solidFill>
                  <a:srgbClr val="FFFFFF"/>
                </a:solidFill>
                <a:cs typeface="Calibri" charset="0"/>
                <a:sym typeface="Calibri Bold" charset="0"/>
              </a:rPr>
              <a:t>USB2.0, 8GB</a:t>
            </a:r>
          </a:p>
        </p:txBody>
      </p:sp>
      <p:sp>
        <p:nvSpPr>
          <p:cNvPr id="21573" name="文字方塊 28"/>
          <p:cNvSpPr txBox="1">
            <a:spLocks noChangeArrowheads="1"/>
          </p:cNvSpPr>
          <p:nvPr/>
        </p:nvSpPr>
        <p:spPr bwMode="auto">
          <a:xfrm>
            <a:off x="2328863" y="2352675"/>
            <a:ext cx="844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>
                <a:solidFill>
                  <a:srgbClr val="FFFFFF"/>
                </a:solidFill>
                <a:cs typeface="Calibri" charset="0"/>
                <a:sym typeface="Calibri Bold" charset="0"/>
              </a:rPr>
              <a:t>USB</a:t>
            </a:r>
            <a:r>
              <a:rPr kumimoji="0" lang="en-US" altLang="zh-CN" sz="1000">
                <a:solidFill>
                  <a:srgbClr val="FFFFFF"/>
                </a:solidFill>
                <a:cs typeface="Calibri" charset="0"/>
                <a:sym typeface="Calibri Bold" charset="0"/>
              </a:rPr>
              <a:t>3</a:t>
            </a:r>
            <a:r>
              <a:rPr kumimoji="0" lang="en-US" altLang="zh-TW" sz="1000">
                <a:solidFill>
                  <a:srgbClr val="FFFFFF"/>
                </a:solidFill>
                <a:cs typeface="Calibri" charset="0"/>
                <a:sym typeface="Calibri Bold" charset="0"/>
              </a:rPr>
              <a:t>.0,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>
                <a:solidFill>
                  <a:srgbClr val="FFFFFF"/>
                </a:solidFill>
                <a:cs typeface="Calibri" charset="0"/>
                <a:sym typeface="Calibri Bold" charset="0"/>
              </a:rPr>
              <a:t>8GB</a:t>
            </a:r>
            <a:r>
              <a:rPr kumimoji="0" lang="en-US" altLang="zh-CN" sz="1000">
                <a:solidFill>
                  <a:srgbClr val="FFFFFF"/>
                </a:solidFill>
                <a:cs typeface="Calibri" charset="0"/>
                <a:sym typeface="Calibri Bold" charset="0"/>
              </a:rPr>
              <a:t>-64GB</a:t>
            </a:r>
            <a:endParaRPr kumimoji="0" lang="en-US" altLang="zh-TW" sz="1000">
              <a:solidFill>
                <a:srgbClr val="FFFFFF"/>
              </a:solidFill>
              <a:cs typeface="Calibri" charset="0"/>
              <a:sym typeface="Calibri Bold" charset="0"/>
            </a:endParaRPr>
          </a:p>
        </p:txBody>
      </p:sp>
      <p:sp>
        <p:nvSpPr>
          <p:cNvPr id="170" name="圓角化同側角落矩形 4"/>
          <p:cNvSpPr/>
          <p:nvPr/>
        </p:nvSpPr>
        <p:spPr bwMode="auto">
          <a:xfrm>
            <a:off x="4000940" y="2353444"/>
            <a:ext cx="1081087" cy="5302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62237" tIns="462237" rIns="462237" bIns="462237" spcCol="1270"/>
          <a:lstStyle/>
          <a:p>
            <a:pPr algn="ctr" defTabSz="1237746">
              <a:lnSpc>
                <a:spcPct val="90000"/>
              </a:lnSpc>
              <a:spcAft>
                <a:spcPct val="35000"/>
              </a:spcAft>
              <a:defRPr/>
            </a:pPr>
            <a:endParaRPr lang="zh-TW" altLang="en-US" sz="2700"/>
          </a:p>
        </p:txBody>
      </p:sp>
      <p:sp>
        <p:nvSpPr>
          <p:cNvPr id="171" name="圓角化同側角落矩形 4"/>
          <p:cNvSpPr/>
          <p:nvPr/>
        </p:nvSpPr>
        <p:spPr bwMode="auto">
          <a:xfrm>
            <a:off x="6017065" y="2353444"/>
            <a:ext cx="1081087" cy="5302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62237" tIns="462237" rIns="462237" bIns="462237" spcCol="1270"/>
          <a:lstStyle/>
          <a:p>
            <a:pPr algn="ctr" defTabSz="1237746">
              <a:lnSpc>
                <a:spcPct val="90000"/>
              </a:lnSpc>
              <a:spcAft>
                <a:spcPct val="35000"/>
              </a:spcAft>
              <a:defRPr/>
            </a:pPr>
            <a:endParaRPr lang="zh-TW" altLang="en-US" sz="2700"/>
          </a:p>
        </p:txBody>
      </p:sp>
      <p:sp>
        <p:nvSpPr>
          <p:cNvPr id="173" name="圓角化同側角落矩形 172"/>
          <p:cNvSpPr/>
          <p:nvPr/>
        </p:nvSpPr>
        <p:spPr bwMode="auto">
          <a:xfrm rot="10800000">
            <a:off x="4570462" y="2353444"/>
            <a:ext cx="1009253" cy="492125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 dirty="0"/>
          </a:p>
        </p:txBody>
      </p:sp>
      <p:sp>
        <p:nvSpPr>
          <p:cNvPr id="21578" name="文字方塊 28"/>
          <p:cNvSpPr txBox="1">
            <a:spLocks noChangeArrowheads="1"/>
          </p:cNvSpPr>
          <p:nvPr/>
        </p:nvSpPr>
        <p:spPr bwMode="auto">
          <a:xfrm>
            <a:off x="4587396" y="2319576"/>
            <a:ext cx="99020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USB3.</a:t>
            </a:r>
            <a:r>
              <a:rPr kumimoji="0" lang="en-US" altLang="zh-CN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1</a:t>
            </a:r>
            <a:r>
              <a:rPr kumimoji="0" lang="zh-CN" altLang="en-US" sz="1000" b="1" dirty="0">
                <a:solidFill>
                  <a:schemeClr val="bg1"/>
                </a:solidFill>
                <a:ea typeface="新細明體" charset="0"/>
                <a:cs typeface="新細明體" charset="0"/>
                <a:sym typeface="Calibri Bold" charset="0"/>
              </a:rPr>
              <a:t> </a:t>
            </a:r>
            <a:r>
              <a:rPr kumimoji="0" lang="en-US" altLang="zh-CN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C</a:t>
            </a:r>
            <a:r>
              <a:rPr kumimoji="0" lang="en-US" altLang="zh-TW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, OTG Reader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16GB~64GB</a:t>
            </a:r>
          </a:p>
        </p:txBody>
      </p:sp>
      <p:sp>
        <p:nvSpPr>
          <p:cNvPr id="21579" name="文字方塊 31"/>
          <p:cNvSpPr txBox="1">
            <a:spLocks noChangeArrowheads="1"/>
          </p:cNvSpPr>
          <p:nvPr/>
        </p:nvSpPr>
        <p:spPr bwMode="auto">
          <a:xfrm>
            <a:off x="4693294" y="1100336"/>
            <a:ext cx="7635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300" b="1" dirty="0">
                <a:cs typeface="Calibri" charset="0"/>
                <a:sym typeface="Calibri Bold" charset="0"/>
              </a:rPr>
              <a:t>Connect </a:t>
            </a:r>
            <a:r>
              <a:rPr kumimoji="0" lang="en-US" altLang="zh-CN" sz="1300" b="1" dirty="0">
                <a:cs typeface="Calibri" charset="0"/>
                <a:sym typeface="Calibri Bold" charset="0"/>
              </a:rPr>
              <a:t>312</a:t>
            </a:r>
            <a:endParaRPr kumimoji="0" lang="en-US" altLang="zh-TW" sz="1300" b="1" dirty="0">
              <a:cs typeface="Calibri" charset="0"/>
              <a:sym typeface="Calibri Bold" charset="0"/>
            </a:endParaRPr>
          </a:p>
        </p:txBody>
      </p:sp>
      <p:sp>
        <p:nvSpPr>
          <p:cNvPr id="179" name="文字方塊 85"/>
          <p:cNvSpPr txBox="1">
            <a:spLocks noChangeArrowheads="1"/>
          </p:cNvSpPr>
          <p:nvPr/>
        </p:nvSpPr>
        <p:spPr bwMode="auto">
          <a:xfrm>
            <a:off x="5498307" y="375059"/>
            <a:ext cx="1554433" cy="28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9173" tIns="19586" rIns="39173" bIns="19586">
            <a:spAutoFit/>
          </a:bodyPr>
          <a:lstStyle>
            <a:lvl1pPr>
              <a:defRPr kumimoji="1" sz="3900" baseline="-250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3900" baseline="-250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3900" baseline="-250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3900" baseline="-250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3900" baseline="-250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900" baseline="-250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900" baseline="-250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900" baseline="-250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900" baseline="-250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>
              <a:defRPr/>
            </a:pPr>
            <a:r>
              <a:rPr lang="en-US" altLang="zh-TW" sz="2400" b="1" dirty="0" smtClean="0">
                <a:solidFill>
                  <a:schemeClr val="bg1">
                    <a:lumMod val="50000"/>
                  </a:schemeClr>
                </a:solidFill>
              </a:rPr>
              <a:t>USB3.1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</a:rPr>
              <a:t>Type C</a:t>
            </a:r>
            <a:endParaRPr lang="zh-TW" alt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581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82" y="1783407"/>
            <a:ext cx="67945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82" name="圖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87" y="1704975"/>
            <a:ext cx="5238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83" name="文字方塊 28"/>
          <p:cNvSpPr txBox="1">
            <a:spLocks noChangeArrowheads="1"/>
          </p:cNvSpPr>
          <p:nvPr/>
        </p:nvSpPr>
        <p:spPr bwMode="auto">
          <a:xfrm>
            <a:off x="2564632" y="4973687"/>
            <a:ext cx="8445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>
                <a:solidFill>
                  <a:srgbClr val="FFFFFF"/>
                </a:solidFill>
                <a:cs typeface="Calibri" charset="0"/>
                <a:sym typeface="Calibri Bold" charset="0"/>
              </a:rPr>
              <a:t>USB2.0, 8GB</a:t>
            </a:r>
          </a:p>
        </p:txBody>
      </p:sp>
      <p:sp>
        <p:nvSpPr>
          <p:cNvPr id="183" name="圓角化同側角落矩形 182"/>
          <p:cNvSpPr/>
          <p:nvPr/>
        </p:nvSpPr>
        <p:spPr bwMode="auto">
          <a:xfrm rot="10800000">
            <a:off x="2410643" y="4921299"/>
            <a:ext cx="1008061" cy="460375"/>
          </a:xfrm>
          <a:prstGeom prst="round2SameRect">
            <a:avLst>
              <a:gd name="adj1" fmla="val 10500"/>
              <a:gd name="adj2" fmla="val 0"/>
            </a:avLst>
          </a:prstGeom>
          <a:solidFill>
            <a:srgbClr val="143A7B"/>
          </a:solid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4" name="圓角化同側角落矩形 4"/>
          <p:cNvSpPr/>
          <p:nvPr/>
        </p:nvSpPr>
        <p:spPr bwMode="auto">
          <a:xfrm>
            <a:off x="2439219" y="4921300"/>
            <a:ext cx="868363" cy="44926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62280" tIns="462280" rIns="462280" bIns="462280" spcCol="1270"/>
          <a:lstStyle/>
          <a:p>
            <a:pPr algn="ctr" defTabSz="1237746">
              <a:lnSpc>
                <a:spcPct val="90000"/>
              </a:lnSpc>
              <a:spcAft>
                <a:spcPct val="35000"/>
              </a:spcAft>
              <a:defRPr/>
            </a:pPr>
            <a:endParaRPr lang="zh-TW" altLang="en-US" sz="2700"/>
          </a:p>
        </p:txBody>
      </p:sp>
      <p:sp>
        <p:nvSpPr>
          <p:cNvPr id="21586" name="文字方塊 31"/>
          <p:cNvSpPr txBox="1">
            <a:spLocks noChangeArrowheads="1"/>
          </p:cNvSpPr>
          <p:nvPr/>
        </p:nvSpPr>
        <p:spPr bwMode="auto">
          <a:xfrm>
            <a:off x="2555776" y="3793604"/>
            <a:ext cx="7635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300" b="1" dirty="0">
                <a:cs typeface="Calibri" charset="0"/>
                <a:sym typeface="Calibri Bold" charset="0"/>
              </a:rPr>
              <a:t>Connect 210/211</a:t>
            </a:r>
          </a:p>
        </p:txBody>
      </p:sp>
      <p:sp>
        <p:nvSpPr>
          <p:cNvPr id="21587" name="文字方塊 28"/>
          <p:cNvSpPr txBox="1">
            <a:spLocks noChangeArrowheads="1"/>
          </p:cNvSpPr>
          <p:nvPr/>
        </p:nvSpPr>
        <p:spPr bwMode="auto">
          <a:xfrm>
            <a:off x="2267769" y="4968925"/>
            <a:ext cx="1223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>
                <a:solidFill>
                  <a:srgbClr val="FFFFFF"/>
                </a:solidFill>
                <a:cs typeface="Calibri" charset="0"/>
                <a:sym typeface="Calibri Bold" charset="0"/>
              </a:rPr>
              <a:t>TF/SD</a:t>
            </a:r>
            <a:r>
              <a:rPr kumimoji="0" lang="en-US" altLang="zh-CN" sz="1000">
                <a:solidFill>
                  <a:srgbClr val="FFFFFF"/>
                </a:solidFill>
                <a:cs typeface="Calibri" charset="0"/>
                <a:sym typeface="Calibri Bold" charset="0"/>
              </a:rPr>
              <a:t>/UFD/MHL</a:t>
            </a:r>
            <a:endParaRPr kumimoji="0" lang="en-US" altLang="zh-TW" sz="1000">
              <a:solidFill>
                <a:srgbClr val="FFFFFF"/>
              </a:solidFill>
              <a:cs typeface="Calibri" charset="0"/>
              <a:sym typeface="Calibri Bold" charset="0"/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>
                <a:solidFill>
                  <a:srgbClr val="FFFFFF"/>
                </a:solidFill>
                <a:cs typeface="Calibri" charset="0"/>
                <a:sym typeface="Calibri Bold" charset="0"/>
              </a:rPr>
              <a:t> 0GB</a:t>
            </a:r>
          </a:p>
        </p:txBody>
      </p:sp>
      <p:pic>
        <p:nvPicPr>
          <p:cNvPr id="21588" name="圖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979" y="1647925"/>
            <a:ext cx="891401" cy="5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圓角化同側角落矩形 119"/>
          <p:cNvSpPr/>
          <p:nvPr/>
        </p:nvSpPr>
        <p:spPr bwMode="auto">
          <a:xfrm rot="10800000">
            <a:off x="5724128" y="2353441"/>
            <a:ext cx="1011328" cy="487363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593" name="文字方塊 31"/>
          <p:cNvSpPr txBox="1">
            <a:spLocks noChangeArrowheads="1"/>
          </p:cNvSpPr>
          <p:nvPr/>
        </p:nvSpPr>
        <p:spPr bwMode="auto">
          <a:xfrm>
            <a:off x="6948264" y="1100336"/>
            <a:ext cx="76358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300" b="1" dirty="0">
                <a:cs typeface="Calibri" charset="0"/>
                <a:sym typeface="Calibri Bold" charset="0"/>
              </a:rPr>
              <a:t>Connect </a:t>
            </a:r>
            <a:r>
              <a:rPr kumimoji="0" lang="en-US" altLang="zh-CN" sz="1300" b="1" dirty="0">
                <a:cs typeface="Calibri" charset="0"/>
                <a:sym typeface="Calibri Bold" charset="0"/>
              </a:rPr>
              <a:t>314</a:t>
            </a:r>
          </a:p>
          <a:p>
            <a:pPr algn="ctr">
              <a:buClr>
                <a:srgbClr val="000000"/>
              </a:buClr>
              <a:buSzPct val="100000"/>
            </a:pPr>
            <a:endParaRPr kumimoji="0" lang="en-US" altLang="zh-TW" sz="1300" b="1" dirty="0">
              <a:cs typeface="Calibri" charset="0"/>
              <a:sym typeface="Calibri Bold" charset="0"/>
            </a:endParaRPr>
          </a:p>
        </p:txBody>
      </p:sp>
      <p:sp>
        <p:nvSpPr>
          <p:cNvPr id="122" name="圓角化同側角落矩形 121"/>
          <p:cNvSpPr/>
          <p:nvPr/>
        </p:nvSpPr>
        <p:spPr bwMode="auto">
          <a:xfrm rot="10800000">
            <a:off x="6803901" y="2353444"/>
            <a:ext cx="1008062" cy="475192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597" name="文字方塊 31"/>
          <p:cNvSpPr txBox="1">
            <a:spLocks noChangeArrowheads="1"/>
          </p:cNvSpPr>
          <p:nvPr/>
        </p:nvSpPr>
        <p:spPr bwMode="auto">
          <a:xfrm>
            <a:off x="7989668" y="1100336"/>
            <a:ext cx="76358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300" b="1" dirty="0">
                <a:cs typeface="Calibri" charset="0"/>
                <a:sym typeface="Calibri Bold" charset="0"/>
              </a:rPr>
              <a:t>Connect </a:t>
            </a:r>
            <a:r>
              <a:rPr kumimoji="0" lang="en-US" altLang="zh-CN" sz="1300" b="1" dirty="0">
                <a:cs typeface="Calibri" charset="0"/>
                <a:sym typeface="Calibri Bold" charset="0"/>
              </a:rPr>
              <a:t>315</a:t>
            </a:r>
          </a:p>
          <a:p>
            <a:pPr algn="ctr">
              <a:buClr>
                <a:srgbClr val="000000"/>
              </a:buClr>
              <a:buSzPct val="100000"/>
            </a:pPr>
            <a:endParaRPr kumimoji="0" lang="en-US" altLang="zh-TW" sz="1300" b="1" dirty="0">
              <a:cs typeface="Calibri" charset="0"/>
              <a:sym typeface="Calibri Bold" charset="0"/>
            </a:endParaRPr>
          </a:p>
        </p:txBody>
      </p:sp>
      <p:sp>
        <p:nvSpPr>
          <p:cNvPr id="131" name="圓角化同側角落矩形 130"/>
          <p:cNvSpPr/>
          <p:nvPr/>
        </p:nvSpPr>
        <p:spPr bwMode="auto">
          <a:xfrm rot="10800000">
            <a:off x="7884418" y="2353444"/>
            <a:ext cx="1008062" cy="466726"/>
          </a:xfrm>
          <a:prstGeom prst="round2SameRect">
            <a:avLst>
              <a:gd name="adj1" fmla="val 1050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1601" name="Picture 3" descr="C:\Users\93313.TWPQI\Desktop\Share\keyshot render\Type_C_adapter_new-ID_colors.142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532136"/>
            <a:ext cx="136683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2" name="圖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69" y="4445050"/>
            <a:ext cx="45561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3" name="圖片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07" y="4445050"/>
            <a:ext cx="4349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4" name="圖片 2" descr="Connect 312_黑配半透黑.1783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45158"/>
            <a:ext cx="1229016" cy="80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" name="矩形 118"/>
          <p:cNvSpPr/>
          <p:nvPr/>
        </p:nvSpPr>
        <p:spPr>
          <a:xfrm>
            <a:off x="395536" y="0"/>
            <a:ext cx="3600400" cy="4812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1" name="標題 1"/>
          <p:cNvSpPr txBox="1">
            <a:spLocks/>
          </p:cNvSpPr>
          <p:nvPr/>
        </p:nvSpPr>
        <p:spPr bwMode="auto">
          <a:xfrm>
            <a:off x="683568" y="-94828"/>
            <a:ext cx="3384376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6DB72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eaLnBrk="1" hangingPunct="1"/>
            <a:r>
              <a:rPr lang="en-US" altLang="zh-TW" sz="2000" b="1" dirty="0" smtClean="0"/>
              <a:t>Connect Series</a:t>
            </a:r>
            <a:r>
              <a:rPr kumimoji="1" lang="en-US" altLang="zh-TW" sz="2000" b="1" dirty="0" smtClean="0"/>
              <a:t> Roadmap</a:t>
            </a:r>
          </a:p>
        </p:txBody>
      </p:sp>
      <p:sp>
        <p:nvSpPr>
          <p:cNvPr id="126" name="文字方塊 28"/>
          <p:cNvSpPr txBox="1">
            <a:spLocks noChangeArrowheads="1"/>
          </p:cNvSpPr>
          <p:nvPr/>
        </p:nvSpPr>
        <p:spPr bwMode="auto">
          <a:xfrm>
            <a:off x="6731843" y="2425452"/>
            <a:ext cx="11525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USB3.</a:t>
            </a:r>
            <a:r>
              <a:rPr kumimoji="0" lang="en-US" altLang="zh-CN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1</a:t>
            </a:r>
            <a:r>
              <a:rPr kumimoji="0" lang="zh-CN" altLang="en-US" sz="1000" b="1" dirty="0">
                <a:solidFill>
                  <a:schemeClr val="bg1"/>
                </a:solidFill>
                <a:ea typeface="新細明體" charset="0"/>
                <a:cs typeface="新細明體" charset="0"/>
                <a:sym typeface="Calibri Bold" charset="0"/>
              </a:rPr>
              <a:t> </a:t>
            </a:r>
            <a:r>
              <a:rPr kumimoji="0" lang="en-US" altLang="zh-CN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C</a:t>
            </a:r>
            <a:r>
              <a:rPr kumimoji="0" lang="en-US" altLang="zh-TW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, 4Port HUB</a:t>
            </a:r>
          </a:p>
        </p:txBody>
      </p:sp>
      <p:sp>
        <p:nvSpPr>
          <p:cNvPr id="130" name="文字方塊 28"/>
          <p:cNvSpPr txBox="1">
            <a:spLocks noChangeArrowheads="1"/>
          </p:cNvSpPr>
          <p:nvPr/>
        </p:nvSpPr>
        <p:spPr bwMode="auto">
          <a:xfrm>
            <a:off x="7811963" y="2385442"/>
            <a:ext cx="1152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USB3.</a:t>
            </a:r>
            <a:r>
              <a:rPr kumimoji="0" lang="en-US" altLang="zh-CN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1</a:t>
            </a:r>
            <a:r>
              <a:rPr kumimoji="0" lang="zh-CN" altLang="en-US" sz="1000" b="1" dirty="0">
                <a:solidFill>
                  <a:schemeClr val="bg1"/>
                </a:solidFill>
                <a:ea typeface="新細明體" charset="0"/>
                <a:cs typeface="新細明體" charset="0"/>
                <a:sym typeface="Calibri Bold" charset="0"/>
              </a:rPr>
              <a:t> </a:t>
            </a:r>
            <a:r>
              <a:rPr kumimoji="0" lang="en-US" altLang="zh-CN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C</a:t>
            </a:r>
            <a:r>
              <a:rPr kumimoji="0" lang="en-US" altLang="zh-TW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, 4Port HUB+ </a:t>
            </a:r>
            <a:r>
              <a:rPr kumimoji="0" lang="en-US" altLang="zh-TW" sz="1000" b="1" dirty="0" err="1">
                <a:solidFill>
                  <a:schemeClr val="bg1"/>
                </a:solidFill>
                <a:cs typeface="Calibri" charset="0"/>
                <a:sym typeface="Calibri Bold" charset="0"/>
              </a:rPr>
              <a:t>Earthernet</a:t>
            </a:r>
            <a:endParaRPr kumimoji="0" lang="en-US" altLang="zh-TW" sz="1000" b="1" dirty="0">
              <a:solidFill>
                <a:schemeClr val="bg1"/>
              </a:solidFill>
              <a:cs typeface="Calibri" charset="0"/>
              <a:sym typeface="Calibri Bold" charset="0"/>
            </a:endParaRPr>
          </a:p>
        </p:txBody>
      </p:sp>
      <p:sp>
        <p:nvSpPr>
          <p:cNvPr id="132" name="文字方塊 28"/>
          <p:cNvSpPr txBox="1">
            <a:spLocks noChangeArrowheads="1"/>
          </p:cNvSpPr>
          <p:nvPr/>
        </p:nvSpPr>
        <p:spPr bwMode="auto">
          <a:xfrm>
            <a:off x="5716374" y="2303463"/>
            <a:ext cx="10166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USB3.</a:t>
            </a:r>
            <a:r>
              <a:rPr kumimoji="0" lang="en-US" altLang="zh-CN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1</a:t>
            </a:r>
            <a:r>
              <a:rPr kumimoji="0" lang="zh-CN" altLang="en-US" sz="1000" b="1" dirty="0">
                <a:solidFill>
                  <a:schemeClr val="bg1"/>
                </a:solidFill>
                <a:ea typeface="新細明體" charset="0"/>
                <a:cs typeface="新細明體" charset="0"/>
                <a:sym typeface="Calibri Bold" charset="0"/>
              </a:rPr>
              <a:t> </a:t>
            </a:r>
            <a:r>
              <a:rPr kumimoji="0" lang="en-US" altLang="zh-CN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C</a:t>
            </a:r>
            <a:r>
              <a:rPr kumimoji="0" lang="en-US" altLang="zh-TW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, OTG Flash Drive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 b="1" dirty="0">
                <a:solidFill>
                  <a:schemeClr val="bg1"/>
                </a:solidFill>
                <a:cs typeface="Calibri" charset="0"/>
                <a:sym typeface="Calibri Bold" charset="0"/>
              </a:rPr>
              <a:t>16GB~64GB</a:t>
            </a:r>
          </a:p>
        </p:txBody>
      </p:sp>
      <p:pic>
        <p:nvPicPr>
          <p:cNvPr id="104" name="圖片 103" descr="PQI_C314_W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1705719"/>
            <a:ext cx="1089114" cy="647725"/>
          </a:xfrm>
          <a:prstGeom prst="rect">
            <a:avLst/>
          </a:prstGeom>
          <a:effectLst>
            <a:outerShdw blurRad="82550" dist="38100" dir="2700000" algn="tl" rotWithShape="0">
              <a:srgbClr val="000000">
                <a:alpha val="58000"/>
              </a:srgbClr>
            </a:outerShdw>
          </a:effectLst>
        </p:spPr>
      </p:pic>
      <p:pic>
        <p:nvPicPr>
          <p:cNvPr id="117" name="圖片 8" descr="PQI_C315_W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633364"/>
            <a:ext cx="120942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32725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圖片 39" descr="macbook-usb-c-cable-big-100572542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26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562A37-F5D7-EA4D-A0CF-3570DFB8876D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107504" y="121196"/>
            <a:ext cx="8229600" cy="612775"/>
          </a:xfrm>
          <a:extLst/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TW" sz="48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Connect 311</a:t>
            </a:r>
          </a:p>
        </p:txBody>
      </p:sp>
      <p:sp>
        <p:nvSpPr>
          <p:cNvPr id="18436" name="文字方塊 15"/>
          <p:cNvSpPr txBox="1">
            <a:spLocks noChangeArrowheads="1"/>
          </p:cNvSpPr>
          <p:nvPr/>
        </p:nvSpPr>
        <p:spPr bwMode="auto">
          <a:xfrm>
            <a:off x="-60325" y="-274638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18437" name="文字方塊 17"/>
          <p:cNvSpPr txBox="1">
            <a:spLocks noChangeArrowheads="1"/>
          </p:cNvSpPr>
          <p:nvPr/>
        </p:nvSpPr>
        <p:spPr bwMode="auto">
          <a:xfrm>
            <a:off x="-274638" y="1768475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19" name="文字方塊 18"/>
          <p:cNvSpPr txBox="1"/>
          <p:nvPr/>
        </p:nvSpPr>
        <p:spPr>
          <a:xfrm>
            <a:off x="3635896" y="265212"/>
            <a:ext cx="47525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~</a:t>
            </a:r>
            <a:r>
              <a:rPr kumimoji="0" lang="zh-TW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World’s newest USB3.1 Type-C™ Adaptor </a:t>
            </a:r>
            <a:endParaRPr kumimoji="0" lang="zh-TW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835150" y="4687888"/>
            <a:ext cx="453707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595959"/>
                </a:solidFill>
                <a:latin typeface="+mn-lt"/>
              </a:rPr>
              <a:t>Interface</a:t>
            </a:r>
            <a:r>
              <a:rPr lang="zh-TW" altLang="en-US" sz="1200" dirty="0">
                <a:solidFill>
                  <a:srgbClr val="595959"/>
                </a:solidFill>
                <a:latin typeface="+mn-lt"/>
              </a:rPr>
              <a:t>：</a:t>
            </a:r>
            <a:r>
              <a:rPr lang="fr-FR" altLang="zh-TW" sz="1200" dirty="0">
                <a:solidFill>
                  <a:srgbClr val="595959"/>
                </a:solidFill>
              </a:rPr>
              <a:t>USB 3.1 Type-C™; USB 3.1 Type-A </a:t>
            </a:r>
            <a:r>
              <a:rPr lang="fr-FR" altLang="zh-TW" sz="1200" dirty="0" err="1">
                <a:solidFill>
                  <a:srgbClr val="595959"/>
                </a:solidFill>
              </a:rPr>
              <a:t>female</a:t>
            </a:r>
            <a:endParaRPr lang="en-US" altLang="zh-TW" sz="1200" dirty="0">
              <a:solidFill>
                <a:srgbClr val="595959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595959"/>
                </a:solidFill>
                <a:latin typeface="+mn-lt"/>
              </a:rPr>
              <a:t>Capacity</a:t>
            </a:r>
            <a:r>
              <a:rPr lang="zh-TW" altLang="en-US" sz="1200" dirty="0">
                <a:solidFill>
                  <a:srgbClr val="595959"/>
                </a:solidFill>
                <a:latin typeface="+mn-lt"/>
              </a:rPr>
              <a:t>：</a:t>
            </a:r>
            <a:r>
              <a:rPr lang="en-US" altLang="zh-TW" sz="1200" dirty="0">
                <a:solidFill>
                  <a:srgbClr val="595959"/>
                </a:solidFill>
                <a:latin typeface="+mn-lt"/>
              </a:rPr>
              <a:t>16G </a:t>
            </a:r>
            <a:r>
              <a:rPr lang="fr-FR" altLang="zh-TW" sz="1200" dirty="0" err="1">
                <a:solidFill>
                  <a:srgbClr val="595959"/>
                </a:solidFill>
              </a:rPr>
              <a:t>Depends</a:t>
            </a:r>
            <a:r>
              <a:rPr lang="fr-FR" altLang="zh-TW" sz="1200" dirty="0">
                <a:solidFill>
                  <a:srgbClr val="595959"/>
                </a:solidFill>
              </a:rPr>
              <a:t> on UFD </a:t>
            </a:r>
            <a:r>
              <a:rPr lang="fr-FR" altLang="zh-TW" sz="1200" dirty="0" err="1">
                <a:solidFill>
                  <a:srgbClr val="595959"/>
                </a:solidFill>
              </a:rPr>
              <a:t>capacity</a:t>
            </a:r>
            <a:endParaRPr lang="en-US" altLang="zh-TW" sz="1200" dirty="0">
              <a:solidFill>
                <a:srgbClr val="595959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200" dirty="0">
                <a:solidFill>
                  <a:srgbClr val="595959"/>
                </a:solidFill>
                <a:latin typeface="+mn-lt"/>
              </a:rPr>
              <a:t>Dimensions</a:t>
            </a:r>
            <a:r>
              <a:rPr lang="zh-TW" altLang="fr-FR" sz="1200" dirty="0">
                <a:solidFill>
                  <a:srgbClr val="595959"/>
                </a:solidFill>
                <a:latin typeface="+mn-lt"/>
              </a:rPr>
              <a:t>：</a:t>
            </a:r>
            <a:r>
              <a:rPr lang="fr-FR" altLang="zh-TW" sz="1200" dirty="0">
                <a:solidFill>
                  <a:srgbClr val="595959"/>
                </a:solidFill>
                <a:latin typeface="+mn-lt"/>
              </a:rPr>
              <a:t>31 x 16 x 8.8 mm                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200" dirty="0" err="1">
                <a:solidFill>
                  <a:srgbClr val="595959"/>
                </a:solidFill>
                <a:latin typeface="+mn-lt"/>
              </a:rPr>
              <a:t>Weight</a:t>
            </a:r>
            <a:r>
              <a:rPr lang="fr-FR" altLang="zh-TW" sz="1200" dirty="0">
                <a:solidFill>
                  <a:srgbClr val="595959"/>
                </a:solidFill>
                <a:latin typeface="+mn-lt"/>
              </a:rPr>
              <a:t> </a:t>
            </a:r>
            <a:r>
              <a:rPr lang="zh-TW" altLang="en-US" sz="1200" dirty="0">
                <a:solidFill>
                  <a:srgbClr val="595959"/>
                </a:solidFill>
                <a:latin typeface="+mn-lt"/>
              </a:rPr>
              <a:t>：</a:t>
            </a:r>
            <a:r>
              <a:rPr lang="fr-FR" altLang="zh-TW" sz="1200" dirty="0">
                <a:solidFill>
                  <a:srgbClr val="595959"/>
                </a:solidFill>
                <a:latin typeface="+mn-lt"/>
              </a:rPr>
              <a:t>2.64 g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595959"/>
                </a:solidFill>
                <a:latin typeface="+mn-lt"/>
              </a:rPr>
              <a:t>Warranty</a:t>
            </a:r>
            <a:r>
              <a:rPr lang="zh-TW" altLang="en-US" sz="1200" dirty="0">
                <a:solidFill>
                  <a:srgbClr val="595959"/>
                </a:solidFill>
                <a:latin typeface="+mn-lt"/>
              </a:rPr>
              <a:t>：</a:t>
            </a:r>
            <a:r>
              <a:rPr lang="fr-FR" altLang="zh-TW" sz="1200" dirty="0">
                <a:solidFill>
                  <a:srgbClr val="595959"/>
                </a:solidFill>
                <a:latin typeface="+mn-lt"/>
              </a:rPr>
              <a:t>2 </a:t>
            </a:r>
            <a:r>
              <a:rPr lang="fr-FR" altLang="zh-TW" sz="1200" dirty="0" err="1">
                <a:solidFill>
                  <a:srgbClr val="595959"/>
                </a:solidFill>
                <a:latin typeface="+mn-lt"/>
              </a:rPr>
              <a:t>Years</a:t>
            </a:r>
            <a:endParaRPr lang="fr-FR" altLang="zh-TW" sz="1200" dirty="0">
              <a:solidFill>
                <a:srgbClr val="595959"/>
              </a:solidFill>
              <a:latin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19250" y="769938"/>
            <a:ext cx="5976938" cy="3879850"/>
          </a:xfrm>
          <a:prstGeom prst="rect">
            <a:avLst/>
          </a:prstGeom>
          <a:solidFill>
            <a:schemeClr val="tx1">
              <a:lumMod val="65000"/>
              <a:lumOff val="35000"/>
              <a:alpha val="47000"/>
            </a:schemeClr>
          </a:solidFill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Feature</a:t>
            </a:r>
            <a:r>
              <a:rPr lang="zh-TW" altLang="en-US" sz="1400" dirty="0">
                <a:solidFill>
                  <a:srgbClr val="FFFFFF"/>
                </a:solidFill>
                <a:latin typeface="+mn-lt"/>
              </a:rPr>
              <a:t>：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For USB Type C –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An entirely new design tailored to work  well with emerging product design.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New smaller size- similar in size to the existing USB 2.0 Micro-B.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Usability enhancements- users will no longer need to be concerned with plug orientation /cable direction , making it easier to plug in.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The Type-C connector and cable will support scalable power charging.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endParaRPr lang="en-US" altLang="zh-TW" sz="140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For USB  3.1 –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The USB3.1 introducing a faster transfer mode called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 “</a:t>
            </a:r>
            <a:r>
              <a:rPr lang="en-US" altLang="zh-TW" sz="1400" dirty="0" err="1">
                <a:solidFill>
                  <a:srgbClr val="FFFFFF"/>
                </a:solidFill>
                <a:latin typeface="+mn-lt"/>
              </a:rPr>
              <a:t>SuperSpeed</a:t>
            </a: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 USB 10 </a:t>
            </a:r>
            <a:r>
              <a:rPr lang="en-US" altLang="zh-TW" sz="1400" dirty="0" err="1">
                <a:solidFill>
                  <a:srgbClr val="FFFFFF"/>
                </a:solidFill>
                <a:latin typeface="+mn-lt"/>
              </a:rPr>
              <a:t>Gbps</a:t>
            </a: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”;its logo features a </a:t>
            </a:r>
            <a:r>
              <a:rPr lang="en-US" altLang="zh-TW" sz="1400" dirty="0" err="1">
                <a:solidFill>
                  <a:srgbClr val="FFFFFF"/>
                </a:solidFill>
                <a:latin typeface="+mn-lt"/>
              </a:rPr>
              <a:t>SuperSpeed</a:t>
            </a: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+(stylized as </a:t>
            </a:r>
            <a:r>
              <a:rPr lang="en-US" altLang="zh-TW" sz="1400" dirty="0" err="1">
                <a:solidFill>
                  <a:srgbClr val="FFFFFF"/>
                </a:solidFill>
                <a:latin typeface="+mn-lt"/>
              </a:rPr>
              <a:t>SuperSpeed</a:t>
            </a: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+) caption.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The USB 3.1 standard increases the signaling rate to 10 </a:t>
            </a:r>
            <a:r>
              <a:rPr lang="en-US" altLang="zh-TW" sz="1400" dirty="0" err="1">
                <a:solidFill>
                  <a:srgbClr val="FFFFFF"/>
                </a:solidFill>
                <a:latin typeface="+mn-lt"/>
              </a:rPr>
              <a:t>Gbit</a:t>
            </a: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/s, double that of USB 3.0.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400" dirty="0">
                <a:solidFill>
                  <a:srgbClr val="FFFFFF"/>
                </a:solidFill>
                <a:latin typeface="+mn-lt"/>
              </a:rPr>
              <a:t>Add Type C interface , sockets and wires are not compatible with the  original Type A and and Type B.</a:t>
            </a:r>
          </a:p>
        </p:txBody>
      </p:sp>
      <p:pic>
        <p:nvPicPr>
          <p:cNvPr id="33" name="圖片 32" descr="TYPE_C_adapter_mac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2281238"/>
            <a:ext cx="1439862" cy="1254125"/>
          </a:xfrm>
          <a:prstGeom prst="rect">
            <a:avLst/>
          </a:prstGeom>
          <a:effectLst>
            <a:outerShdw blurRad="123825" dist="50800" dir="516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圖片 40" descr="C311+imini-2_gold.NBs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837" b="-300"/>
          <a:stretch/>
        </p:blipFill>
        <p:spPr>
          <a:xfrm>
            <a:off x="4787900" y="0"/>
            <a:ext cx="4356100" cy="5732463"/>
          </a:xfrm>
          <a:prstGeom prst="rect">
            <a:avLst/>
          </a:prstGeom>
          <a:effectLst>
            <a:outerShdw blurRad="111125" dist="38100" dir="2700000" algn="tl" rotWithShape="0">
              <a:srgbClr val="000000">
                <a:alpha val="7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059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圖片 20" descr="BN-HH935_New_Ma_G_201503091542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0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3707904" y="337220"/>
            <a:ext cx="345638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~ USB 3.1 Type-C™ OTG reader</a:t>
            </a:r>
            <a:endParaRPr kumimoji="0" lang="zh-TW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52CF1E-0995-5545-BFF3-FA7A9B215467}" type="slidenum">
              <a:rPr lang="zh-TW" altLang="en-US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251520" y="31398"/>
            <a:ext cx="4104456" cy="612775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rgbClr val="6DB727"/>
                </a:solidFill>
                <a:latin typeface="+mj-lt"/>
                <a:ea typeface="+mj-ea"/>
                <a:cs typeface="微軟正黑體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>
              <a:defRPr/>
            </a:pPr>
            <a:r>
              <a:rPr lang="en-US" altLang="zh-TW" sz="4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Connect 312</a:t>
            </a:r>
            <a:endParaRPr lang="en-US" altLang="zh-TW" sz="4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771775" y="841375"/>
            <a:ext cx="6121400" cy="2411413"/>
          </a:xfrm>
          <a:prstGeom prst="rect">
            <a:avLst/>
          </a:prstGeom>
          <a:solidFill>
            <a:srgbClr val="DDD9C3">
              <a:alpha val="47000"/>
            </a:srgbClr>
          </a:solidFill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Feature</a:t>
            </a:r>
            <a:r>
              <a:rPr lang="zh-TW" altLang="en-US" sz="1400" dirty="0">
                <a:solidFill>
                  <a:srgbClr val="595959"/>
                </a:solidFill>
              </a:rPr>
              <a:t>：</a:t>
            </a:r>
            <a:endParaRPr lang="en-US" altLang="zh-TW" sz="1400" dirty="0">
              <a:solidFill>
                <a:srgbClr val="595959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Support micro SD card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True plug &amp; play, and hot swapping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View, edit and copy photos/data/music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USB 3.0 </a:t>
            </a:r>
            <a:r>
              <a:rPr lang="en-US" altLang="zh-TW" sz="1400" dirty="0" err="1">
                <a:solidFill>
                  <a:srgbClr val="595959"/>
                </a:solidFill>
              </a:rPr>
              <a:t>Superspeed</a:t>
            </a:r>
            <a:r>
              <a:rPr lang="en-US" altLang="zh-TW" sz="1400" dirty="0">
                <a:solidFill>
                  <a:srgbClr val="595959"/>
                </a:solidFill>
              </a:rPr>
              <a:t> data/files access and </a:t>
            </a:r>
            <a:r>
              <a:rPr lang="en-US" altLang="zh-TW" sz="1400" dirty="0" err="1">
                <a:solidFill>
                  <a:srgbClr val="595959"/>
                </a:solidFill>
              </a:rPr>
              <a:t>transferrate</a:t>
            </a:r>
            <a:r>
              <a:rPr lang="en-US" altLang="zh-TW" sz="1400" dirty="0">
                <a:solidFill>
                  <a:srgbClr val="595959"/>
                </a:solidFill>
              </a:rPr>
              <a:t> up to 5Gbps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No driver is needed for Windows XP , Vista ,WIN 7,WIN 8,WIN 8.1,Mac OS 10.4+, Android 4.0+, Linux 2.4+,Chromium OS. 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Compatible with PC &amp; Mac &amp; Chrome &amp; Android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595959"/>
                </a:solidFill>
              </a:rPr>
              <a:t>Support </a:t>
            </a:r>
            <a:r>
              <a:rPr lang="en-US" altLang="zh-TW" sz="1400" dirty="0" err="1">
                <a:solidFill>
                  <a:srgbClr val="595959"/>
                </a:solidFill>
              </a:rPr>
              <a:t>microSD</a:t>
            </a:r>
            <a:r>
              <a:rPr lang="en-US" altLang="zh-TW" sz="1400" dirty="0">
                <a:solidFill>
                  <a:srgbClr val="595959"/>
                </a:solidFill>
              </a:rPr>
              <a:t>, </a:t>
            </a:r>
            <a:r>
              <a:rPr lang="en-US" altLang="zh-TW" sz="1400" dirty="0" err="1">
                <a:solidFill>
                  <a:srgbClr val="595959"/>
                </a:solidFill>
              </a:rPr>
              <a:t>microSDHC</a:t>
            </a:r>
            <a:r>
              <a:rPr lang="en-US" altLang="zh-TW" sz="1400" dirty="0">
                <a:solidFill>
                  <a:srgbClr val="595959"/>
                </a:solidFill>
              </a:rPr>
              <a:t>, </a:t>
            </a:r>
            <a:r>
              <a:rPr lang="en-US" altLang="zh-TW" sz="1400" dirty="0" err="1">
                <a:solidFill>
                  <a:srgbClr val="595959"/>
                </a:solidFill>
              </a:rPr>
              <a:t>microSD</a:t>
            </a:r>
            <a:r>
              <a:rPr lang="en-US" altLang="zh-TW" sz="1400" dirty="0">
                <a:solidFill>
                  <a:srgbClr val="595959"/>
                </a:solidFill>
              </a:rPr>
              <a:t> USH1</a:t>
            </a:r>
          </a:p>
        </p:txBody>
      </p:sp>
      <p:sp>
        <p:nvSpPr>
          <p:cNvPr id="18" name="矩形 17"/>
          <p:cNvSpPr/>
          <p:nvPr/>
        </p:nvSpPr>
        <p:spPr>
          <a:xfrm>
            <a:off x="755650" y="4152900"/>
            <a:ext cx="5688013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Interface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ro-RO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USB 3.1 Type-C™; USB 3.1 G1 Type A; micro SD</a:t>
            </a:r>
            <a:endParaRPr lang="en-US" altLang="zh-TW" sz="14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Capacity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Base on TF Card (4~128GB)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Dimensions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42.4 x 20.4x 8.4 mm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Weight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4.9 g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              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Warranty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2 </a:t>
            </a: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Years</a:t>
            </a:r>
            <a:endParaRPr lang="fr-FR" altLang="zh-TW" sz="14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8" name="圖片 7" descr="Connect 312_TF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1489075"/>
            <a:ext cx="2554287" cy="2582863"/>
          </a:xfrm>
          <a:prstGeom prst="rect">
            <a:avLst/>
          </a:prstGeom>
          <a:effectLst>
            <a:outerShdw blurRad="136525" dist="25400" dir="6840000" algn="tl" rotWithShape="0">
              <a:schemeClr val="bg1">
                <a:alpha val="43000"/>
              </a:schemeClr>
            </a:outerShdw>
          </a:effectLst>
        </p:spPr>
      </p:pic>
      <p:pic>
        <p:nvPicPr>
          <p:cNvPr id="16" name="圖片 15" descr="C312_NB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325" y="0"/>
            <a:ext cx="3254375" cy="5715000"/>
          </a:xfrm>
          <a:prstGeom prst="rect">
            <a:avLst/>
          </a:prstGeom>
          <a:effectLst>
            <a:outerShdw blurRad="136525" dist="165100" dir="5400000" algn="tl" rotWithShape="0">
              <a:schemeClr val="tx1">
                <a:lumMod val="65000"/>
                <a:lumOff val="35000"/>
                <a:alpha val="43000"/>
              </a:schemeClr>
            </a:outerShdw>
          </a:effectLst>
        </p:spPr>
      </p:pic>
      <p:sp>
        <p:nvSpPr>
          <p:cNvPr id="19465" name="矩形 25"/>
          <p:cNvSpPr>
            <a:spLocks noChangeArrowheads="1"/>
          </p:cNvSpPr>
          <p:nvPr/>
        </p:nvSpPr>
        <p:spPr bwMode="auto">
          <a:xfrm>
            <a:off x="2555875" y="5378450"/>
            <a:ext cx="37449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000">
                <a:solidFill>
                  <a:schemeClr val="bg1"/>
                </a:solidFill>
              </a:rPr>
              <a:t>NOTE: The microSD card does not support hot-swap capability</a:t>
            </a:r>
          </a:p>
        </p:txBody>
      </p:sp>
    </p:spTree>
    <p:extLst>
      <p:ext uri="{BB962C8B-B14F-4D97-AF65-F5344CB8AC3E}">
        <p14:creationId xmlns:p14="http://schemas.microsoft.com/office/powerpoint/2010/main" val="204265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圖片 3" descr="macboo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9871" r="14528" b="-360"/>
          <a:stretch>
            <a:fillRect/>
          </a:stretch>
        </p:blipFill>
        <p:spPr bwMode="auto">
          <a:xfrm>
            <a:off x="-9525" y="0"/>
            <a:ext cx="9153525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3563888" y="337220"/>
            <a:ext cx="345638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~ USB 3.1 Type-C™ OTG flash drive</a:t>
            </a:r>
            <a:endParaRPr kumimoji="0" lang="zh-TW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7BE3A-2DA1-804B-BD53-F53298A9963B}" type="slidenum">
              <a:rPr lang="zh-TW" altLang="en-US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107504" y="121196"/>
            <a:ext cx="8229600" cy="612775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rgbClr val="6DB727"/>
                </a:solidFill>
                <a:latin typeface="+mj-lt"/>
                <a:ea typeface="+mj-ea"/>
                <a:cs typeface="微軟正黑體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pPr>
              <a:defRPr/>
            </a:pPr>
            <a:r>
              <a:rPr lang="en-US" altLang="zh-TW" sz="480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Connect 313</a:t>
            </a:r>
            <a:endParaRPr lang="en-US" altLang="zh-TW" sz="4800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059113" y="4152900"/>
            <a:ext cx="367347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Interface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USB 3.1 G1 Type-A &amp; USB 3.1 Type-C™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Capacity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16/32/64/128GB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Dimensions</a:t>
            </a:r>
            <a:r>
              <a:rPr lang="zh-TW" altLang="fr-FR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30.8 x 12.2 x 6.6 (mm)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2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Weight</a:t>
            </a:r>
            <a:r>
              <a:rPr lang="zh-TW" altLang="en-US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4.8g</a:t>
            </a:r>
            <a:endParaRPr lang="fr-FR" altLang="zh-TW" sz="12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2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Warranty</a:t>
            </a:r>
            <a:r>
              <a:rPr lang="zh-TW" altLang="fr-FR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2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2 </a:t>
            </a:r>
            <a:r>
              <a:rPr lang="fr-FR" altLang="zh-TW" sz="12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Years</a:t>
            </a:r>
            <a:endParaRPr lang="fr-FR" altLang="zh-TW" sz="12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pic>
        <p:nvPicPr>
          <p:cNvPr id="3" name="圖片 2" descr="C313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88" y="1562100"/>
            <a:ext cx="2736850" cy="1590675"/>
          </a:xfrm>
          <a:prstGeom prst="rect">
            <a:avLst/>
          </a:prstGeom>
          <a:effectLst>
            <a:outerShdw blurRad="1238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矩形 16"/>
          <p:cNvSpPr/>
          <p:nvPr/>
        </p:nvSpPr>
        <p:spPr>
          <a:xfrm>
            <a:off x="3059113" y="1704975"/>
            <a:ext cx="6084887" cy="1377950"/>
          </a:xfrm>
          <a:prstGeom prst="rect">
            <a:avLst/>
          </a:prstGeom>
          <a:solidFill>
            <a:srgbClr val="FFFFFF">
              <a:alpha val="47000"/>
            </a:srgbClr>
          </a:solidFill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Feature</a:t>
            </a:r>
            <a:r>
              <a:rPr lang="zh-TW" altLang="en-US" sz="1400" dirty="0">
                <a:solidFill>
                  <a:srgbClr val="FFFFFF"/>
                </a:solidFill>
              </a:rPr>
              <a:t>：</a:t>
            </a:r>
            <a:endParaRPr lang="en-US" altLang="zh-TW" sz="14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Expand new MacBook &amp; Mobile memory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USB 3.0 COB patented technology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Rotate, cap-less design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Faster and reliable</a:t>
            </a:r>
          </a:p>
        </p:txBody>
      </p:sp>
      <p:pic>
        <p:nvPicPr>
          <p:cNvPr id="6" name="圖片 5" descr="C313+NB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1363" y="-20638"/>
            <a:ext cx="3322637" cy="5719763"/>
          </a:xfrm>
          <a:prstGeom prst="rect">
            <a:avLst/>
          </a:prstGeom>
          <a:effectLst>
            <a:outerShdw blurRad="165100" dist="38100" dir="2700000" algn="tl" rotWithShape="0">
              <a:srgbClr val="000000">
                <a:alpha val="68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132138" y="5378450"/>
            <a:ext cx="352742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Compatible with the newest generation of MacBook</a:t>
            </a:r>
            <a:endParaRPr lang="zh-TW" alt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2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BE32A-7E82-3744-B11A-B690EA806653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21506" name="圖片 2" descr="metallic_sil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4400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64628" y="209581"/>
            <a:ext cx="6007572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4800" b="1" dirty="0">
                <a:ln w="50800"/>
                <a:solidFill>
                  <a:schemeClr val="bg1">
                    <a:shade val="50000"/>
                  </a:schemeClr>
                </a:solidFill>
                <a:latin typeface="+mn-lt"/>
                <a:ea typeface="+mn-ea"/>
                <a:cs typeface="+mn-cs"/>
              </a:rPr>
              <a:t>Connect  314</a:t>
            </a:r>
            <a:endParaRPr kumimoji="0" lang="zh-TW" altLang="en-US" sz="4800" b="1" dirty="0">
              <a:ln w="50800"/>
              <a:solidFill>
                <a:schemeClr val="bg1">
                  <a:shade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95936" y="481236"/>
            <a:ext cx="345638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~ USB-C™ 4 Port Hub</a:t>
            </a:r>
            <a:endParaRPr kumimoji="0" lang="zh-TW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9750" y="2570163"/>
            <a:ext cx="6119813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Interface: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USB 3.0 Output Port x4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   - Hub downstream link, USB 3.0 type C female x1, charging power up to 15W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   - Hub downstream link, USB 3.0 type A female x3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USB 3.0 Input Port x1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        - Host upstream link, USB 3.0 type C male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DC Power Jack x 1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 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Power Supply: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Self-Power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Switching power adapter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bg1"/>
                </a:solidFill>
              </a:rPr>
              <a:t>        - Input: AC 100-240V / Output: DC 5V 4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fr-FR" altLang="zh-TW" sz="1200" dirty="0">
                <a:solidFill>
                  <a:schemeClr val="bg1"/>
                </a:solidFill>
              </a:rPr>
              <a:t>Dimensions:91 x 40.5 x 16 (mm) 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fr-FR" altLang="zh-TW" sz="1200" dirty="0">
                <a:solidFill>
                  <a:schemeClr val="bg1"/>
                </a:solidFill>
              </a:rPr>
              <a:t>Weight:50g 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fr-FR" altLang="zh-TW" sz="1200" dirty="0">
                <a:solidFill>
                  <a:schemeClr val="bg1"/>
                </a:solidFill>
              </a:rPr>
              <a:t>Warranty:2 </a:t>
            </a:r>
            <a:r>
              <a:rPr lang="fr-FR" altLang="zh-TW" sz="1200" dirty="0" err="1">
                <a:solidFill>
                  <a:schemeClr val="bg1"/>
                </a:solidFill>
              </a:rPr>
              <a:t>Years</a:t>
            </a:r>
            <a:endParaRPr lang="fr-FR" altLang="zh-TW" sz="1200" dirty="0">
              <a:solidFill>
                <a:schemeClr val="bg1"/>
              </a:solidFill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fr-FR" altLang="zh-TW" sz="1200" dirty="0">
                <a:solidFill>
                  <a:schemeClr val="bg1"/>
                </a:solidFill>
              </a:rPr>
              <a:t>OS </a:t>
            </a:r>
            <a:r>
              <a:rPr lang="fr-FR" altLang="zh-TW" sz="1200" dirty="0" err="1">
                <a:solidFill>
                  <a:schemeClr val="bg1"/>
                </a:solidFill>
              </a:rPr>
              <a:t>Supported:Wndows</a:t>
            </a:r>
            <a:r>
              <a:rPr lang="fr-FR" altLang="zh-TW" sz="1200" dirty="0">
                <a:solidFill>
                  <a:schemeClr val="bg1"/>
                </a:solidFill>
              </a:rPr>
              <a:t>® 7, Windows® 8, Windows® 8.1, Mac OS®</a:t>
            </a:r>
            <a:endParaRPr lang="fr-FR" altLang="zh-TW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1188" y="1403350"/>
            <a:ext cx="6084887" cy="1119188"/>
          </a:xfrm>
          <a:prstGeom prst="rect">
            <a:avLst/>
          </a:prstGeom>
          <a:solidFill>
            <a:srgbClr val="FFFFFF">
              <a:alpha val="47000"/>
            </a:srgbClr>
          </a:solidFill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Feature</a:t>
            </a:r>
            <a:r>
              <a:rPr lang="zh-TW" altLang="en-US" sz="1400" dirty="0">
                <a:solidFill>
                  <a:srgbClr val="FFFFFF"/>
                </a:solidFill>
              </a:rPr>
              <a:t>：</a:t>
            </a:r>
            <a:endParaRPr lang="en-US" altLang="zh-TW" sz="14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USB 3.0 Output Port x4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Type-C Input Port x1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Support auto switching between self-powered</a:t>
            </a:r>
          </a:p>
        </p:txBody>
      </p:sp>
      <p:pic>
        <p:nvPicPr>
          <p:cNvPr id="6" name="圖片 5" descr="PQI_C314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438" y="409575"/>
            <a:ext cx="4876800" cy="2900363"/>
          </a:xfrm>
          <a:prstGeom prst="rect">
            <a:avLst/>
          </a:prstGeom>
          <a:effectLst>
            <a:outerShdw blurRad="82550" dist="38100" dir="2700000" algn="tl" rotWithShape="0">
              <a:srgbClr val="000000">
                <a:alpha val="58000"/>
              </a:srgbClr>
            </a:outerShdw>
          </a:effectLst>
        </p:spPr>
      </p:pic>
      <p:pic>
        <p:nvPicPr>
          <p:cNvPr id="2151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t="6963" r="1991" b="5692"/>
          <a:stretch>
            <a:fillRect/>
          </a:stretch>
        </p:blipFill>
        <p:spPr bwMode="auto">
          <a:xfrm>
            <a:off x="4799013" y="3217863"/>
            <a:ext cx="43624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21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內容版面配置區 2"/>
          <p:cNvSpPr>
            <a:spLocks/>
          </p:cNvSpPr>
          <p:nvPr/>
        </p:nvSpPr>
        <p:spPr bwMode="auto">
          <a:xfrm>
            <a:off x="4355976" y="1633364"/>
            <a:ext cx="445846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kumimoji="0" lang="en-US" altLang="zh-TW" sz="1400" b="1" u="sng" dirty="0" smtClean="0">
                <a:latin typeface="微軟正黑體" pitchFamily="34" charset="-120"/>
                <a:ea typeface="微軟正黑體" pitchFamily="34" charset="-120"/>
              </a:rPr>
              <a:t>Founded 1997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kumimoji="0" lang="en-US" altLang="zh-TW" sz="1400" b="1" u="sng" dirty="0" smtClean="0">
                <a:latin typeface="微軟正黑體" pitchFamily="34" charset="-120"/>
                <a:ea typeface="微軟正黑體" pitchFamily="34" charset="-120"/>
              </a:rPr>
              <a:t>Chairman</a:t>
            </a:r>
            <a:r>
              <a:rPr kumimoji="0" lang="en-US" altLang="zh-TW" sz="1400" b="1" u="sng" dirty="0">
                <a:latin typeface="微軟正黑體" pitchFamily="34" charset="-120"/>
                <a:ea typeface="微軟正黑體" pitchFamily="34" charset="-120"/>
              </a:rPr>
              <a:t>: Mr. T.C. </a:t>
            </a:r>
            <a:r>
              <a:rPr kumimoji="0" lang="en-US" altLang="zh-TW" sz="1400" b="1" u="sng" dirty="0" smtClean="0">
                <a:latin typeface="微軟正黑體" pitchFamily="34" charset="-120"/>
                <a:ea typeface="微軟正黑體" pitchFamily="34" charset="-120"/>
              </a:rPr>
              <a:t>Gou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kumimoji="0" lang="en-US" altLang="zh-TW" sz="1400" b="1" u="sng" dirty="0" smtClean="0">
                <a:latin typeface="微軟正黑體" pitchFamily="34" charset="-120"/>
                <a:ea typeface="微軟正黑體" pitchFamily="34" charset="-120"/>
              </a:rPr>
              <a:t>IPO </a:t>
            </a:r>
            <a:r>
              <a:rPr kumimoji="0" lang="en-US" altLang="zh-TW" sz="1400" b="1" u="sng" dirty="0">
                <a:latin typeface="微軟正黑體" pitchFamily="34" charset="-120"/>
                <a:ea typeface="微軟正黑體" pitchFamily="34" charset="-120"/>
              </a:rPr>
              <a:t>at </a:t>
            </a:r>
            <a:r>
              <a:rPr kumimoji="0" lang="en-US" altLang="zh-TW" sz="1400" b="1" u="sng" dirty="0" smtClean="0">
                <a:latin typeface="微軟正黑體" pitchFamily="34" charset="-120"/>
                <a:ea typeface="微軟正黑體" pitchFamily="34" charset="-120"/>
              </a:rPr>
              <a:t>TSEC in 2003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kumimoji="0" lang="en-US" altLang="zh-TW" sz="1400" b="1" u="sng" dirty="0" smtClean="0">
                <a:latin typeface="微軟正黑體" pitchFamily="34" charset="-120"/>
                <a:ea typeface="微軟正黑體" pitchFamily="34" charset="-120"/>
              </a:rPr>
              <a:t>Joined </a:t>
            </a:r>
            <a:r>
              <a:rPr kumimoji="0" lang="en-US" altLang="zh-TW" sz="1400" b="1" u="sng" dirty="0" err="1" smtClean="0">
                <a:latin typeface="微軟正黑體" pitchFamily="34" charset="-120"/>
                <a:ea typeface="微軟正黑體" pitchFamily="34" charset="-120"/>
              </a:rPr>
              <a:t>Foxlink</a:t>
            </a:r>
            <a:r>
              <a:rPr kumimoji="0" lang="en-US" altLang="zh-TW" sz="1400" b="1" u="sng" dirty="0" smtClean="0">
                <a:latin typeface="微軟正黑體" pitchFamily="34" charset="-120"/>
                <a:ea typeface="微軟正黑體" pitchFamily="34" charset="-120"/>
              </a:rPr>
              <a:t> Group in 2010</a:t>
            </a:r>
            <a:endParaRPr kumimoji="0" lang="en-US" altLang="zh-TW" sz="1400" b="1" u="sng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kumimoji="0" lang="en-US" altLang="zh-TW" sz="1400" b="1" u="sng" dirty="0" smtClean="0">
                <a:latin typeface="微軟正黑體" pitchFamily="34" charset="-120"/>
                <a:ea typeface="微軟正黑體" pitchFamily="34" charset="-120"/>
              </a:rPr>
              <a:t>2013 </a:t>
            </a:r>
            <a:r>
              <a:rPr kumimoji="0" lang="en-US" altLang="zh-TW" sz="1400" b="1" u="sng" dirty="0">
                <a:latin typeface="微軟正黑體" pitchFamily="34" charset="-120"/>
                <a:ea typeface="微軟正黑體" pitchFamily="34" charset="-120"/>
              </a:rPr>
              <a:t>Sales Revenue: US$ </a:t>
            </a:r>
            <a:r>
              <a:rPr kumimoji="0" lang="en-US" altLang="zh-TW" sz="1400" b="1" u="sng" dirty="0" smtClean="0">
                <a:latin typeface="微軟正黑體" pitchFamily="34" charset="-120"/>
                <a:ea typeface="微軟正黑體" pitchFamily="34" charset="-120"/>
              </a:rPr>
              <a:t>370M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kumimoji="0" lang="en-US" altLang="zh-TW" sz="1400" b="1" u="sng" dirty="0" smtClean="0">
                <a:latin typeface="微軟正黑體" pitchFamily="34" charset="-120"/>
                <a:ea typeface="微軟正黑體" pitchFamily="34" charset="-120"/>
              </a:rPr>
              <a:t>Market </a:t>
            </a:r>
            <a:r>
              <a:rPr kumimoji="0" lang="en-US" altLang="zh-TW" sz="1400" b="1" u="sng" dirty="0">
                <a:latin typeface="微軟正黑體" pitchFamily="34" charset="-120"/>
                <a:ea typeface="微軟正黑體" pitchFamily="34" charset="-120"/>
              </a:rPr>
              <a:t>Capital: US$ 10 </a:t>
            </a:r>
            <a:r>
              <a:rPr kumimoji="0" lang="en-US" altLang="zh-TW" sz="1400" b="1" u="sng" dirty="0" smtClean="0">
                <a:latin typeface="微軟正黑體" pitchFamily="34" charset="-120"/>
                <a:ea typeface="微軟正黑體" pitchFamily="34" charset="-120"/>
              </a:rPr>
              <a:t>M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kumimoji="0" lang="en-US" altLang="zh-TW" sz="1400" b="1" u="sng" dirty="0" smtClean="0">
                <a:latin typeface="微軟正黑體" pitchFamily="34" charset="-120"/>
                <a:ea typeface="微軟正黑體" pitchFamily="34" charset="-120"/>
              </a:rPr>
              <a:t>Number </a:t>
            </a:r>
            <a:r>
              <a:rPr kumimoji="0" lang="en-US" altLang="zh-TW" sz="1400" b="1" u="sng" dirty="0">
                <a:latin typeface="微軟正黑體" pitchFamily="34" charset="-120"/>
                <a:ea typeface="微軟正黑體" pitchFamily="34" charset="-120"/>
              </a:rPr>
              <a:t>of Employees: 120+ </a:t>
            </a:r>
            <a:r>
              <a:rPr kumimoji="0" lang="en-US" altLang="zh-TW" sz="1400" b="1" u="sng" dirty="0" smtClean="0">
                <a:latin typeface="微軟正黑體" pitchFamily="34" charset="-120"/>
                <a:ea typeface="微軟正黑體" pitchFamily="34" charset="-120"/>
              </a:rPr>
              <a:t>worldwide</a:t>
            </a:r>
            <a:r>
              <a:rPr kumimoji="0" lang="en-US" altLang="zh-TW" sz="1200" b="1" dirty="0" smtClean="0">
                <a:latin typeface="微軟正黑體" pitchFamily="34" charset="-120"/>
                <a:ea typeface="微軟正黑體" pitchFamily="34" charset="-120"/>
              </a:rPr>
              <a:t>                                          </a:t>
            </a:r>
            <a:endParaRPr kumimoji="0" lang="en-US" altLang="zh-TW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5536" y="0"/>
            <a:ext cx="3041494" cy="4812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683568" y="-94828"/>
            <a:ext cx="2753462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6DB72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eaLnBrk="1" hangingPunct="1"/>
            <a:r>
              <a:rPr kumimoji="1" lang="en-US" altLang="zh-TW" sz="2000" b="1" dirty="0" smtClean="0"/>
              <a:t>About PQI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4283968" y="3649588"/>
            <a:ext cx="3816424" cy="648072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9348"/>
            <a:ext cx="3898177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圖片 20" descr="6860233-silver-wallpa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F1FE44-8EA1-B74E-B878-7570986EB037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64628" y="19105"/>
            <a:ext cx="6007572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4800" b="1" dirty="0">
                <a:ln w="50800"/>
                <a:solidFill>
                  <a:schemeClr val="bg1">
                    <a:shade val="50000"/>
                  </a:schemeClr>
                </a:solidFill>
                <a:latin typeface="+mn-lt"/>
                <a:ea typeface="+mn-ea"/>
                <a:cs typeface="+mn-cs"/>
              </a:rPr>
              <a:t>Connect  315</a:t>
            </a:r>
            <a:endParaRPr kumimoji="0" lang="zh-TW" altLang="en-US" sz="4800" b="1" dirty="0">
              <a:ln w="50800"/>
              <a:solidFill>
                <a:schemeClr val="bg1">
                  <a:shade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95936" y="290760"/>
            <a:ext cx="514806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~ Type-CTM to 3-Port Hub with Gigabit Ethernet</a:t>
            </a:r>
            <a:endParaRPr kumimoji="0" lang="zh-TW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3850" y="2673350"/>
            <a:ext cx="6408738" cy="31369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Interface</a:t>
            </a:r>
            <a:r>
              <a:rPr lang="zh-TW" altLang="en-US" sz="1200" dirty="0">
                <a:solidFill>
                  <a:srgbClr val="FFFFFF"/>
                </a:solidFill>
              </a:rPr>
              <a:t>：</a:t>
            </a:r>
            <a:endParaRPr lang="en-US" altLang="zh-TW" sz="1200" dirty="0">
              <a:solidFill>
                <a:srgbClr val="FFFFFF"/>
              </a:solidFill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USB 3.0 Output Port x3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      - Hub downstream link, USB 3.0 type C female x1, charging power up to 15W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      - Hub downstream link, USB 3.0 type A female x2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USB 3.0 Input Port x1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      - Host upstream link, USB 3.0 type C male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RJ-45 x 1 (Ethernet 10/100/1000M Gigabit):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      - Complies with the Full-duplex with flow control 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        and Half-duplex with</a:t>
            </a:r>
          </a:p>
          <a:p>
            <a:pPr>
              <a:lnSpc>
                <a:spcPct val="110000"/>
              </a:lnSpc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     backpressure operation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Power Supply</a:t>
            </a:r>
            <a:r>
              <a:rPr lang="zh-TW" altLang="en-US" sz="1200" dirty="0">
                <a:solidFill>
                  <a:srgbClr val="FFFFFF"/>
                </a:solidFill>
              </a:rPr>
              <a:t>：</a:t>
            </a:r>
            <a:r>
              <a:rPr lang="en-US" altLang="zh-TW" sz="1200" dirty="0">
                <a:solidFill>
                  <a:srgbClr val="FFFFFF"/>
                </a:solidFill>
              </a:rPr>
              <a:t>Bus-Powered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Dimensions</a:t>
            </a:r>
            <a:r>
              <a:rPr lang="zh-TW" altLang="en-US" sz="1200" dirty="0">
                <a:solidFill>
                  <a:srgbClr val="FFFFFF"/>
                </a:solidFill>
              </a:rPr>
              <a:t>：</a:t>
            </a:r>
            <a:r>
              <a:rPr lang="fr-FR" altLang="zh-TW" sz="1200" dirty="0">
                <a:solidFill>
                  <a:srgbClr val="FFFFFF"/>
                </a:solidFill>
              </a:rPr>
              <a:t>91 x 40.5 x 16 (mm)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Weight</a:t>
            </a:r>
            <a:r>
              <a:rPr lang="zh-TW" altLang="en-US" sz="1200" dirty="0">
                <a:solidFill>
                  <a:srgbClr val="FFFFFF"/>
                </a:solidFill>
              </a:rPr>
              <a:t>：</a:t>
            </a:r>
            <a:r>
              <a:rPr lang="en-US" altLang="zh-TW" sz="1200" dirty="0">
                <a:solidFill>
                  <a:srgbClr val="FFFFFF"/>
                </a:solidFill>
              </a:rPr>
              <a:t>50g             </a:t>
            </a:r>
          </a:p>
          <a:p>
            <a:pPr marL="171450" indent="-171450">
              <a:lnSpc>
                <a:spcPct val="110000"/>
              </a:lnSpc>
              <a:buFont typeface="Arial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 Warranty</a:t>
            </a:r>
            <a:r>
              <a:rPr lang="zh-TW" altLang="en-US" sz="1200" dirty="0">
                <a:solidFill>
                  <a:srgbClr val="FFFFFF"/>
                </a:solidFill>
              </a:rPr>
              <a:t>：</a:t>
            </a:r>
            <a:r>
              <a:rPr lang="en-US" altLang="zh-TW" sz="1200" dirty="0">
                <a:solidFill>
                  <a:srgbClr val="FFFFFF"/>
                </a:solidFill>
              </a:rPr>
              <a:t>2 Years</a:t>
            </a:r>
            <a:endParaRPr lang="fr-FR" altLang="zh-TW" sz="1200" dirty="0">
              <a:solidFill>
                <a:srgbClr val="FFFFFF"/>
              </a:solidFill>
            </a:endParaRPr>
          </a:p>
          <a:p>
            <a:pPr marL="171450" indent="-171450">
              <a:lnSpc>
                <a:spcPct val="110000"/>
              </a:lnSpc>
              <a:buFont typeface="Arial"/>
              <a:buChar char="•"/>
              <a:defRPr/>
            </a:pPr>
            <a:r>
              <a:rPr lang="fr-FR" altLang="zh-TW" sz="1200" dirty="0">
                <a:solidFill>
                  <a:srgbClr val="FFFFFF"/>
                </a:solidFill>
              </a:rPr>
              <a:t>OS </a:t>
            </a:r>
            <a:r>
              <a:rPr lang="fr-FR" altLang="zh-TW" sz="1200" dirty="0" err="1">
                <a:solidFill>
                  <a:srgbClr val="FFFFFF"/>
                </a:solidFill>
              </a:rPr>
              <a:t>Supported</a:t>
            </a:r>
            <a:r>
              <a:rPr lang="zh-TW" altLang="en-US" sz="1200" dirty="0">
                <a:solidFill>
                  <a:srgbClr val="FFFFFF"/>
                </a:solidFill>
              </a:rPr>
              <a:t>：</a:t>
            </a:r>
            <a:r>
              <a:rPr lang="fr-FR" altLang="zh-TW" sz="1200" dirty="0">
                <a:solidFill>
                  <a:srgbClr val="FFFFFF"/>
                </a:solidFill>
              </a:rPr>
              <a:t>Windows® 7, Windows® 8, Windows® 8.1, Mac OS®</a:t>
            </a:r>
            <a:endParaRPr lang="en-US" altLang="zh-TW" sz="1200" dirty="0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5288" y="841375"/>
            <a:ext cx="6084887" cy="1858963"/>
          </a:xfrm>
          <a:prstGeom prst="rect">
            <a:avLst/>
          </a:prstGeom>
          <a:solidFill>
            <a:srgbClr val="FFFFFF">
              <a:alpha val="47000"/>
            </a:srgbClr>
          </a:solidFill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Feature</a:t>
            </a:r>
            <a:r>
              <a:rPr lang="zh-TW" altLang="en-US" sz="1200" dirty="0">
                <a:solidFill>
                  <a:srgbClr val="FFFFFF"/>
                </a:solidFill>
              </a:rPr>
              <a:t>：</a:t>
            </a:r>
            <a:endParaRPr lang="en-US" altLang="zh-TW" sz="12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USB 3.0 Output Port x3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Type-CTM Input Port x1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Gigabit Ethernet Output Port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Support wake-on-LAN function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Support Green Ethernet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Support IEEE 802.3az(Energy Efficient Ethernet)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n"/>
              <a:defRPr/>
            </a:pPr>
            <a:r>
              <a:rPr lang="en-US" altLang="zh-TW" sz="1200" dirty="0">
                <a:solidFill>
                  <a:srgbClr val="FFFFFF"/>
                </a:solidFill>
              </a:rPr>
              <a:t>Support IPV4/IPV6 pack Checksum Offload Engine(COE) to reduce</a:t>
            </a:r>
          </a:p>
        </p:txBody>
      </p:sp>
      <p:pic>
        <p:nvPicPr>
          <p:cNvPr id="22535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" t="6870" r="2089" b="2052"/>
          <a:stretch>
            <a:fillRect/>
          </a:stretch>
        </p:blipFill>
        <p:spPr bwMode="auto">
          <a:xfrm>
            <a:off x="3779838" y="3384550"/>
            <a:ext cx="5364162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圖片 8" descr="PQI_C315_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4963"/>
            <a:ext cx="475138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文字方塊 18"/>
          <p:cNvSpPr txBox="1">
            <a:spLocks noChangeArrowheads="1"/>
          </p:cNvSpPr>
          <p:nvPr/>
        </p:nvSpPr>
        <p:spPr bwMode="auto">
          <a:xfrm>
            <a:off x="4203700" y="6115050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2538" name="文字方塊 19"/>
          <p:cNvSpPr txBox="1">
            <a:spLocks noChangeArrowheads="1"/>
          </p:cNvSpPr>
          <p:nvPr/>
        </p:nvSpPr>
        <p:spPr bwMode="auto">
          <a:xfrm>
            <a:off x="4759325" y="63865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2539" name="文字方塊 22"/>
          <p:cNvSpPr txBox="1">
            <a:spLocks noChangeArrowheads="1"/>
          </p:cNvSpPr>
          <p:nvPr/>
        </p:nvSpPr>
        <p:spPr bwMode="auto">
          <a:xfrm>
            <a:off x="-846138" y="3683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2540" name="文字方塊 23"/>
          <p:cNvSpPr txBox="1">
            <a:spLocks noChangeArrowheads="1"/>
          </p:cNvSpPr>
          <p:nvPr/>
        </p:nvSpPr>
        <p:spPr bwMode="auto">
          <a:xfrm>
            <a:off x="-479425" y="-5778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  <p:sp>
        <p:nvSpPr>
          <p:cNvPr id="22541" name="文字方塊 24"/>
          <p:cNvSpPr txBox="1">
            <a:spLocks noChangeArrowheads="1"/>
          </p:cNvSpPr>
          <p:nvPr/>
        </p:nvSpPr>
        <p:spPr bwMode="auto">
          <a:xfrm>
            <a:off x="-846138" y="-3111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微軟正黑體" charset="0"/>
                <a:cs typeface="微軟正黑體" charset="0"/>
              </a:defRPr>
            </a:lvl9pPr>
          </a:lstStyle>
          <a:p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312252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44613"/>
            <a:ext cx="133191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文字方塊 1"/>
          <p:cNvSpPr txBox="1">
            <a:spLocks noChangeArrowheads="1"/>
          </p:cNvSpPr>
          <p:nvPr/>
        </p:nvSpPr>
        <p:spPr bwMode="auto">
          <a:xfrm>
            <a:off x="250825" y="230188"/>
            <a:ext cx="16462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3200" b="1">
                <a:solidFill>
                  <a:srgbClr val="6DB727"/>
                </a:solidFill>
                <a:latin typeface="Verdana" charset="0"/>
                <a:cs typeface="Verdana" charset="0"/>
              </a:rPr>
              <a:t>Power</a:t>
            </a:r>
          </a:p>
          <a:p>
            <a:r>
              <a:rPr lang="en-US" altLang="zh-TW" sz="3200" b="1">
                <a:solidFill>
                  <a:srgbClr val="6DB727"/>
                </a:solidFill>
                <a:latin typeface="Verdana" charset="0"/>
                <a:cs typeface="Verdana" charset="0"/>
              </a:rPr>
              <a:t>Bank</a:t>
            </a:r>
            <a:endParaRPr lang="zh-TW" altLang="en-US" sz="3200" b="1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grpSp>
        <p:nvGrpSpPr>
          <p:cNvPr id="18435" name="群組 16"/>
          <p:cNvGrpSpPr>
            <a:grpSpLocks/>
          </p:cNvGrpSpPr>
          <p:nvPr/>
        </p:nvGrpSpPr>
        <p:grpSpPr bwMode="auto">
          <a:xfrm>
            <a:off x="-180975" y="-887413"/>
            <a:ext cx="7970838" cy="8642351"/>
            <a:chOff x="-251817" y="-885156"/>
            <a:chExt cx="7969453" cy="8641446"/>
          </a:xfrm>
        </p:grpSpPr>
        <p:grpSp>
          <p:nvGrpSpPr>
            <p:cNvPr id="18472" name="群組 17"/>
            <p:cNvGrpSpPr>
              <a:grpSpLocks/>
            </p:cNvGrpSpPr>
            <p:nvPr/>
          </p:nvGrpSpPr>
          <p:grpSpPr bwMode="auto">
            <a:xfrm>
              <a:off x="-251817" y="-885156"/>
              <a:ext cx="7253615" cy="7498566"/>
              <a:chOff x="-251817" y="-885156"/>
              <a:chExt cx="7253615" cy="7498566"/>
            </a:xfrm>
          </p:grpSpPr>
          <p:sp>
            <p:nvSpPr>
              <p:cNvPr id="20" name="等腰三角形 19"/>
              <p:cNvSpPr>
                <a:spLocks noChangeAspect="1"/>
              </p:cNvSpPr>
              <p:nvPr/>
            </p:nvSpPr>
            <p:spPr>
              <a:xfrm>
                <a:off x="-251817" y="-481973"/>
                <a:ext cx="7253614" cy="6266795"/>
              </a:xfrm>
              <a:prstGeom prst="triangle">
                <a:avLst/>
              </a:prstGeom>
              <a:solidFill>
                <a:srgbClr val="015CAB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21" name="等腰三角形 20"/>
              <p:cNvSpPr>
                <a:spLocks noChangeAspect="1"/>
              </p:cNvSpPr>
              <p:nvPr/>
            </p:nvSpPr>
            <p:spPr>
              <a:xfrm>
                <a:off x="827495" y="-497847"/>
                <a:ext cx="5112449" cy="4415964"/>
              </a:xfrm>
              <a:prstGeom prst="triangle">
                <a:avLst/>
              </a:prstGeom>
              <a:solidFill>
                <a:schemeClr val="accent6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22" name="等腰三角形 21"/>
              <p:cNvSpPr>
                <a:spLocks noChangeAspect="1"/>
              </p:cNvSpPr>
              <p:nvPr/>
            </p:nvSpPr>
            <p:spPr>
              <a:xfrm>
                <a:off x="1908395" y="-497847"/>
                <a:ext cx="2952237" cy="2550846"/>
              </a:xfrm>
              <a:prstGeom prst="triangle">
                <a:avLst/>
              </a:prstGeom>
              <a:solidFill>
                <a:srgbClr val="6DB72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8477" name="文字方塊 22"/>
              <p:cNvSpPr txBox="1">
                <a:spLocks noChangeArrowheads="1"/>
              </p:cNvSpPr>
              <p:nvPr/>
            </p:nvSpPr>
            <p:spPr bwMode="auto">
              <a:xfrm rot="-3600000">
                <a:off x="1471568" y="885013"/>
                <a:ext cx="1653745" cy="338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r>
                  <a:rPr lang="en-US" altLang="zh-TW" sz="1600" b="1">
                    <a:solidFill>
                      <a:srgbClr val="6DB727"/>
                    </a:solidFill>
                    <a:latin typeface="Verdana" charset="0"/>
                    <a:cs typeface="Verdana" charset="0"/>
                  </a:rPr>
                  <a:t>Metallic type </a:t>
                </a:r>
                <a:endParaRPr lang="zh-TW" altLang="en-US" sz="1600" b="1">
                  <a:solidFill>
                    <a:srgbClr val="6DB727"/>
                  </a:solidFill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24" name="等腰三角形 23"/>
              <p:cNvSpPr/>
              <p:nvPr/>
            </p:nvSpPr>
            <p:spPr>
              <a:xfrm rot="1620000">
                <a:off x="1721103" y="-885156"/>
                <a:ext cx="288875" cy="7498566"/>
              </a:xfrm>
              <a:prstGeom prst="triangl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8479" name="文字方塊 24"/>
              <p:cNvSpPr txBox="1">
                <a:spLocks noChangeArrowheads="1"/>
              </p:cNvSpPr>
              <p:nvPr/>
            </p:nvSpPr>
            <p:spPr bwMode="auto">
              <a:xfrm rot="-3600000">
                <a:off x="-13768" y="4244785"/>
                <a:ext cx="79220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r>
                  <a:rPr lang="en-US" altLang="zh-TW" sz="1600" b="1">
                    <a:solidFill>
                      <a:srgbClr val="015CAB"/>
                    </a:solidFill>
                    <a:latin typeface="Verdana" charset="0"/>
                    <a:cs typeface="Verdana" charset="0"/>
                  </a:rPr>
                  <a:t>Basic</a:t>
                </a:r>
                <a:endParaRPr lang="zh-TW" altLang="en-US" sz="1600" b="1">
                  <a:solidFill>
                    <a:srgbClr val="015CAB"/>
                  </a:solidFill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26" name="文字方塊 25"/>
              <p:cNvSpPr txBox="1"/>
              <p:nvPr/>
            </p:nvSpPr>
            <p:spPr>
              <a:xfrm rot="18000000">
                <a:off x="1064757" y="2315715"/>
                <a:ext cx="831763" cy="33807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TW" sz="1600" b="1" dirty="0">
                    <a:solidFill>
                      <a:schemeClr val="accent6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Value</a:t>
                </a:r>
                <a:endParaRPr lang="zh-TW" altLang="en-US" sz="1600" b="1" dirty="0">
                  <a:solidFill>
                    <a:schemeClr val="accent6"/>
                  </a:solidFill>
                  <a:latin typeface="Verdana" pitchFamily="34" charset="0"/>
                  <a:cs typeface="Verdana" pitchFamily="34" charset="0"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 rot="1536985">
              <a:off x="1643329" y="473603"/>
              <a:ext cx="6074307" cy="72826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/>
            </a:p>
          </p:txBody>
        </p:sp>
      </p:grpSp>
      <p:pic>
        <p:nvPicPr>
          <p:cNvPr id="18436" name="Picture 2" descr="C:\Users\pqi\Documents\Product\Product Material\PQI Power\i-Power 5200\Product Image\Product\5200x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721100"/>
            <a:ext cx="16319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C:\Users\pqi\Documents\Product\Product Material\PQI Power\i-Power 7800\Product Image\Product\7800x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586288"/>
            <a:ext cx="14414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993900"/>
            <a:ext cx="1439862" cy="1584325"/>
          </a:xfrm>
          <a:prstGeom prst="rect">
            <a:avLst/>
          </a:prstGeom>
          <a:noFill/>
          <a:ln>
            <a:noFill/>
          </a:ln>
          <a:effectLst>
            <a:outerShdw dist="76199" dir="1979998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2209800"/>
            <a:ext cx="679450" cy="1130300"/>
          </a:xfrm>
          <a:prstGeom prst="rect">
            <a:avLst/>
          </a:prstGeom>
          <a:noFill/>
          <a:ln>
            <a:noFill/>
          </a:ln>
          <a:effectLst>
            <a:outerShdw blurRad="127000" dist="177799" dir="1979993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40" name="圖片 18" descr="移動電源-PQI(1)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794125"/>
            <a:ext cx="1968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" name="文字方塊 7167"/>
          <p:cNvSpPr txBox="1"/>
          <p:nvPr/>
        </p:nvSpPr>
        <p:spPr>
          <a:xfrm>
            <a:off x="1835150" y="3505200"/>
            <a:ext cx="1020763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Wireless [Qi]</a:t>
            </a:r>
          </a:p>
        </p:txBody>
      </p:sp>
      <p:sp>
        <p:nvSpPr>
          <p:cNvPr id="45" name="文字方塊 44"/>
          <p:cNvSpPr txBox="1"/>
          <p:nvPr/>
        </p:nvSpPr>
        <p:spPr>
          <a:xfrm>
            <a:off x="2843213" y="3505200"/>
            <a:ext cx="16732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MFI certify power bank</a:t>
            </a:r>
          </a:p>
          <a:p>
            <a:pPr algn="ctr">
              <a:defRPr/>
            </a:pPr>
            <a:endParaRPr lang="zh-TW" altLang="en-US" sz="1000" dirty="0">
              <a:solidFill>
                <a:srgbClr val="6DB727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1908175" y="4586288"/>
            <a:ext cx="804863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5200mAh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1763713" y="5419725"/>
            <a:ext cx="804862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7800mAh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2613025" y="5592763"/>
            <a:ext cx="2162175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Colorful design 5000C/10000C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5183188" y="5160963"/>
            <a:ext cx="1382712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9000T Power bank</a:t>
            </a:r>
          </a:p>
        </p:txBody>
      </p:sp>
      <p:sp>
        <p:nvSpPr>
          <p:cNvPr id="41" name="文字方塊 40"/>
          <p:cNvSpPr txBox="1"/>
          <p:nvPr/>
        </p:nvSpPr>
        <p:spPr>
          <a:xfrm>
            <a:off x="4284663" y="3217863"/>
            <a:ext cx="1916112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Embedded Micro USB style </a:t>
            </a:r>
          </a:p>
        </p:txBody>
      </p:sp>
      <p:pic>
        <p:nvPicPr>
          <p:cNvPr id="18448" name="圖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425700"/>
            <a:ext cx="1754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圖片 39" descr="15000_black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802188"/>
            <a:ext cx="4730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圖片 41" descr="15000_blu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802188"/>
            <a:ext cx="4651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圖片 51" descr="15000_whit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802188"/>
            <a:ext cx="4730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文字方塊 52"/>
          <p:cNvSpPr txBox="1"/>
          <p:nvPr/>
        </p:nvSpPr>
        <p:spPr>
          <a:xfrm>
            <a:off x="7454900" y="5481638"/>
            <a:ext cx="13906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15000 Power bank</a:t>
            </a:r>
          </a:p>
          <a:p>
            <a:pPr algn="ctr">
              <a:defRPr/>
            </a:pPr>
            <a:endParaRPr lang="zh-TW" altLang="en-US" sz="1000" dirty="0">
              <a:solidFill>
                <a:srgbClr val="6DB727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453" name="圖片 5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3667125"/>
            <a:ext cx="73025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圖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667125"/>
            <a:ext cx="45402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文字方塊 57"/>
          <p:cNvSpPr txBox="1"/>
          <p:nvPr/>
        </p:nvSpPr>
        <p:spPr>
          <a:xfrm>
            <a:off x="7083425" y="4340225"/>
            <a:ext cx="19272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6000e/12000e Power bank</a:t>
            </a:r>
          </a:p>
          <a:p>
            <a:pPr algn="ctr">
              <a:defRPr/>
            </a:pPr>
            <a:endParaRPr lang="zh-TW" altLang="en-US" sz="1000" dirty="0">
              <a:solidFill>
                <a:srgbClr val="6DB727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6372225" y="3330575"/>
            <a:ext cx="1295400" cy="247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QC 2.0 9000mAh </a:t>
            </a:r>
          </a:p>
        </p:txBody>
      </p:sp>
      <p:pic>
        <p:nvPicPr>
          <p:cNvPr id="18457" name="圖片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251075"/>
            <a:ext cx="1477963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圖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971800"/>
            <a:ext cx="639762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9" name="圖片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625475"/>
            <a:ext cx="14763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圖片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6550"/>
            <a:ext cx="184785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61" name="群組 9"/>
          <p:cNvGrpSpPr>
            <a:grpSpLocks/>
          </p:cNvGrpSpPr>
          <p:nvPr/>
        </p:nvGrpSpPr>
        <p:grpSpPr bwMode="auto">
          <a:xfrm>
            <a:off x="6804025" y="625475"/>
            <a:ext cx="2252663" cy="1079500"/>
            <a:chOff x="6804248" y="625252"/>
            <a:chExt cx="2252216" cy="1080120"/>
          </a:xfrm>
        </p:grpSpPr>
        <p:pic>
          <p:nvPicPr>
            <p:cNvPr id="18469" name="圖片 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625252"/>
              <a:ext cx="546977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70" name="圖片 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25252"/>
              <a:ext cx="751066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71" name="圖片 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625252"/>
              <a:ext cx="956072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" name="文字方塊 61"/>
          <p:cNvSpPr txBox="1"/>
          <p:nvPr/>
        </p:nvSpPr>
        <p:spPr>
          <a:xfrm>
            <a:off x="3152775" y="1417638"/>
            <a:ext cx="1555750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 Slim 5000mAh </a:t>
            </a:r>
          </a:p>
        </p:txBody>
      </p:sp>
      <p:sp>
        <p:nvSpPr>
          <p:cNvPr id="63" name="文字方塊 62"/>
          <p:cNvSpPr txBox="1"/>
          <p:nvPr/>
        </p:nvSpPr>
        <p:spPr>
          <a:xfrm>
            <a:off x="4840288" y="1417638"/>
            <a:ext cx="1568450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Ultra Slim 10000mAh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6886575" y="1704975"/>
            <a:ext cx="2241550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6000mAh/9000mAh/12000mAh</a:t>
            </a:r>
          </a:p>
        </p:txBody>
      </p:sp>
      <p:pic>
        <p:nvPicPr>
          <p:cNvPr id="18465" name="圖片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778000"/>
            <a:ext cx="4318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6" name="圖片 6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33538"/>
            <a:ext cx="4333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7" name="圖片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729163"/>
            <a:ext cx="20288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8" name="圖片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370388"/>
            <a:ext cx="9779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98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文本框 3"/>
          <p:cNvSpPr txBox="1">
            <a:spLocks noChangeArrowheads="1"/>
          </p:cNvSpPr>
          <p:nvPr/>
        </p:nvSpPr>
        <p:spPr bwMode="auto">
          <a:xfrm>
            <a:off x="1258888" y="2136775"/>
            <a:ext cx="5905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CN" sz="2800" b="1" dirty="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rPr>
              <a:t>2015 Metallic Power Bank </a:t>
            </a:r>
          </a:p>
        </p:txBody>
      </p:sp>
    </p:spTree>
    <p:extLst>
      <p:ext uri="{BB962C8B-B14F-4D97-AF65-F5344CB8AC3E}">
        <p14:creationId xmlns:p14="http://schemas.microsoft.com/office/powerpoint/2010/main" val="44258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微軟正黑體" charset="0"/>
              </a:rPr>
              <a:t>PQI Power 6000V</a:t>
            </a:r>
            <a:endParaRPr lang="zh-TW" altLang="en-US">
              <a:latin typeface="Calibri" charset="0"/>
              <a:ea typeface="微軟正黑體" charset="0"/>
            </a:endParaRPr>
          </a:p>
        </p:txBody>
      </p:sp>
      <p:pic>
        <p:nvPicPr>
          <p:cNvPr id="2355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57275"/>
            <a:ext cx="4079875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 flipH="1" flipV="1">
            <a:off x="250825" y="912813"/>
            <a:ext cx="4176713" cy="18732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23556" name="矩形 28"/>
          <p:cNvSpPr>
            <a:spLocks noChangeArrowheads="1"/>
          </p:cNvSpPr>
          <p:nvPr/>
        </p:nvSpPr>
        <p:spPr bwMode="auto">
          <a:xfrm>
            <a:off x="287338" y="69691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Perfect Dimension of Metallic Power Bank 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右中括弧 10"/>
          <p:cNvSpPr/>
          <p:nvPr/>
        </p:nvSpPr>
        <p:spPr>
          <a:xfrm rot="4634465" flipH="1">
            <a:off x="2203450" y="1847850"/>
            <a:ext cx="150813" cy="2595563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2087563" y="2928938"/>
            <a:ext cx="0" cy="1428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0" name="文字方塊 20"/>
          <p:cNvSpPr txBox="1">
            <a:spLocks noChangeArrowheads="1"/>
          </p:cNvSpPr>
          <p:nvPr/>
        </p:nvSpPr>
        <p:spPr bwMode="auto">
          <a:xfrm>
            <a:off x="1927225" y="2641600"/>
            <a:ext cx="6461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91 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右中括弧 16"/>
          <p:cNvSpPr/>
          <p:nvPr/>
        </p:nvSpPr>
        <p:spPr>
          <a:xfrm rot="19055186" flipH="1">
            <a:off x="1082675" y="3708400"/>
            <a:ext cx="144463" cy="787400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8" name="直線接點 17"/>
          <p:cNvCxnSpPr/>
          <p:nvPr/>
        </p:nvCxnSpPr>
        <p:spPr>
          <a:xfrm flipV="1">
            <a:off x="971550" y="4152900"/>
            <a:ext cx="107950" cy="1444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4" name="文字方塊 18"/>
          <p:cNvSpPr txBox="1">
            <a:spLocks noChangeArrowheads="1"/>
          </p:cNvSpPr>
          <p:nvPr/>
        </p:nvSpPr>
        <p:spPr bwMode="auto">
          <a:xfrm>
            <a:off x="530225" y="4297363"/>
            <a:ext cx="774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41.7 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圓角矩形 24"/>
          <p:cNvSpPr/>
          <p:nvPr/>
        </p:nvSpPr>
        <p:spPr>
          <a:xfrm>
            <a:off x="4643438" y="4802188"/>
            <a:ext cx="4321175" cy="9128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Capacity:6000mAh	Interface: USB x 2,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2A		Output: Total output 5V 3.9A          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(5V1.5A/5V2.4A)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 </a:t>
            </a:r>
            <a:endParaRPr lang="en-US" altLang="zh-TW" sz="10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435600" y="939800"/>
            <a:ext cx="3384550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support dual USB ports charging table and smart phone simultaneousl</a:t>
            </a:r>
            <a:r>
              <a:rPr lang="en-US" altLang="zh-TW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 dimension of Metallic Power bank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 weight.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charging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-Phone 6 2.4 Times/6+ 1.5 Times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568" name="文字方塊 14"/>
          <p:cNvSpPr txBox="1">
            <a:spLocks noChangeArrowheads="1"/>
          </p:cNvSpPr>
          <p:nvPr/>
        </p:nvSpPr>
        <p:spPr bwMode="auto">
          <a:xfrm>
            <a:off x="4284663" y="939800"/>
            <a:ext cx="11795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 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Smart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cxnSp>
        <p:nvCxnSpPr>
          <p:cNvPr id="28" name="直線接點 27"/>
          <p:cNvCxnSpPr/>
          <p:nvPr/>
        </p:nvCxnSpPr>
        <p:spPr>
          <a:xfrm>
            <a:off x="827088" y="3649663"/>
            <a:ext cx="36036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1258888" y="3937000"/>
            <a:ext cx="0" cy="10810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0" y="3505200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2.4A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827088" y="5018088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1.5A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608557"/>
            <a:ext cx="1857807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9" name="直線接點 38"/>
          <p:cNvCxnSpPr/>
          <p:nvPr/>
        </p:nvCxnSpPr>
        <p:spPr>
          <a:xfrm>
            <a:off x="1476375" y="3865563"/>
            <a:ext cx="0" cy="8636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字方塊 40"/>
          <p:cNvSpPr txBox="1"/>
          <p:nvPr/>
        </p:nvSpPr>
        <p:spPr>
          <a:xfrm>
            <a:off x="1311275" y="4657725"/>
            <a:ext cx="8413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 USB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2A input</a:t>
            </a:r>
          </a:p>
        </p:txBody>
      </p:sp>
      <p:pic>
        <p:nvPicPr>
          <p:cNvPr id="23576" name="圖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5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7" name="圖片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68775"/>
            <a:ext cx="137953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921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5332"/>
            <a:ext cx="4139866" cy="328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微軟正黑體" charset="0"/>
              </a:rPr>
              <a:t>PQI Power 9000V</a:t>
            </a:r>
            <a:endParaRPr lang="zh-TW" altLang="en-US">
              <a:latin typeface="Calibri" charset="0"/>
              <a:ea typeface="微軟正黑體" charset="0"/>
            </a:endParaRPr>
          </a:p>
        </p:txBody>
      </p:sp>
      <p:sp>
        <p:nvSpPr>
          <p:cNvPr id="24579" name="矩形 28"/>
          <p:cNvSpPr>
            <a:spLocks noChangeArrowheads="1"/>
          </p:cNvSpPr>
          <p:nvPr/>
        </p:nvSpPr>
        <p:spPr bwMode="auto">
          <a:xfrm>
            <a:off x="287338" y="69691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Perfect Dimension of Metallic Power Bank 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右中括弧 10"/>
          <p:cNvSpPr/>
          <p:nvPr/>
        </p:nvSpPr>
        <p:spPr>
          <a:xfrm rot="3662818" flipH="1">
            <a:off x="1581150" y="1052513"/>
            <a:ext cx="133350" cy="2476500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2087563" y="2928938"/>
            <a:ext cx="0" cy="1428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文字方塊 20"/>
          <p:cNvSpPr txBox="1">
            <a:spLocks noChangeArrowheads="1"/>
          </p:cNvSpPr>
          <p:nvPr/>
        </p:nvSpPr>
        <p:spPr bwMode="auto">
          <a:xfrm>
            <a:off x="1042988" y="1819275"/>
            <a:ext cx="774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95.7 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右中括弧 16"/>
          <p:cNvSpPr/>
          <p:nvPr/>
        </p:nvSpPr>
        <p:spPr>
          <a:xfrm rot="18255961">
            <a:off x="3178969" y="1456531"/>
            <a:ext cx="161925" cy="1116013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8" name="直線接點 17"/>
          <p:cNvCxnSpPr/>
          <p:nvPr/>
        </p:nvCxnSpPr>
        <p:spPr>
          <a:xfrm flipV="1">
            <a:off x="3276600" y="1778000"/>
            <a:ext cx="107950" cy="1428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7" name="文字方塊 18"/>
          <p:cNvSpPr txBox="1">
            <a:spLocks noChangeArrowheads="1"/>
          </p:cNvSpPr>
          <p:nvPr/>
        </p:nvSpPr>
        <p:spPr bwMode="auto">
          <a:xfrm>
            <a:off x="3125788" y="1531938"/>
            <a:ext cx="7254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58.7mm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圓角矩形 24"/>
          <p:cNvSpPr/>
          <p:nvPr/>
        </p:nvSpPr>
        <p:spPr>
          <a:xfrm>
            <a:off x="4643438" y="4802188"/>
            <a:ext cx="4321175" cy="9128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Capacity:9000mAh	Interface: USB x 2,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2A		Output: Total output 5V 3.9A          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(5V1.5A/5V2.4A)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 </a:t>
            </a:r>
            <a:endParaRPr lang="en-US" altLang="zh-TW" sz="10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435600" y="939800"/>
            <a:ext cx="37084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dual USB ports charging table and smart phone simultaneousl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charging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-Phone 6 3.6 Times/6+ 2.2Times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591" name="文字方塊 14"/>
          <p:cNvSpPr txBox="1">
            <a:spLocks noChangeArrowheads="1"/>
          </p:cNvSpPr>
          <p:nvPr/>
        </p:nvSpPr>
        <p:spPr bwMode="auto">
          <a:xfrm>
            <a:off x="4284663" y="939800"/>
            <a:ext cx="11795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 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Big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cxnSp>
        <p:nvCxnSpPr>
          <p:cNvPr id="28" name="直線接點 27"/>
          <p:cNvCxnSpPr/>
          <p:nvPr/>
        </p:nvCxnSpPr>
        <p:spPr>
          <a:xfrm>
            <a:off x="468313" y="2425700"/>
            <a:ext cx="431800" cy="7921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 flipH="1">
            <a:off x="539750" y="3433763"/>
            <a:ext cx="503238" cy="3603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107950" y="1993900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2.4A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63500" y="3721100"/>
            <a:ext cx="673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648200"/>
            <a:ext cx="1765300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97" name="圖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5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直線接點 34"/>
          <p:cNvCxnSpPr/>
          <p:nvPr/>
        </p:nvCxnSpPr>
        <p:spPr>
          <a:xfrm flipH="1" flipV="1">
            <a:off x="1403350" y="2065338"/>
            <a:ext cx="73025" cy="2159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1331913" y="3578225"/>
            <a:ext cx="0" cy="8636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1042988" y="4441825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1.5A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pic>
        <p:nvPicPr>
          <p:cNvPr id="24601" name="圖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68775"/>
            <a:ext cx="137953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199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01316"/>
            <a:ext cx="4111936" cy="331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微軟正黑體" charset="0"/>
              </a:rPr>
              <a:t>PQI Power 12000V</a:t>
            </a:r>
            <a:endParaRPr lang="zh-TW" altLang="en-US">
              <a:latin typeface="Calibri" charset="0"/>
              <a:ea typeface="微軟正黑體" charset="0"/>
            </a:endParaRPr>
          </a:p>
        </p:txBody>
      </p:sp>
      <p:sp>
        <p:nvSpPr>
          <p:cNvPr id="25603" name="矩形 28"/>
          <p:cNvSpPr>
            <a:spLocks noChangeArrowheads="1"/>
          </p:cNvSpPr>
          <p:nvPr/>
        </p:nvSpPr>
        <p:spPr bwMode="auto">
          <a:xfrm>
            <a:off x="287338" y="69691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Huge capacity Metallic Power Bank 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右中括弧 10"/>
          <p:cNvSpPr/>
          <p:nvPr/>
        </p:nvSpPr>
        <p:spPr>
          <a:xfrm rot="4627854" flipH="1">
            <a:off x="1695450" y="1557338"/>
            <a:ext cx="115888" cy="2506662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 rot="21593389">
            <a:off x="1558925" y="2678113"/>
            <a:ext cx="0" cy="333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7" name="文字方塊 20"/>
          <p:cNvSpPr txBox="1">
            <a:spLocks noChangeArrowheads="1"/>
          </p:cNvSpPr>
          <p:nvPr/>
        </p:nvSpPr>
        <p:spPr bwMode="auto">
          <a:xfrm rot="-6611">
            <a:off x="1179513" y="2457450"/>
            <a:ext cx="774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96.7 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右中括弧 16"/>
          <p:cNvSpPr/>
          <p:nvPr/>
        </p:nvSpPr>
        <p:spPr>
          <a:xfrm rot="18006467">
            <a:off x="3588544" y="2278857"/>
            <a:ext cx="46037" cy="1409700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8" name="直線接點 17"/>
          <p:cNvCxnSpPr>
            <a:stCxn id="17" idx="2"/>
          </p:cNvCxnSpPr>
          <p:nvPr/>
        </p:nvCxnSpPr>
        <p:spPr>
          <a:xfrm flipV="1">
            <a:off x="3622675" y="2713038"/>
            <a:ext cx="122238" cy="2508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1" name="文字方塊 18"/>
          <p:cNvSpPr txBox="1">
            <a:spLocks noChangeArrowheads="1"/>
          </p:cNvSpPr>
          <p:nvPr/>
        </p:nvSpPr>
        <p:spPr bwMode="auto">
          <a:xfrm>
            <a:off x="3419475" y="2425700"/>
            <a:ext cx="7254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77.4mm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圓角矩形 24"/>
          <p:cNvSpPr/>
          <p:nvPr/>
        </p:nvSpPr>
        <p:spPr>
          <a:xfrm>
            <a:off x="4643438" y="4802188"/>
            <a:ext cx="4321175" cy="9128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Capacity:12000mAh	Interface: USB x 2,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2A		Output: Total output 5V 3.9A          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(5V1.5A/5V2.4A)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 </a:t>
            </a:r>
            <a:endParaRPr lang="en-US" altLang="zh-TW" sz="10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435600" y="939800"/>
            <a:ext cx="3384550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support dual USB ports charging table and smart phone simultaneousl</a:t>
            </a:r>
            <a:r>
              <a:rPr lang="en-US" altLang="zh-TW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 dimension of Metallic Power bank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Perfect weight.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charging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-Phone 6 4.8 Times/6+ 2.9 Times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615" name="文字方塊 14"/>
          <p:cNvSpPr txBox="1">
            <a:spLocks noChangeArrowheads="1"/>
          </p:cNvSpPr>
          <p:nvPr/>
        </p:nvSpPr>
        <p:spPr bwMode="auto">
          <a:xfrm>
            <a:off x="4284663" y="939800"/>
            <a:ext cx="11795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 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Huge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cxnSp>
        <p:nvCxnSpPr>
          <p:cNvPr id="28" name="直線接點 27"/>
          <p:cNvCxnSpPr/>
          <p:nvPr/>
        </p:nvCxnSpPr>
        <p:spPr>
          <a:xfrm>
            <a:off x="755650" y="3578225"/>
            <a:ext cx="0" cy="7921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1258888" y="3937000"/>
            <a:ext cx="0" cy="10810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25400" y="4297363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2.4A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827088" y="5018088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1.5A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648200"/>
            <a:ext cx="1765300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矩形 31"/>
          <p:cNvSpPr/>
          <p:nvPr/>
        </p:nvSpPr>
        <p:spPr>
          <a:xfrm flipH="1" flipV="1">
            <a:off x="250825" y="1057275"/>
            <a:ext cx="4033838" cy="1079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pic>
        <p:nvPicPr>
          <p:cNvPr id="25622" name="圖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5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圖片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68775"/>
            <a:ext cx="137953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直線接點 34"/>
          <p:cNvCxnSpPr/>
          <p:nvPr/>
        </p:nvCxnSpPr>
        <p:spPr>
          <a:xfrm>
            <a:off x="1042988" y="3721100"/>
            <a:ext cx="0" cy="10080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/>
          <p:cNvSpPr txBox="1"/>
          <p:nvPr/>
        </p:nvSpPr>
        <p:spPr>
          <a:xfrm>
            <a:off x="387350" y="4729163"/>
            <a:ext cx="6715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020138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7" name="圖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41276"/>
            <a:ext cx="3744416" cy="2668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標題 1"/>
          <p:cNvSpPr>
            <a:spLocks noGrp="1"/>
          </p:cNvSpPr>
          <p:nvPr>
            <p:ph type="title"/>
          </p:nvPr>
        </p:nvSpPr>
        <p:spPr>
          <a:xfrm>
            <a:off x="323850" y="193675"/>
            <a:ext cx="8229600" cy="612775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微軟正黑體" charset="0"/>
              </a:rPr>
              <a:t>PQI Power 5000V</a:t>
            </a:r>
            <a:endParaRPr lang="zh-TW" altLang="en-US">
              <a:latin typeface="Calibri" charset="0"/>
              <a:ea typeface="微軟正黑體" charset="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643438" y="4802188"/>
            <a:ext cx="4321175" cy="9128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Capacity:5000mAh	Interface: USB x 2,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2A		Output: Total output 5V 2.4A max          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(5V1A/5V2.4A)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 </a:t>
            </a:r>
            <a:endParaRPr lang="en-US" altLang="zh-TW" sz="10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435600" y="939800"/>
            <a:ext cx="3529013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dual USB ports charging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Fast charging of Power bank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Ultra Slim Li-polymer Metallic Power bank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charging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-Phone 6 1.8 Times/6+ 1 Times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630" name="文字方塊 14"/>
          <p:cNvSpPr txBox="1">
            <a:spLocks noChangeArrowheads="1"/>
          </p:cNvSpPr>
          <p:nvPr/>
        </p:nvSpPr>
        <p:spPr bwMode="auto">
          <a:xfrm>
            <a:off x="4284663" y="939800"/>
            <a:ext cx="11795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 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Smart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cxnSp>
        <p:nvCxnSpPr>
          <p:cNvPr id="15" name="直線接點 14"/>
          <p:cNvCxnSpPr/>
          <p:nvPr/>
        </p:nvCxnSpPr>
        <p:spPr>
          <a:xfrm rot="21593389">
            <a:off x="2071688" y="2174875"/>
            <a:ext cx="0" cy="333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2060575" y="1704975"/>
            <a:ext cx="0" cy="7207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1628775" y="1273175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2.4A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2347913" y="1489075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1.5A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cxnSp>
        <p:nvCxnSpPr>
          <p:cNvPr id="28" name="直線接點 27"/>
          <p:cNvCxnSpPr/>
          <p:nvPr/>
        </p:nvCxnSpPr>
        <p:spPr>
          <a:xfrm>
            <a:off x="2636838" y="1920875"/>
            <a:ext cx="0" cy="7207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2868613" y="1809750"/>
            <a:ext cx="62388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USB2A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" y="2713484"/>
            <a:ext cx="2895168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0" name="直線接點 29"/>
          <p:cNvCxnSpPr/>
          <p:nvPr/>
        </p:nvCxnSpPr>
        <p:spPr>
          <a:xfrm>
            <a:off x="3059113" y="2136775"/>
            <a:ext cx="0" cy="7207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9" name="矩形 28"/>
          <p:cNvSpPr>
            <a:spLocks noChangeArrowheads="1"/>
          </p:cNvSpPr>
          <p:nvPr/>
        </p:nvSpPr>
        <p:spPr bwMode="auto">
          <a:xfrm>
            <a:off x="360363" y="677863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Ultra-slim power bank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for charging smartphones and tablets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pic>
        <p:nvPicPr>
          <p:cNvPr id="26640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06512" y="4422776"/>
            <a:ext cx="15716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33612" y="4408488"/>
            <a:ext cx="157956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9444" y="4404519"/>
            <a:ext cx="1579562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線接點 12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右中括弧 13"/>
          <p:cNvSpPr/>
          <p:nvPr/>
        </p:nvSpPr>
        <p:spPr>
          <a:xfrm flipH="1">
            <a:off x="1547813" y="4152900"/>
            <a:ext cx="192087" cy="1441450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645" name="文字方塊 20"/>
          <p:cNvSpPr txBox="1">
            <a:spLocks noChangeArrowheads="1"/>
          </p:cNvSpPr>
          <p:nvPr/>
        </p:nvSpPr>
        <p:spPr bwMode="auto">
          <a:xfrm rot="-6611">
            <a:off x="1790700" y="3746500"/>
            <a:ext cx="7731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90.8 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17" name="直線接點 16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右中括弧 17"/>
          <p:cNvSpPr/>
          <p:nvPr/>
        </p:nvSpPr>
        <p:spPr>
          <a:xfrm rot="5400000" flipH="1">
            <a:off x="2101850" y="3663950"/>
            <a:ext cx="44450" cy="863600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9" name="直線接點 18"/>
          <p:cNvCxnSpPr/>
          <p:nvPr/>
        </p:nvCxnSpPr>
        <p:spPr>
          <a:xfrm flipV="1">
            <a:off x="1331913" y="5018088"/>
            <a:ext cx="2159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9" name="文字方塊 19"/>
          <p:cNvSpPr txBox="1">
            <a:spLocks noChangeArrowheads="1"/>
          </p:cNvSpPr>
          <p:nvPr/>
        </p:nvSpPr>
        <p:spPr bwMode="auto">
          <a:xfrm>
            <a:off x="609600" y="4873625"/>
            <a:ext cx="723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72.2mm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21" name="直線接點 20"/>
          <p:cNvCxnSpPr/>
          <p:nvPr/>
        </p:nvCxnSpPr>
        <p:spPr>
          <a:xfrm>
            <a:off x="2124075" y="3937000"/>
            <a:ext cx="0" cy="1444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51" name="圖片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7925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92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643438" y="4802188"/>
            <a:ext cx="4321175" cy="9128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Capacity:10000mAh	Interface: USB x 2,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2A		Output: Total output 5V 3.6A max          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(5V1.5A/5V2.1A)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 </a:t>
            </a:r>
            <a:endParaRPr lang="en-US" altLang="zh-TW" sz="10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435600" y="939800"/>
            <a:ext cx="3708400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dual USB ports charging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Fast charging of Power bank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Ultra Slim Li-polymer Metallic Power bank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charging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-Phone 6 3.5 Times/6+ 2.2 Time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652" name="文字方塊 14"/>
          <p:cNvSpPr txBox="1">
            <a:spLocks noChangeArrowheads="1"/>
          </p:cNvSpPr>
          <p:nvPr/>
        </p:nvSpPr>
        <p:spPr bwMode="auto">
          <a:xfrm>
            <a:off x="4284663" y="939800"/>
            <a:ext cx="11795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 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Huge 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sp>
        <p:nvSpPr>
          <p:cNvPr id="27653" name="標題 1"/>
          <p:cNvSpPr txBox="1">
            <a:spLocks/>
          </p:cNvSpPr>
          <p:nvPr/>
        </p:nvSpPr>
        <p:spPr bwMode="auto">
          <a:xfrm>
            <a:off x="323850" y="26988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 b="1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rPr>
              <a:t>PQI Power 10000V</a:t>
            </a:r>
            <a:endParaRPr lang="zh-TW" altLang="en-US" sz="2800" b="1">
              <a:solidFill>
                <a:srgbClr val="6DB727"/>
              </a:solidFill>
              <a:latin typeface="Calibri" charset="0"/>
              <a:ea typeface="微軟正黑體" charset="0"/>
              <a:cs typeface="微軟正黑體" charset="0"/>
            </a:endParaRPr>
          </a:p>
        </p:txBody>
      </p:sp>
      <p:pic>
        <p:nvPicPr>
          <p:cNvPr id="27654" name="圖片 1" descr="10000V_frontx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297363"/>
            <a:ext cx="224313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45331"/>
            <a:ext cx="4115366" cy="261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直線接點 13"/>
          <p:cNvCxnSpPr/>
          <p:nvPr/>
        </p:nvCxnSpPr>
        <p:spPr>
          <a:xfrm>
            <a:off x="3419475" y="2857500"/>
            <a:ext cx="0" cy="7207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2484438" y="3752850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2.1A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3059113" y="3536950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1.5A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cxnSp>
        <p:nvCxnSpPr>
          <p:cNvPr id="17" name="直線接點 16"/>
          <p:cNvCxnSpPr/>
          <p:nvPr/>
        </p:nvCxnSpPr>
        <p:spPr>
          <a:xfrm>
            <a:off x="2916238" y="3073400"/>
            <a:ext cx="0" cy="7207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868613" y="1809750"/>
            <a:ext cx="62388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USB2A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</a:t>
            </a:r>
          </a:p>
        </p:txBody>
      </p:sp>
      <p:cxnSp>
        <p:nvCxnSpPr>
          <p:cNvPr id="19" name="直線接點 18"/>
          <p:cNvCxnSpPr/>
          <p:nvPr/>
        </p:nvCxnSpPr>
        <p:spPr>
          <a:xfrm>
            <a:off x="3132138" y="2209800"/>
            <a:ext cx="0" cy="7191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3563938" y="1920875"/>
            <a:ext cx="0" cy="7207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3070225" y="1603375"/>
            <a:ext cx="106997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 flashlight</a:t>
            </a:r>
          </a:p>
        </p:txBody>
      </p:sp>
      <p:cxnSp>
        <p:nvCxnSpPr>
          <p:cNvPr id="23" name="直線接點 22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右中括弧 23"/>
          <p:cNvSpPr/>
          <p:nvPr/>
        </p:nvSpPr>
        <p:spPr>
          <a:xfrm flipH="1">
            <a:off x="2124075" y="4513263"/>
            <a:ext cx="144463" cy="936625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7666" name="文字方塊 20"/>
          <p:cNvSpPr txBox="1">
            <a:spLocks noChangeArrowheads="1"/>
          </p:cNvSpPr>
          <p:nvPr/>
        </p:nvSpPr>
        <p:spPr bwMode="auto">
          <a:xfrm rot="-6611">
            <a:off x="2212975" y="4083050"/>
            <a:ext cx="774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90.8 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26" name="直線接點 25"/>
          <p:cNvCxnSpPr/>
          <p:nvPr/>
        </p:nvCxnSpPr>
        <p:spPr>
          <a:xfrm>
            <a:off x="1735138" y="4748213"/>
            <a:ext cx="0" cy="79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右中括弧 26"/>
          <p:cNvSpPr/>
          <p:nvPr/>
        </p:nvSpPr>
        <p:spPr>
          <a:xfrm rot="5400000" flipH="1">
            <a:off x="2532857" y="4131469"/>
            <a:ext cx="46037" cy="574675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8" name="直線接點 27"/>
          <p:cNvCxnSpPr/>
          <p:nvPr/>
        </p:nvCxnSpPr>
        <p:spPr>
          <a:xfrm flipV="1">
            <a:off x="1908175" y="5018088"/>
            <a:ext cx="2159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70" name="文字方塊 28"/>
          <p:cNvSpPr txBox="1">
            <a:spLocks noChangeArrowheads="1"/>
          </p:cNvSpPr>
          <p:nvPr/>
        </p:nvSpPr>
        <p:spPr bwMode="auto">
          <a:xfrm>
            <a:off x="1258888" y="4873625"/>
            <a:ext cx="7254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72.2mm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cxnSp>
        <p:nvCxnSpPr>
          <p:cNvPr id="30" name="直線接點 29"/>
          <p:cNvCxnSpPr/>
          <p:nvPr/>
        </p:nvCxnSpPr>
        <p:spPr>
          <a:xfrm>
            <a:off x="2555875" y="4287838"/>
            <a:ext cx="0" cy="1174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72" name="矩形 28"/>
          <p:cNvSpPr>
            <a:spLocks noChangeArrowheads="1"/>
          </p:cNvSpPr>
          <p:nvPr/>
        </p:nvSpPr>
        <p:spPr bwMode="auto">
          <a:xfrm>
            <a:off x="360363" y="677863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Ultra-slim huge capacity power bank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for charging smartphones and tablets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pic>
        <p:nvPicPr>
          <p:cNvPr id="27673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794125"/>
            <a:ext cx="12065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4" name="文字方塊 2"/>
          <p:cNvSpPr txBox="1">
            <a:spLocks noChangeArrowheads="1"/>
          </p:cNvSpPr>
          <p:nvPr/>
        </p:nvSpPr>
        <p:spPr bwMode="auto">
          <a:xfrm>
            <a:off x="104775" y="4297363"/>
            <a:ext cx="7254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13.5mm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19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2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900"/>
            <a:ext cx="9144000" cy="61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67732-C063-204A-A2EF-64A06A776C56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2700"/>
            <a:ext cx="9361488" cy="8080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dirty="0" smtClean="0">
                <a:solidFill>
                  <a:srgbClr val="015CAB"/>
                </a:solidFill>
                <a:latin typeface="Verdana"/>
                <a:cs typeface="Verdana"/>
              </a:rPr>
              <a:t>Micro USB embedded Power Bank</a:t>
            </a:r>
            <a:r>
              <a:rPr lang="en-US" altLang="zh-TW" dirty="0" smtClean="0">
                <a:solidFill>
                  <a:srgbClr val="015CAB"/>
                </a:solidFill>
                <a:latin typeface="Verdana"/>
                <a:cs typeface="Verdana"/>
              </a:rPr>
              <a:t>- 9000R</a:t>
            </a:r>
            <a:endParaRPr lang="zh-TW" altLang="en-US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cxnSp>
        <p:nvCxnSpPr>
          <p:cNvPr id="10" name="直線接點 9"/>
          <p:cNvCxnSpPr/>
          <p:nvPr/>
        </p:nvCxnSpPr>
        <p:spPr>
          <a:xfrm flipV="1">
            <a:off x="2771775" y="2424113"/>
            <a:ext cx="0" cy="5048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2433638" y="2025650"/>
            <a:ext cx="6985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5V 1.5A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 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0" y="4081463"/>
            <a:ext cx="1201738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Indicator</a:t>
            </a:r>
          </a:p>
        </p:txBody>
      </p:sp>
      <p:cxnSp>
        <p:nvCxnSpPr>
          <p:cNvPr id="13" name="直線接點 12"/>
          <p:cNvCxnSpPr/>
          <p:nvPr/>
        </p:nvCxnSpPr>
        <p:spPr>
          <a:xfrm flipH="1" flipV="1">
            <a:off x="1187450" y="4225925"/>
            <a:ext cx="1296988" cy="714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V="1">
            <a:off x="4284663" y="3505200"/>
            <a:ext cx="0" cy="17287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3946525" y="3144838"/>
            <a:ext cx="6969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5V 2.4A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 </a:t>
            </a:r>
          </a:p>
        </p:txBody>
      </p:sp>
      <p:cxnSp>
        <p:nvCxnSpPr>
          <p:cNvPr id="17" name="直線接點 16"/>
          <p:cNvCxnSpPr/>
          <p:nvPr/>
        </p:nvCxnSpPr>
        <p:spPr>
          <a:xfrm flipH="1" flipV="1">
            <a:off x="4765675" y="3937000"/>
            <a:ext cx="22225" cy="12969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4492625" y="3578225"/>
            <a:ext cx="568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5V 2A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 </a:t>
            </a:r>
          </a:p>
        </p:txBody>
      </p:sp>
      <p:pic>
        <p:nvPicPr>
          <p:cNvPr id="28684" name="圖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057275"/>
            <a:ext cx="22733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5475"/>
            <a:ext cx="33147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47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5838"/>
            <a:ext cx="302418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1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9699" name="文字方塊 3"/>
          <p:cNvSpPr txBox="1">
            <a:spLocks noChangeArrowheads="1"/>
          </p:cNvSpPr>
          <p:nvPr/>
        </p:nvSpPr>
        <p:spPr bwMode="auto">
          <a:xfrm>
            <a:off x="107950" y="115888"/>
            <a:ext cx="5111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 b="1">
                <a:solidFill>
                  <a:srgbClr val="015CAB"/>
                </a:solidFill>
                <a:latin typeface="Verdana" charset="0"/>
                <a:cs typeface="Verdana" charset="0"/>
              </a:rPr>
              <a:t>PQI Power 5200M</a:t>
            </a:r>
            <a:endParaRPr lang="zh-TW" altLang="en-US" sz="2800" b="1">
              <a:solidFill>
                <a:srgbClr val="015CAB"/>
              </a:solidFill>
              <a:latin typeface="Verdana" charset="0"/>
              <a:ea typeface="微軟正黑體" charset="0"/>
              <a:cs typeface="微軟正黑體" charset="0"/>
            </a:endParaRPr>
          </a:p>
        </p:txBody>
      </p:sp>
      <p:cxnSp>
        <p:nvCxnSpPr>
          <p:cNvPr id="6" name="直線接點 5"/>
          <p:cNvCxnSpPr/>
          <p:nvPr/>
        </p:nvCxnSpPr>
        <p:spPr>
          <a:xfrm flipH="1" flipV="1">
            <a:off x="2771775" y="3217863"/>
            <a:ext cx="215900" cy="2159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403350" y="2857500"/>
            <a:ext cx="215900" cy="2159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H="1" flipV="1">
            <a:off x="1619250" y="4010025"/>
            <a:ext cx="144463" cy="21431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1547813" y="4297363"/>
            <a:ext cx="132556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 USB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Input and output 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3059113" y="3433763"/>
            <a:ext cx="947737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Output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-7938" y="2641600"/>
            <a:ext cx="1762126" cy="246063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Fix Apple lightning cable 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5508625" y="554038"/>
            <a:ext cx="3529013" cy="2676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Apple and Android Devices Compatible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 in Apple lightning cable 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 USB cable support output and charging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5200mAh support 2.1A output and power bank fast Charging 2A input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707" name="文字方塊 35"/>
          <p:cNvSpPr txBox="1">
            <a:spLocks noChangeArrowheads="1"/>
          </p:cNvSpPr>
          <p:nvPr/>
        </p:nvSpPr>
        <p:spPr bwMode="auto">
          <a:xfrm>
            <a:off x="3995738" y="639763"/>
            <a:ext cx="15113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Made for </a:t>
            </a: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iphone/iPod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Fast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cxnSp>
        <p:nvCxnSpPr>
          <p:cNvPr id="45" name="直線接點 44"/>
          <p:cNvCxnSpPr/>
          <p:nvPr/>
        </p:nvCxnSpPr>
        <p:spPr>
          <a:xfrm flipH="1" flipV="1">
            <a:off x="1187450" y="3289300"/>
            <a:ext cx="647700" cy="3603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圓角矩形 56"/>
          <p:cNvSpPr/>
          <p:nvPr/>
        </p:nvSpPr>
        <p:spPr>
          <a:xfrm>
            <a:off x="4572000" y="4945063"/>
            <a:ext cx="4321175" cy="7699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Capacity:5200mAh	Interface: USB x 1,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2A		Output: 5V 2.1A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710" name="矩形 29"/>
          <p:cNvSpPr>
            <a:spLocks noChangeArrowheads="1"/>
          </p:cNvSpPr>
          <p:nvPr/>
        </p:nvSpPr>
        <p:spPr bwMode="auto">
          <a:xfrm>
            <a:off x="107950" y="625475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Support Android and Apple Cell phone simultaneously</a:t>
            </a:r>
          </a:p>
        </p:txBody>
      </p:sp>
      <p:cxnSp>
        <p:nvCxnSpPr>
          <p:cNvPr id="39" name="直線接點 38"/>
          <p:cNvCxnSpPr/>
          <p:nvPr/>
        </p:nvCxnSpPr>
        <p:spPr>
          <a:xfrm flipH="1" flipV="1">
            <a:off x="1692275" y="3794125"/>
            <a:ext cx="1584325" cy="3587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/>
          <p:cNvSpPr txBox="1"/>
          <p:nvPr/>
        </p:nvSpPr>
        <p:spPr>
          <a:xfrm>
            <a:off x="3203575" y="4010025"/>
            <a:ext cx="12017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Indicator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Button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14288" y="3073400"/>
            <a:ext cx="1201737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Indicator</a:t>
            </a:r>
          </a:p>
        </p:txBody>
      </p:sp>
      <p:pic>
        <p:nvPicPr>
          <p:cNvPr id="29714" name="圖片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730750"/>
            <a:ext cx="19304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圖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144838"/>
            <a:ext cx="2598737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/>
          <p:cNvSpPr/>
          <p:nvPr/>
        </p:nvSpPr>
        <p:spPr>
          <a:xfrm flipH="1" flipV="1">
            <a:off x="1619250" y="912813"/>
            <a:ext cx="2232025" cy="172878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pic>
        <p:nvPicPr>
          <p:cNvPr id="29717" name="圖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08525"/>
            <a:ext cx="15843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683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1127015"/>
            <a:ext cx="7056784" cy="3744416"/>
          </a:xfrm>
          <a:prstGeom prst="rect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497" name="Picture 21" descr="Snap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152" y="3289548"/>
            <a:ext cx="1867212" cy="136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矩形 23"/>
          <p:cNvSpPr/>
          <p:nvPr/>
        </p:nvSpPr>
        <p:spPr>
          <a:xfrm>
            <a:off x="395536" y="0"/>
            <a:ext cx="3041494" cy="4812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標題 1"/>
          <p:cNvSpPr txBox="1">
            <a:spLocks/>
          </p:cNvSpPr>
          <p:nvPr/>
        </p:nvSpPr>
        <p:spPr bwMode="auto">
          <a:xfrm>
            <a:off x="683568" y="-94828"/>
            <a:ext cx="2753462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6DB72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eaLnBrk="1" hangingPunct="1"/>
            <a:r>
              <a:rPr kumimoji="1" lang="en-US" altLang="zh-TW" sz="2000" b="1" dirty="0" err="1" smtClean="0"/>
              <a:t>Foxlink</a:t>
            </a:r>
            <a:r>
              <a:rPr kumimoji="1" lang="en-US" altLang="zh-TW" sz="2000" b="1" dirty="0" smtClean="0"/>
              <a:t> Group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62" y="769268"/>
            <a:ext cx="2441225" cy="59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187624" y="1633364"/>
            <a:ext cx="34804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zh-TW" dirty="0" smtClean="0"/>
              <a:t>Chairman: T.C. </a:t>
            </a:r>
            <a:r>
              <a:rPr kumimoji="1" lang="en-US" altLang="zh-TW" dirty="0" err="1" smtClean="0"/>
              <a:t>Guo</a:t>
            </a:r>
            <a:endParaRPr lang="en-US" altLang="zh-TW" dirty="0"/>
          </a:p>
          <a:p>
            <a:pPr marL="342900" indent="-342900">
              <a:buAutoNum type="arabicPeriod"/>
            </a:pPr>
            <a:r>
              <a:rPr kumimoji="1" lang="en-US" altLang="zh-TW" dirty="0" smtClean="0"/>
              <a:t>Brother company of </a:t>
            </a:r>
            <a:r>
              <a:rPr kumimoji="1" lang="en-US" altLang="zh-TW" dirty="0" err="1" smtClean="0"/>
              <a:t>Foxconn</a:t>
            </a:r>
            <a:endParaRPr kumimoji="1" lang="en-US" altLang="zh-TW" dirty="0" smtClean="0"/>
          </a:p>
          <a:p>
            <a:pPr marL="342900" indent="-342900">
              <a:buAutoNum type="arabicPeriod"/>
            </a:pPr>
            <a:r>
              <a:rPr lang="en-US" altLang="zh-TW" dirty="0" smtClean="0"/>
              <a:t>Apple’s OEM manufacture</a:t>
            </a:r>
          </a:p>
          <a:p>
            <a:pPr marL="342900" indent="-342900">
              <a:buAutoNum type="arabicPeriod"/>
            </a:pPr>
            <a:endParaRPr kumimoji="1" lang="zh-TW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921396"/>
            <a:ext cx="2592288" cy="2384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圖片 9" descr="Power_Bank_12000E_側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5300" y="-238125"/>
            <a:ext cx="5689600" cy="42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標題 1"/>
          <p:cNvSpPr>
            <a:spLocks noGrp="1"/>
          </p:cNvSpPr>
          <p:nvPr>
            <p:ph type="title"/>
          </p:nvPr>
        </p:nvSpPr>
        <p:spPr>
          <a:xfrm>
            <a:off x="33338" y="265113"/>
            <a:ext cx="8229600" cy="523875"/>
          </a:xfrm>
        </p:spPr>
        <p:txBody>
          <a:bodyPr>
            <a:spAutoFit/>
          </a:bodyPr>
          <a:lstStyle/>
          <a:p>
            <a:r>
              <a:rPr lang="en-US" altLang="zh-TW">
                <a:solidFill>
                  <a:srgbClr val="015CAB"/>
                </a:solidFill>
                <a:latin typeface="Verdana" charset="0"/>
                <a:ea typeface="微軟正黑體" charset="0"/>
                <a:cs typeface="Verdana" charset="0"/>
              </a:rPr>
              <a:t>PQI Power 12000e</a:t>
            </a:r>
            <a:endParaRPr lang="zh-TW" altLang="en-US">
              <a:solidFill>
                <a:srgbClr val="015CAB"/>
              </a:solidFill>
              <a:latin typeface="Verdana" charset="0"/>
              <a:ea typeface="微軟正黑體" charset="0"/>
              <a:cs typeface="Verdana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435600" y="939800"/>
            <a:ext cx="3384550" cy="2493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support dual USB ports charging table and smart phone simultaneously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Samsung/LG 18650 3000nAh*4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fully charge iPhone for 6 times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750" name="文字方塊 7"/>
          <p:cNvSpPr txBox="1">
            <a:spLocks noChangeArrowheads="1"/>
          </p:cNvSpPr>
          <p:nvPr/>
        </p:nvSpPr>
        <p:spPr bwMode="auto">
          <a:xfrm>
            <a:off x="4284663" y="939800"/>
            <a:ext cx="117951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 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High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4643438" y="4802188"/>
            <a:ext cx="4321175" cy="9128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Capacity:12000mAh	Interface: USB x 2,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2.5A                    Output: Total output 5V 3.5A          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(5V1A/5V2.5A)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 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直線接點 10"/>
          <p:cNvCxnSpPr/>
          <p:nvPr/>
        </p:nvCxnSpPr>
        <p:spPr>
          <a:xfrm>
            <a:off x="2635250" y="1812925"/>
            <a:ext cx="0" cy="3238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3411538" y="1778000"/>
            <a:ext cx="0" cy="3587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2195513" y="1449388"/>
            <a:ext cx="6715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1A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051175" y="1449388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2.5A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pic>
        <p:nvPicPr>
          <p:cNvPr id="31756" name="圖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75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1825"/>
            <a:ext cx="15065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線接點 17"/>
          <p:cNvCxnSpPr/>
          <p:nvPr/>
        </p:nvCxnSpPr>
        <p:spPr>
          <a:xfrm>
            <a:off x="2987675" y="1489075"/>
            <a:ext cx="0" cy="647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2398713" y="1057275"/>
            <a:ext cx="11652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 USB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2.5A input</a:t>
            </a:r>
          </a:p>
        </p:txBody>
      </p:sp>
      <p:sp>
        <p:nvSpPr>
          <p:cNvPr id="31760" name="文字方塊 21"/>
          <p:cNvSpPr txBox="1">
            <a:spLocks noChangeArrowheads="1"/>
          </p:cNvSpPr>
          <p:nvPr/>
        </p:nvSpPr>
        <p:spPr bwMode="auto">
          <a:xfrm>
            <a:off x="323850" y="5305425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Power Bank</a:t>
            </a:r>
          </a:p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fast charging 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pic>
        <p:nvPicPr>
          <p:cNvPr id="31761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578225"/>
            <a:ext cx="790575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圖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3433763"/>
            <a:ext cx="801688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360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2770" name="標題 1"/>
          <p:cNvSpPr>
            <a:spLocks noGrp="1"/>
          </p:cNvSpPr>
          <p:nvPr>
            <p:ph type="title"/>
          </p:nvPr>
        </p:nvSpPr>
        <p:spPr>
          <a:xfrm>
            <a:off x="23813" y="0"/>
            <a:ext cx="8229600" cy="952500"/>
          </a:xfrm>
        </p:spPr>
        <p:txBody>
          <a:bodyPr/>
          <a:lstStyle/>
          <a:p>
            <a:r>
              <a:rPr lang="en-US" altLang="zh-TW">
                <a:solidFill>
                  <a:srgbClr val="015CAB"/>
                </a:solidFill>
                <a:latin typeface="Verdana" charset="0"/>
                <a:ea typeface="微軟正黑體" charset="0"/>
                <a:cs typeface="Verdana" charset="0"/>
              </a:rPr>
              <a:t>PQI Power 6000e</a:t>
            </a:r>
            <a:endParaRPr lang="zh-TW" altLang="en-US">
              <a:solidFill>
                <a:srgbClr val="FF0000"/>
              </a:solidFill>
              <a:latin typeface="Verdana" charset="0"/>
              <a:ea typeface="微軟正黑體" charset="0"/>
              <a:cs typeface="Verdana" charset="0"/>
            </a:endParaRPr>
          </a:p>
        </p:txBody>
      </p:sp>
      <p:pic>
        <p:nvPicPr>
          <p:cNvPr id="32771" name="圖片 3" descr="Power_Bank_6000E_正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025" y="723900"/>
            <a:ext cx="6308726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接點 7"/>
          <p:cNvCxnSpPr/>
          <p:nvPr/>
        </p:nvCxnSpPr>
        <p:spPr>
          <a:xfrm>
            <a:off x="3203575" y="1597025"/>
            <a:ext cx="0" cy="3238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3851275" y="1562100"/>
            <a:ext cx="0" cy="3587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2763838" y="1160463"/>
            <a:ext cx="671512" cy="401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1A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3492500" y="1160463"/>
            <a:ext cx="800100" cy="401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2.5A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5435600" y="939800"/>
            <a:ext cx="3384550" cy="2493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support dual USB ports charging table and smart phone simultaneously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Samsung/LG 18650 3000nAh*2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fully charge iPhone for 4 times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777" name="文字方塊 13"/>
          <p:cNvSpPr txBox="1">
            <a:spLocks noChangeArrowheads="1"/>
          </p:cNvSpPr>
          <p:nvPr/>
        </p:nvSpPr>
        <p:spPr bwMode="auto">
          <a:xfrm>
            <a:off x="4284663" y="939800"/>
            <a:ext cx="117951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 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High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4643438" y="4802188"/>
            <a:ext cx="4321175" cy="9128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Capacity:6000mAh	Interface: USB x 2,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2.5A                    Output: Total output 5V 3.5A          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(5V1A/5V2.5A)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 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2779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813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線接點 15"/>
          <p:cNvCxnSpPr>
            <a:stCxn id="11" idx="1"/>
          </p:cNvCxnSpPr>
          <p:nvPr/>
        </p:nvCxnSpPr>
        <p:spPr>
          <a:xfrm flipH="1">
            <a:off x="3492500" y="1362075"/>
            <a:ext cx="0" cy="4873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2968625" y="841375"/>
            <a:ext cx="9556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 USB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2.5A input</a:t>
            </a:r>
          </a:p>
        </p:txBody>
      </p:sp>
      <p:pic>
        <p:nvPicPr>
          <p:cNvPr id="32782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62100"/>
            <a:ext cx="2309813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圖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70388"/>
            <a:ext cx="152876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文字方塊 23"/>
          <p:cNvSpPr txBox="1">
            <a:spLocks noChangeArrowheads="1"/>
          </p:cNvSpPr>
          <p:nvPr/>
        </p:nvSpPr>
        <p:spPr bwMode="auto">
          <a:xfrm>
            <a:off x="323850" y="5305425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Power Bank</a:t>
            </a:r>
          </a:p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fast charging 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pic>
        <p:nvPicPr>
          <p:cNvPr id="32785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578225"/>
            <a:ext cx="922338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圖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390900"/>
            <a:ext cx="930275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060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圖片 1" descr="power_13000_white_new-size.17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1057275"/>
            <a:ext cx="5070476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3795" name="文字方塊 3"/>
          <p:cNvSpPr txBox="1">
            <a:spLocks noChangeArrowheads="1"/>
          </p:cNvSpPr>
          <p:nvPr/>
        </p:nvSpPr>
        <p:spPr bwMode="auto">
          <a:xfrm>
            <a:off x="334963" y="230188"/>
            <a:ext cx="5245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 b="1">
                <a:solidFill>
                  <a:srgbClr val="015CAB"/>
                </a:solidFill>
                <a:latin typeface="Verdana" charset="0"/>
                <a:cs typeface="Verdana" charset="0"/>
              </a:rPr>
              <a:t>i-Power 13000- </a:t>
            </a:r>
            <a:r>
              <a:rPr lang="en-US" altLang="zh-TW" b="1">
                <a:solidFill>
                  <a:srgbClr val="FF0000"/>
                </a:solidFill>
                <a:latin typeface="Verdana" charset="0"/>
                <a:cs typeface="Verdana" charset="0"/>
              </a:rPr>
              <a:t>July MP</a:t>
            </a:r>
            <a:endParaRPr lang="zh-TW" altLang="en-US" b="1">
              <a:solidFill>
                <a:srgbClr val="FF0000"/>
              </a:solidFill>
              <a:latin typeface="Verdana" charset="0"/>
              <a:ea typeface="微軟正黑體" charset="0"/>
              <a:cs typeface="微軟正黑體" charset="0"/>
            </a:endParaRPr>
          </a:p>
        </p:txBody>
      </p:sp>
      <p:sp>
        <p:nvSpPr>
          <p:cNvPr id="33796" name="矩形 28"/>
          <p:cNvSpPr>
            <a:spLocks noChangeArrowheads="1"/>
          </p:cNvSpPr>
          <p:nvPr/>
        </p:nvSpPr>
        <p:spPr bwMode="auto">
          <a:xfrm>
            <a:off x="360363" y="677863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Power bank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for charging smartphones and tablets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435600" y="481013"/>
            <a:ext cx="3384550" cy="2493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 with iPhone,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most smartphones &amp; tablets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13000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mAh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high capacity, fully charge iPhone for 5 to 6 times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798" name="文字方塊 35"/>
          <p:cNvSpPr txBox="1">
            <a:spLocks noChangeArrowheads="1"/>
          </p:cNvSpPr>
          <p:nvPr/>
        </p:nvSpPr>
        <p:spPr bwMode="auto">
          <a:xfrm>
            <a:off x="4284663" y="481013"/>
            <a:ext cx="1179512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High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pic>
        <p:nvPicPr>
          <p:cNvPr id="33799" name="Picture 3" descr="C:\Users\pqi\Documents\Product\Product Material\PQI Power\i-Power 7800\Product Image\Package\7800PACK-0313-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857500"/>
            <a:ext cx="21605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直線接點 25"/>
          <p:cNvCxnSpPr/>
          <p:nvPr/>
        </p:nvCxnSpPr>
        <p:spPr>
          <a:xfrm>
            <a:off x="2843213" y="1920875"/>
            <a:ext cx="106362" cy="8953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/>
          <p:cNvSpPr txBox="1"/>
          <p:nvPr/>
        </p:nvSpPr>
        <p:spPr>
          <a:xfrm>
            <a:off x="2195513" y="1417638"/>
            <a:ext cx="12017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Indicator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Button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0" name="直線接點 29"/>
          <p:cNvCxnSpPr>
            <a:endCxn id="38" idx="0"/>
          </p:cNvCxnSpPr>
          <p:nvPr/>
        </p:nvCxnSpPr>
        <p:spPr>
          <a:xfrm>
            <a:off x="3348038" y="2928938"/>
            <a:ext cx="420687" cy="2889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3492500" y="2713038"/>
            <a:ext cx="431800" cy="2952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/>
          <p:cNvSpPr txBox="1"/>
          <p:nvPr/>
        </p:nvSpPr>
        <p:spPr>
          <a:xfrm>
            <a:off x="3348038" y="3217863"/>
            <a:ext cx="84296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 USB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3708400" y="2928938"/>
            <a:ext cx="947738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Output</a:t>
            </a:r>
          </a:p>
        </p:txBody>
      </p:sp>
      <p:cxnSp>
        <p:nvCxnSpPr>
          <p:cNvPr id="40" name="直線接點 39"/>
          <p:cNvCxnSpPr/>
          <p:nvPr/>
        </p:nvCxnSpPr>
        <p:spPr>
          <a:xfrm flipH="1" flipV="1">
            <a:off x="900113" y="2786063"/>
            <a:ext cx="1223962" cy="5032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/>
          <p:cNvSpPr txBox="1"/>
          <p:nvPr/>
        </p:nvSpPr>
        <p:spPr>
          <a:xfrm>
            <a:off x="0" y="2497138"/>
            <a:ext cx="1200150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Indicator</a:t>
            </a:r>
          </a:p>
        </p:txBody>
      </p:sp>
      <p:sp>
        <p:nvSpPr>
          <p:cNvPr id="45" name="右中括弧 44"/>
          <p:cNvSpPr/>
          <p:nvPr/>
        </p:nvSpPr>
        <p:spPr>
          <a:xfrm rot="6792986">
            <a:off x="2058988" y="2973387"/>
            <a:ext cx="266700" cy="2416175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6" name="文字方塊 45"/>
          <p:cNvSpPr txBox="1"/>
          <p:nvPr/>
        </p:nvSpPr>
        <p:spPr>
          <a:xfrm>
            <a:off x="1692275" y="4513263"/>
            <a:ext cx="6826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LG cells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inside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圓角矩形 46"/>
          <p:cNvSpPr/>
          <p:nvPr/>
        </p:nvSpPr>
        <p:spPr>
          <a:xfrm>
            <a:off x="4572000" y="4945063"/>
            <a:ext cx="4321175" cy="7699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 13000mAh	Interface: USB x 2,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2A		Output: 5V 3.1A Max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3811" name="圖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738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2" name="文字方塊 2"/>
          <p:cNvSpPr txBox="1">
            <a:spLocks noChangeArrowheads="1"/>
          </p:cNvSpPr>
          <p:nvPr/>
        </p:nvSpPr>
        <p:spPr bwMode="auto">
          <a:xfrm>
            <a:off x="7164388" y="4586288"/>
            <a:ext cx="1368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400"/>
              <a:t>Example </a:t>
            </a:r>
            <a:endParaRPr lang="zh-TW" altLang="en-US" sz="1400"/>
          </a:p>
        </p:txBody>
      </p:sp>
    </p:spTree>
    <p:extLst>
      <p:ext uri="{BB962C8B-B14F-4D97-AF65-F5344CB8AC3E}">
        <p14:creationId xmlns:p14="http://schemas.microsoft.com/office/powerpoint/2010/main" val="1770149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4818" name="文字方塊 3"/>
          <p:cNvSpPr txBox="1">
            <a:spLocks noChangeArrowheads="1"/>
          </p:cNvSpPr>
          <p:nvPr/>
        </p:nvSpPr>
        <p:spPr bwMode="auto">
          <a:xfrm>
            <a:off x="334963" y="230188"/>
            <a:ext cx="2901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 b="1">
                <a:solidFill>
                  <a:srgbClr val="015CAB"/>
                </a:solidFill>
                <a:latin typeface="Verdana" charset="0"/>
                <a:cs typeface="Verdana" charset="0"/>
              </a:rPr>
              <a:t>i-Power 5200</a:t>
            </a:r>
            <a:endParaRPr lang="zh-TW" altLang="en-US" sz="2800" b="1">
              <a:solidFill>
                <a:srgbClr val="015CAB"/>
              </a:solidFill>
              <a:latin typeface="Verdana" charset="0"/>
              <a:ea typeface="微軟正黑體" charset="0"/>
              <a:cs typeface="微軟正黑體" charset="0"/>
            </a:endParaRPr>
          </a:p>
        </p:txBody>
      </p:sp>
      <p:sp>
        <p:nvSpPr>
          <p:cNvPr id="34819" name="矩形 28"/>
          <p:cNvSpPr>
            <a:spLocks noChangeArrowheads="1"/>
          </p:cNvSpPr>
          <p:nvPr/>
        </p:nvSpPr>
        <p:spPr bwMode="auto">
          <a:xfrm>
            <a:off x="360363" y="677863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Power bank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for charging smartphones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435600" y="481013"/>
            <a:ext cx="3384550" cy="2493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 with iPhone and most smartphones and digital cameras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5200mAh high capacity, fully charge iPhone for 3 to 4 times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821" name="文字方塊 35"/>
          <p:cNvSpPr txBox="1">
            <a:spLocks noChangeArrowheads="1"/>
          </p:cNvSpPr>
          <p:nvPr/>
        </p:nvSpPr>
        <p:spPr bwMode="auto">
          <a:xfrm>
            <a:off x="4284663" y="481013"/>
            <a:ext cx="1179512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 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High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pic>
        <p:nvPicPr>
          <p:cNvPr id="34822" name="Picture 4" descr="C:\Users\pqi\Documents\Product\Product Material\PQI Power\i-Power 5200\Product Image\Package\PACK-0313-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840038"/>
            <a:ext cx="21590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5" descr="C:\Users\pqi\Documents\Product\Product Material\PQI Power\i-Power 5200\Product Image\Package\PACK-0313-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840038"/>
            <a:ext cx="21605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" descr="C:\Users\pqi\Documents\Product\Product Material\PQI Power\i-Power 5200\Product Image\Product\5200x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613" y="939800"/>
            <a:ext cx="5894388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直線接點 21"/>
          <p:cNvCxnSpPr/>
          <p:nvPr/>
        </p:nvCxnSpPr>
        <p:spPr>
          <a:xfrm flipH="1">
            <a:off x="3240088" y="1690688"/>
            <a:ext cx="214312" cy="4159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2936875" y="1458913"/>
            <a:ext cx="1238250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 USB Input</a:t>
            </a:r>
          </a:p>
        </p:txBody>
      </p:sp>
      <p:cxnSp>
        <p:nvCxnSpPr>
          <p:cNvPr id="24" name="直線接點 23"/>
          <p:cNvCxnSpPr/>
          <p:nvPr/>
        </p:nvCxnSpPr>
        <p:spPr>
          <a:xfrm>
            <a:off x="2417763" y="4152900"/>
            <a:ext cx="641350" cy="5476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2608263" y="4700588"/>
            <a:ext cx="947737" cy="247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Output</a:t>
            </a:r>
          </a:p>
        </p:txBody>
      </p:sp>
      <p:cxnSp>
        <p:nvCxnSpPr>
          <p:cNvPr id="33" name="直線接點 32"/>
          <p:cNvCxnSpPr/>
          <p:nvPr/>
        </p:nvCxnSpPr>
        <p:spPr>
          <a:xfrm flipH="1" flipV="1">
            <a:off x="1963738" y="2297113"/>
            <a:ext cx="528637" cy="2000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/>
          <p:cNvSpPr txBox="1"/>
          <p:nvPr/>
        </p:nvSpPr>
        <p:spPr>
          <a:xfrm>
            <a:off x="1208088" y="2035175"/>
            <a:ext cx="1200150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Indicator</a:t>
            </a:r>
          </a:p>
        </p:txBody>
      </p:sp>
      <p:cxnSp>
        <p:nvCxnSpPr>
          <p:cNvPr id="41" name="直線接點 40"/>
          <p:cNvCxnSpPr/>
          <p:nvPr/>
        </p:nvCxnSpPr>
        <p:spPr>
          <a:xfrm>
            <a:off x="1403350" y="2941638"/>
            <a:ext cx="0" cy="4175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字方塊 42"/>
          <p:cNvSpPr txBox="1"/>
          <p:nvPr/>
        </p:nvSpPr>
        <p:spPr>
          <a:xfrm>
            <a:off x="800100" y="2541588"/>
            <a:ext cx="1200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Indicator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Button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右中括弧 43"/>
          <p:cNvSpPr/>
          <p:nvPr/>
        </p:nvSpPr>
        <p:spPr>
          <a:xfrm rot="6660000">
            <a:off x="1025526" y="3838575"/>
            <a:ext cx="139700" cy="1533525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5" name="文字方塊 44"/>
          <p:cNvSpPr txBox="1"/>
          <p:nvPr/>
        </p:nvSpPr>
        <p:spPr>
          <a:xfrm>
            <a:off x="514350" y="4679950"/>
            <a:ext cx="6842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LG cells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inside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圓角矩形 47"/>
          <p:cNvSpPr/>
          <p:nvPr/>
        </p:nvSpPr>
        <p:spPr>
          <a:xfrm>
            <a:off x="4572000" y="4945063"/>
            <a:ext cx="4321175" cy="7699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 5200mAh	Interface: USB x 1,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1A		Output: 5V 1A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</a:t>
            </a:r>
          </a:p>
        </p:txBody>
      </p:sp>
      <p:pic>
        <p:nvPicPr>
          <p:cNvPr id="34836" name="圖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75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999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842" name="文字方塊 3"/>
          <p:cNvSpPr txBox="1">
            <a:spLocks noChangeArrowheads="1"/>
          </p:cNvSpPr>
          <p:nvPr/>
        </p:nvSpPr>
        <p:spPr bwMode="auto">
          <a:xfrm>
            <a:off x="334963" y="230188"/>
            <a:ext cx="2901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 b="1">
                <a:solidFill>
                  <a:srgbClr val="015CAB"/>
                </a:solidFill>
                <a:latin typeface="Verdana" charset="0"/>
                <a:cs typeface="Verdana" charset="0"/>
              </a:rPr>
              <a:t>i-Power 7800</a:t>
            </a:r>
            <a:endParaRPr lang="zh-TW" altLang="en-US" sz="2800" b="1">
              <a:solidFill>
                <a:srgbClr val="015CAB"/>
              </a:solidFill>
              <a:latin typeface="Verdana" charset="0"/>
              <a:ea typeface="微軟正黑體" charset="0"/>
              <a:cs typeface="微軟正黑體" charset="0"/>
            </a:endParaRPr>
          </a:p>
        </p:txBody>
      </p:sp>
      <p:sp>
        <p:nvSpPr>
          <p:cNvPr id="35843" name="矩形 28"/>
          <p:cNvSpPr>
            <a:spLocks noChangeArrowheads="1"/>
          </p:cNvSpPr>
          <p:nvPr/>
        </p:nvSpPr>
        <p:spPr bwMode="auto">
          <a:xfrm>
            <a:off x="360363" y="677863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Power bank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for charging smartphones and tablets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435600" y="481013"/>
            <a:ext cx="3384550" cy="2493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 with iPhone,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most smartphones &amp; tablets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7800mAh high capacity, fully charge iPhone for 5 to 6 times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845" name="文字方塊 35"/>
          <p:cNvSpPr txBox="1">
            <a:spLocks noChangeArrowheads="1"/>
          </p:cNvSpPr>
          <p:nvPr/>
        </p:nvSpPr>
        <p:spPr bwMode="auto">
          <a:xfrm>
            <a:off x="4284663" y="481013"/>
            <a:ext cx="1179512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High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pic>
        <p:nvPicPr>
          <p:cNvPr id="35846" name="Picture 3" descr="C:\Users\pqi\Documents\Product\Product Material\PQI Power\i-Power 7800\Product Image\Package\7800PACK-0313-wh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2786063"/>
            <a:ext cx="21605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4" descr="C:\Users\pqi\Documents\Product\Product Material\PQI Power\i-Power 7800\Product Image\Package\7800PACK-0313-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86063"/>
            <a:ext cx="21605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2" descr="C:\Users\pqi\Documents\Product\Product Material\PQI Power\i-Power 7800\Product Image\Product\7800x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938213"/>
            <a:ext cx="62404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直線接點 25"/>
          <p:cNvCxnSpPr>
            <a:stCxn id="28" idx="2"/>
          </p:cNvCxnSpPr>
          <p:nvPr/>
        </p:nvCxnSpPr>
        <p:spPr>
          <a:xfrm>
            <a:off x="2903538" y="3041650"/>
            <a:ext cx="106362" cy="8953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/>
          <p:cNvSpPr txBox="1"/>
          <p:nvPr/>
        </p:nvSpPr>
        <p:spPr>
          <a:xfrm>
            <a:off x="2303463" y="2641600"/>
            <a:ext cx="12017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Indicator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Button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0" name="直線接點 29"/>
          <p:cNvCxnSpPr>
            <a:endCxn id="38" idx="0"/>
          </p:cNvCxnSpPr>
          <p:nvPr/>
        </p:nvCxnSpPr>
        <p:spPr>
          <a:xfrm flipH="1">
            <a:off x="1304925" y="4514850"/>
            <a:ext cx="674688" cy="4445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2303463" y="4635500"/>
            <a:ext cx="0" cy="4381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/>
          <p:cNvSpPr txBox="1"/>
          <p:nvPr/>
        </p:nvSpPr>
        <p:spPr>
          <a:xfrm>
            <a:off x="884238" y="4959350"/>
            <a:ext cx="84296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 USB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1830388" y="5092700"/>
            <a:ext cx="947737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Output</a:t>
            </a:r>
          </a:p>
        </p:txBody>
      </p:sp>
      <p:cxnSp>
        <p:nvCxnSpPr>
          <p:cNvPr id="40" name="直線接點 39"/>
          <p:cNvCxnSpPr/>
          <p:nvPr/>
        </p:nvCxnSpPr>
        <p:spPr>
          <a:xfrm flipH="1" flipV="1">
            <a:off x="2268538" y="3433763"/>
            <a:ext cx="509587" cy="7096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/>
          <p:cNvSpPr txBox="1"/>
          <p:nvPr/>
        </p:nvSpPr>
        <p:spPr>
          <a:xfrm>
            <a:off x="1643063" y="3194050"/>
            <a:ext cx="1200150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Indicator</a:t>
            </a:r>
          </a:p>
        </p:txBody>
      </p:sp>
      <p:sp>
        <p:nvSpPr>
          <p:cNvPr id="45" name="右中括弧 44"/>
          <p:cNvSpPr/>
          <p:nvPr/>
        </p:nvSpPr>
        <p:spPr>
          <a:xfrm rot="3960000">
            <a:off x="3509962" y="3703638"/>
            <a:ext cx="136525" cy="1911350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6" name="文字方塊 45"/>
          <p:cNvSpPr txBox="1"/>
          <p:nvPr/>
        </p:nvSpPr>
        <p:spPr>
          <a:xfrm>
            <a:off x="3502025" y="4760913"/>
            <a:ext cx="6826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LG cells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inside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圓角矩形 46"/>
          <p:cNvSpPr/>
          <p:nvPr/>
        </p:nvSpPr>
        <p:spPr>
          <a:xfrm>
            <a:off x="4572000" y="4945063"/>
            <a:ext cx="4321175" cy="7699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 7800mAh	Interface: USB x 1,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1A		Output: 5V 1.5A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5860" name="圖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738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21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圖片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100"/>
            <a:ext cx="1382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圖片 2" descr="9000T-Bl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49438"/>
            <a:ext cx="2106612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1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6868" name="文字方塊 3"/>
          <p:cNvSpPr txBox="1">
            <a:spLocks noChangeArrowheads="1"/>
          </p:cNvSpPr>
          <p:nvPr/>
        </p:nvSpPr>
        <p:spPr bwMode="auto">
          <a:xfrm>
            <a:off x="334963" y="230188"/>
            <a:ext cx="3146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 b="1">
                <a:solidFill>
                  <a:srgbClr val="015CAB"/>
                </a:solidFill>
                <a:latin typeface="Verdana" charset="0"/>
                <a:cs typeface="Verdana" charset="0"/>
              </a:rPr>
              <a:t>i-Power 9000T </a:t>
            </a:r>
            <a:endParaRPr lang="zh-TW" altLang="en-US" sz="2800" b="1">
              <a:solidFill>
                <a:srgbClr val="015CAB"/>
              </a:solidFill>
              <a:latin typeface="Verdana" charset="0"/>
              <a:ea typeface="微軟正黑體" charset="0"/>
              <a:cs typeface="微軟正黑體" charset="0"/>
            </a:endParaRPr>
          </a:p>
        </p:txBody>
      </p:sp>
      <p:cxnSp>
        <p:nvCxnSpPr>
          <p:cNvPr id="6" name="直線接點 5"/>
          <p:cNvCxnSpPr>
            <a:stCxn id="15" idx="1"/>
          </p:cNvCxnSpPr>
          <p:nvPr/>
        </p:nvCxnSpPr>
        <p:spPr>
          <a:xfrm flipH="1">
            <a:off x="2195513" y="1900238"/>
            <a:ext cx="1081087" cy="1651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stCxn id="7" idx="2"/>
            <a:endCxn id="36866" idx="0"/>
          </p:cNvCxnSpPr>
          <p:nvPr/>
        </p:nvCxnSpPr>
        <p:spPr>
          <a:xfrm>
            <a:off x="2165350" y="1447800"/>
            <a:ext cx="3175" cy="4016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1547813" y="1201738"/>
            <a:ext cx="1236662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 USB Input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887413" y="1387475"/>
            <a:ext cx="947737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Output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0" y="3649663"/>
            <a:ext cx="12017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Indicator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Button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276600" y="1778000"/>
            <a:ext cx="1196975" cy="246063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Indicator</a:t>
            </a:r>
          </a:p>
        </p:txBody>
      </p:sp>
      <p:cxnSp>
        <p:nvCxnSpPr>
          <p:cNvPr id="16" name="直線接點 15"/>
          <p:cNvCxnSpPr/>
          <p:nvPr/>
        </p:nvCxnSpPr>
        <p:spPr>
          <a:xfrm flipH="1">
            <a:off x="971550" y="2641600"/>
            <a:ext cx="1079500" cy="9366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5435600" y="481013"/>
            <a:ext cx="3529013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Dual USB ports power bank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Unique design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Easily read LED indicator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 2.1A Fast Charging mobility device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877" name="文字方塊 35"/>
          <p:cNvSpPr txBox="1">
            <a:spLocks noChangeArrowheads="1"/>
          </p:cNvSpPr>
          <p:nvPr/>
        </p:nvSpPr>
        <p:spPr bwMode="auto">
          <a:xfrm>
            <a:off x="4284663" y="481013"/>
            <a:ext cx="1179512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All in one 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Fast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sp>
        <p:nvSpPr>
          <p:cNvPr id="44" name="文字方塊 43"/>
          <p:cNvSpPr txBox="1"/>
          <p:nvPr/>
        </p:nvSpPr>
        <p:spPr>
          <a:xfrm>
            <a:off x="1476375" y="5314950"/>
            <a:ext cx="10715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Samsung Cell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inside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5" name="直線接點 44"/>
          <p:cNvCxnSpPr/>
          <p:nvPr/>
        </p:nvCxnSpPr>
        <p:spPr>
          <a:xfrm flipV="1">
            <a:off x="2124075" y="5089525"/>
            <a:ext cx="0" cy="2159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右中括弧 37"/>
          <p:cNvSpPr/>
          <p:nvPr/>
        </p:nvSpPr>
        <p:spPr>
          <a:xfrm rot="16184357" flipH="1">
            <a:off x="2093119" y="3902869"/>
            <a:ext cx="133350" cy="2230438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7" name="圓角矩形 56"/>
          <p:cNvSpPr/>
          <p:nvPr/>
        </p:nvSpPr>
        <p:spPr>
          <a:xfrm>
            <a:off x="4572000" y="4945063"/>
            <a:ext cx="4321175" cy="7699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Capacity:9000mAh	Interface: USB x 2,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1A		Output: 5V 2.1A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882" name="矩形 29"/>
          <p:cNvSpPr>
            <a:spLocks noChangeArrowheads="1"/>
          </p:cNvSpPr>
          <p:nvPr/>
        </p:nvSpPr>
        <p:spPr bwMode="auto">
          <a:xfrm>
            <a:off x="360363" y="677863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Power bank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for charging smartphones and tablets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2484438" y="1417638"/>
            <a:ext cx="947737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Output</a:t>
            </a:r>
          </a:p>
        </p:txBody>
      </p:sp>
      <p:cxnSp>
        <p:nvCxnSpPr>
          <p:cNvPr id="64" name="直線接點 63"/>
          <p:cNvCxnSpPr>
            <a:stCxn id="63" idx="2"/>
          </p:cNvCxnSpPr>
          <p:nvPr/>
        </p:nvCxnSpPr>
        <p:spPr>
          <a:xfrm flipH="1">
            <a:off x="2700338" y="1663700"/>
            <a:ext cx="257175" cy="1857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/>
          <p:cNvCxnSpPr/>
          <p:nvPr/>
        </p:nvCxnSpPr>
        <p:spPr>
          <a:xfrm>
            <a:off x="1403350" y="1633538"/>
            <a:ext cx="215900" cy="2159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86" name="圖片 71" descr="9000_package_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073400"/>
            <a:ext cx="9572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圖片 72" descr="9000_package_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073400"/>
            <a:ext cx="1008063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8" name="圖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352675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499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7" name="直線接點 6"/>
          <p:cNvCxnSpPr/>
          <p:nvPr/>
        </p:nvCxnSpPr>
        <p:spPr>
          <a:xfrm>
            <a:off x="2268538" y="4081463"/>
            <a:ext cx="0" cy="5048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V="1">
            <a:off x="2916238" y="4081463"/>
            <a:ext cx="0" cy="5540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1755775" y="4657725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2.1A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555875" y="4657725"/>
            <a:ext cx="6715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1A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4572000" y="4802188"/>
            <a:ext cx="4578350" cy="8921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Capacity:15000mAh	Interface: USB x 2,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2A		Output: Total output 5V 3.1A          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(5V1A/5V2.1A)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 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895" name="標題 1"/>
          <p:cNvSpPr>
            <a:spLocks noGrp="1"/>
          </p:cNvSpPr>
          <p:nvPr>
            <p:ph type="title"/>
          </p:nvPr>
        </p:nvSpPr>
        <p:spPr>
          <a:xfrm>
            <a:off x="107950" y="0"/>
            <a:ext cx="8686800" cy="952500"/>
          </a:xfrm>
        </p:spPr>
        <p:txBody>
          <a:bodyPr/>
          <a:lstStyle/>
          <a:p>
            <a:r>
              <a:rPr lang="en-US" altLang="zh-TW">
                <a:solidFill>
                  <a:srgbClr val="015CAB"/>
                </a:solidFill>
                <a:latin typeface="Verdana" charset="0"/>
                <a:ea typeface="微軟正黑體" charset="0"/>
                <a:cs typeface="Verdana" charset="0"/>
              </a:rPr>
              <a:t>PQI Power 15000</a:t>
            </a:r>
            <a:endParaRPr lang="zh-TW" altLang="en-US">
              <a:solidFill>
                <a:srgbClr val="015CAB"/>
              </a:solidFill>
              <a:latin typeface="Verdana" charset="0"/>
              <a:ea typeface="微軟正黑體" charset="0"/>
              <a:cs typeface="Verdana" charset="0"/>
            </a:endParaRPr>
          </a:p>
        </p:txBody>
      </p:sp>
      <p:sp>
        <p:nvSpPr>
          <p:cNvPr id="23" name="右中括弧 22"/>
          <p:cNvSpPr/>
          <p:nvPr/>
        </p:nvSpPr>
        <p:spPr>
          <a:xfrm rot="16184357">
            <a:off x="1117600" y="630238"/>
            <a:ext cx="139700" cy="1295400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900113" y="955675"/>
            <a:ext cx="54292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70cm </a:t>
            </a:r>
          </a:p>
        </p:txBody>
      </p:sp>
      <p:sp>
        <p:nvSpPr>
          <p:cNvPr id="25" name="右中括弧 24"/>
          <p:cNvSpPr/>
          <p:nvPr/>
        </p:nvSpPr>
        <p:spPr>
          <a:xfrm rot="10800000">
            <a:off x="395288" y="1273175"/>
            <a:ext cx="73025" cy="2305050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34925" y="3619500"/>
            <a:ext cx="620713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119cm 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5435600" y="939800"/>
            <a:ext cx="3384550" cy="2493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support dual USB ports charging table and smart phone simultaneously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Samsung 18650 3000nAh*5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fully charge iPhone for 6.6 times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901" name="文字方塊 27"/>
          <p:cNvSpPr txBox="1">
            <a:spLocks noChangeArrowheads="1"/>
          </p:cNvSpPr>
          <p:nvPr/>
        </p:nvSpPr>
        <p:spPr bwMode="auto">
          <a:xfrm>
            <a:off x="4284663" y="939800"/>
            <a:ext cx="117951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 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High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pic>
        <p:nvPicPr>
          <p:cNvPr id="37902" name="圖片 18" descr="15000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20875"/>
            <a:ext cx="142875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圖片 19" descr="15000_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704975"/>
            <a:ext cx="1401763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圖片 20" descr="15000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4613"/>
            <a:ext cx="1427162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圖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0025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6" name="矩形 1"/>
          <p:cNvSpPr>
            <a:spLocks noChangeArrowheads="1"/>
          </p:cNvSpPr>
          <p:nvPr/>
        </p:nvSpPr>
        <p:spPr bwMode="auto">
          <a:xfrm>
            <a:off x="539750" y="696913"/>
            <a:ext cx="2171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For Tablet Power Bank 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pic>
        <p:nvPicPr>
          <p:cNvPr id="37907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649663"/>
            <a:ext cx="6032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02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8914" name="標題 1"/>
          <p:cNvSpPr>
            <a:spLocks noGrp="1"/>
          </p:cNvSpPr>
          <p:nvPr>
            <p:ph type="title"/>
          </p:nvPr>
        </p:nvSpPr>
        <p:spPr>
          <a:xfrm>
            <a:off x="107950" y="263525"/>
            <a:ext cx="8229600" cy="523875"/>
          </a:xfrm>
        </p:spPr>
        <p:txBody>
          <a:bodyPr>
            <a:spAutoFit/>
          </a:bodyPr>
          <a:lstStyle/>
          <a:p>
            <a:r>
              <a:rPr lang="en-US" altLang="zh-TW">
                <a:solidFill>
                  <a:srgbClr val="015CAB"/>
                </a:solidFill>
                <a:latin typeface="Verdana" charset="0"/>
                <a:ea typeface="微軟正黑體" charset="0"/>
                <a:cs typeface="Verdana" charset="0"/>
              </a:rPr>
              <a:t>PQI Power 10000c  </a:t>
            </a:r>
            <a:endParaRPr lang="zh-TW" altLang="en-US">
              <a:solidFill>
                <a:srgbClr val="015CAB"/>
              </a:solidFill>
              <a:latin typeface="Verdana" charset="0"/>
              <a:ea typeface="微軟正黑體" charset="0"/>
              <a:cs typeface="Verdana" charset="0"/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2546350" y="1670050"/>
            <a:ext cx="0" cy="3238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3195638" y="1633538"/>
            <a:ext cx="0" cy="3603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2043113" y="1233488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2.1A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2835275" y="1233488"/>
            <a:ext cx="800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1.5A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4643438" y="4802188"/>
            <a:ext cx="4321175" cy="9128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Capacity:10000mAh	Interface: USB x 2,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2A		Output: Total output 5V 3.6A          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(5V1.5A/5V2.1A)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 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435600" y="939800"/>
            <a:ext cx="388937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support dual USB ports charging table and smart phone simultaneousl</a:t>
            </a:r>
            <a:r>
              <a:rPr lang="en-US" altLang="zh-TW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y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Ultra slim ATL Li-Polymer battery 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fully charge iPhone for 5 times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921" name="文字方塊 14"/>
          <p:cNvSpPr txBox="1">
            <a:spLocks noChangeArrowheads="1"/>
          </p:cNvSpPr>
          <p:nvPr/>
        </p:nvSpPr>
        <p:spPr bwMode="auto">
          <a:xfrm>
            <a:off x="4284663" y="939800"/>
            <a:ext cx="117951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One 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for All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High Capacity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cxnSp>
        <p:nvCxnSpPr>
          <p:cNvPr id="16" name="直線接點 15"/>
          <p:cNvCxnSpPr/>
          <p:nvPr/>
        </p:nvCxnSpPr>
        <p:spPr>
          <a:xfrm>
            <a:off x="2835275" y="1201738"/>
            <a:ext cx="0" cy="7921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2474913" y="985838"/>
            <a:ext cx="1069975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 flashlight</a:t>
            </a:r>
          </a:p>
        </p:txBody>
      </p:sp>
      <p:pic>
        <p:nvPicPr>
          <p:cNvPr id="24590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465638"/>
            <a:ext cx="1439863" cy="1200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1188" y="1993900"/>
            <a:ext cx="366077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938"/>
            <a:ext cx="1258888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487863"/>
            <a:ext cx="103663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289300"/>
            <a:ext cx="571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47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圖片 4" descr="5000C-White-0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1550" y="1778000"/>
            <a:ext cx="2379663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1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939" name="文字方塊 3"/>
          <p:cNvSpPr txBox="1">
            <a:spLocks noChangeArrowheads="1"/>
          </p:cNvSpPr>
          <p:nvPr/>
        </p:nvSpPr>
        <p:spPr bwMode="auto">
          <a:xfrm>
            <a:off x="334963" y="230188"/>
            <a:ext cx="3162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 b="1">
                <a:solidFill>
                  <a:srgbClr val="015CAB"/>
                </a:solidFill>
                <a:latin typeface="Verdana" charset="0"/>
                <a:cs typeface="Verdana" charset="0"/>
              </a:rPr>
              <a:t>i-Power 5000C </a:t>
            </a:r>
            <a:endParaRPr lang="zh-TW" altLang="en-US" sz="2800" b="1">
              <a:solidFill>
                <a:srgbClr val="015CAB"/>
              </a:solidFill>
              <a:latin typeface="Verdana" charset="0"/>
              <a:ea typeface="微軟正黑體" charset="0"/>
              <a:cs typeface="微軟正黑體" charset="0"/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1619250" y="1562100"/>
            <a:ext cx="0" cy="503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2124075" y="1344613"/>
            <a:ext cx="0" cy="7207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2124075" y="5160963"/>
            <a:ext cx="0" cy="3603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2555875" y="1344613"/>
            <a:ext cx="1236663" cy="247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 USB Input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971550" y="1273175"/>
            <a:ext cx="947738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Output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203575" y="2281238"/>
            <a:ext cx="12017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Indicator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Button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917825" y="2035175"/>
            <a:ext cx="1196975" cy="246063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Indicator</a:t>
            </a:r>
          </a:p>
        </p:txBody>
      </p:sp>
      <p:cxnSp>
        <p:nvCxnSpPr>
          <p:cNvPr id="16" name="直線接點 15"/>
          <p:cNvCxnSpPr/>
          <p:nvPr/>
        </p:nvCxnSpPr>
        <p:spPr>
          <a:xfrm>
            <a:off x="2298700" y="2497138"/>
            <a:ext cx="83343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8" name="矩形 28"/>
          <p:cNvSpPr>
            <a:spLocks noChangeArrowheads="1"/>
          </p:cNvSpPr>
          <p:nvPr/>
        </p:nvSpPr>
        <p:spPr bwMode="auto">
          <a:xfrm>
            <a:off x="360363" y="677863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Colorful power bank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for charging smartphones and tablets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435600" y="481013"/>
            <a:ext cx="3529013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Colorful power bank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Unique design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 5V 2.1A Fast Charging mobility device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Over-discharging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Short-circuiting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Current overflow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Electrical leakage protection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US$10 Million Products Liability Insurance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950" name="文字方塊 35"/>
          <p:cNvSpPr txBox="1">
            <a:spLocks noChangeArrowheads="1"/>
          </p:cNvSpPr>
          <p:nvPr/>
        </p:nvSpPr>
        <p:spPr bwMode="auto">
          <a:xfrm>
            <a:off x="4284663" y="481013"/>
            <a:ext cx="1179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Elegant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Fast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</p:txBody>
      </p:sp>
      <p:cxnSp>
        <p:nvCxnSpPr>
          <p:cNvPr id="45" name="直線接點 44"/>
          <p:cNvCxnSpPr/>
          <p:nvPr/>
        </p:nvCxnSpPr>
        <p:spPr>
          <a:xfrm flipH="1">
            <a:off x="2339975" y="2209800"/>
            <a:ext cx="6477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圓角矩形 56"/>
          <p:cNvSpPr/>
          <p:nvPr/>
        </p:nvSpPr>
        <p:spPr>
          <a:xfrm>
            <a:off x="4572000" y="4945063"/>
            <a:ext cx="4321175" cy="7699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Capacity: 5000mAh	Interface: USB x 1, Micro USB x 1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5V 1A		Output: 5V 2.1A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Charging cable included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9953" name="圖片 1" descr="5000C-LED-0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498850"/>
            <a:ext cx="1452562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4" name="圖片 2" descr="img-823170035-0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570163"/>
            <a:ext cx="33845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右中括弧 36"/>
          <p:cNvSpPr/>
          <p:nvPr/>
        </p:nvSpPr>
        <p:spPr>
          <a:xfrm rot="16184357" flipH="1">
            <a:off x="2089151" y="4335462"/>
            <a:ext cx="69850" cy="1584325"/>
          </a:xfrm>
          <a:prstGeom prst="rightBracke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1619250" y="5314950"/>
            <a:ext cx="1073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Li-polymer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battery inside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1" name="直線接點 40"/>
          <p:cNvCxnSpPr/>
          <p:nvPr/>
        </p:nvCxnSpPr>
        <p:spPr>
          <a:xfrm>
            <a:off x="2627313" y="1562100"/>
            <a:ext cx="0" cy="503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/>
          <p:cNvSpPr txBox="1"/>
          <p:nvPr/>
        </p:nvSpPr>
        <p:spPr>
          <a:xfrm>
            <a:off x="1763713" y="1128713"/>
            <a:ext cx="1069975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 flashlight</a:t>
            </a:r>
          </a:p>
        </p:txBody>
      </p:sp>
      <p:pic>
        <p:nvPicPr>
          <p:cNvPr id="39959" name="圖片 24" descr="P91300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3073400"/>
            <a:ext cx="235902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0" name="圖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175"/>
            <a:ext cx="6842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78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標題 1"/>
          <p:cNvSpPr>
            <a:spLocks noGrp="1"/>
          </p:cNvSpPr>
          <p:nvPr>
            <p:ph type="title"/>
          </p:nvPr>
        </p:nvSpPr>
        <p:spPr>
          <a:xfrm>
            <a:off x="539750" y="2352675"/>
            <a:ext cx="8229600" cy="612775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微軟正黑體" charset="0"/>
              </a:rPr>
              <a:t>PQI Lightning cable </a:t>
            </a:r>
            <a:endParaRPr lang="zh-TW" altLang="en-US">
              <a:latin typeface="Calibri" charset="0"/>
              <a:ea typeface="微軟正黑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3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466333" y="820276"/>
            <a:ext cx="6020317" cy="434975"/>
          </a:xfrm>
          <a:solidFill>
            <a:srgbClr val="6DB727"/>
          </a:solidFill>
        </p:spPr>
        <p:txBody>
          <a:bodyPr lIns="0" rIns="0" anchorCtr="1"/>
          <a:lstStyle/>
          <a:p>
            <a:r>
              <a:rPr lang="en-US" altLang="zh-TW" b="1" dirty="0" smtClean="0">
                <a:solidFill>
                  <a:schemeClr val="bg1"/>
                </a:solidFill>
                <a:ea typeface="新細明體" charset="-120"/>
              </a:rPr>
              <a:t>Why PQI</a:t>
            </a:r>
          </a:p>
        </p:txBody>
      </p:sp>
      <p:sp>
        <p:nvSpPr>
          <p:cNvPr id="102403" name="Text Box 4"/>
          <p:cNvSpPr txBox="1">
            <a:spLocks noChangeArrowheads="1"/>
          </p:cNvSpPr>
          <p:nvPr/>
        </p:nvSpPr>
        <p:spPr bwMode="auto">
          <a:xfrm>
            <a:off x="1403350" y="4936440"/>
            <a:ext cx="6048375" cy="369332"/>
          </a:xfrm>
          <a:prstGeom prst="rect">
            <a:avLst/>
          </a:prstGeom>
          <a:solidFill>
            <a:srgbClr val="3366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</a:pPr>
            <a:r>
              <a:rPr lang="zh-TW" altLang="en-US" b="1" dirty="0">
                <a:solidFill>
                  <a:schemeClr val="bg1"/>
                </a:solidFill>
              </a:rPr>
              <a:t> </a:t>
            </a:r>
            <a:r>
              <a:rPr lang="en-US" altLang="zh-TW" b="1" dirty="0">
                <a:solidFill>
                  <a:schemeClr val="bg1"/>
                </a:solidFill>
              </a:rPr>
              <a:t>Wide and competitive product lines</a:t>
            </a:r>
          </a:p>
        </p:txBody>
      </p:sp>
      <p:sp>
        <p:nvSpPr>
          <p:cNvPr id="102415" name="Rectangle 16"/>
          <p:cNvSpPr>
            <a:spLocks noChangeArrowheads="1"/>
          </p:cNvSpPr>
          <p:nvPr/>
        </p:nvSpPr>
        <p:spPr bwMode="auto">
          <a:xfrm>
            <a:off x="97979" y="1545183"/>
            <a:ext cx="9525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2430" name="Line 31"/>
          <p:cNvSpPr>
            <a:spLocks noChangeShapeType="1"/>
          </p:cNvSpPr>
          <p:nvPr/>
        </p:nvSpPr>
        <p:spPr bwMode="auto">
          <a:xfrm>
            <a:off x="97979" y="4720183"/>
            <a:ext cx="1588" cy="1588"/>
          </a:xfrm>
          <a:prstGeom prst="line">
            <a:avLst/>
          </a:prstGeom>
          <a:noFill/>
          <a:ln w="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2431" name="Rectangle 32"/>
          <p:cNvSpPr>
            <a:spLocks noChangeArrowheads="1"/>
          </p:cNvSpPr>
          <p:nvPr/>
        </p:nvSpPr>
        <p:spPr bwMode="auto">
          <a:xfrm>
            <a:off x="97979" y="4720183"/>
            <a:ext cx="9525" cy="95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0" name="矩形 109"/>
          <p:cNvSpPr/>
          <p:nvPr/>
        </p:nvSpPr>
        <p:spPr>
          <a:xfrm>
            <a:off x="395535" y="0"/>
            <a:ext cx="2682627" cy="4812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標題 1"/>
          <p:cNvSpPr txBox="1">
            <a:spLocks/>
          </p:cNvSpPr>
          <p:nvPr/>
        </p:nvSpPr>
        <p:spPr bwMode="auto">
          <a:xfrm>
            <a:off x="683567" y="-94828"/>
            <a:ext cx="2312464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6DB72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eaLnBrk="1" hangingPunct="1"/>
            <a:r>
              <a:rPr kumimoji="1" lang="en-US" altLang="zh-TW" sz="2000" b="1" dirty="0" smtClean="0"/>
              <a:t>Milestones</a:t>
            </a:r>
          </a:p>
        </p:txBody>
      </p:sp>
      <p:pic>
        <p:nvPicPr>
          <p:cNvPr id="4" name="圖片 3" descr="螢幕快照 2015-05-06 下午7.13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633364"/>
            <a:ext cx="903649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73973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0653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10" name="直線接點 52"/>
          <p:cNvCxnSpPr>
            <a:cxnSpLocks noChangeShapeType="1"/>
          </p:cNvCxnSpPr>
          <p:nvPr/>
        </p:nvCxnSpPr>
        <p:spPr bwMode="auto">
          <a:xfrm flipH="1" flipV="1">
            <a:off x="5268913" y="3146425"/>
            <a:ext cx="31750" cy="50800"/>
          </a:xfrm>
          <a:prstGeom prst="line">
            <a:avLst/>
          </a:prstGeom>
          <a:noFill/>
          <a:ln w="38100">
            <a:solidFill>
              <a:srgbClr val="F79646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圓角化同側角落矩形 4"/>
          <p:cNvSpPr/>
          <p:nvPr/>
        </p:nvSpPr>
        <p:spPr bwMode="auto">
          <a:xfrm>
            <a:off x="6623050" y="2149475"/>
            <a:ext cx="1081088" cy="5302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62237" tIns="462237" rIns="462237" bIns="462237" spcCol="1270"/>
          <a:lstStyle/>
          <a:p>
            <a:pPr algn="ctr" defTabSz="1237746">
              <a:lnSpc>
                <a:spcPct val="90000"/>
              </a:lnSpc>
              <a:spcAft>
                <a:spcPct val="35000"/>
              </a:spcAft>
              <a:defRPr/>
            </a:pPr>
            <a:endParaRPr lang="zh-TW" altLang="en-US" sz="1100">
              <a:latin typeface="Verdana"/>
              <a:cs typeface="Verdana"/>
            </a:endParaRPr>
          </a:p>
        </p:txBody>
      </p:sp>
      <p:sp>
        <p:nvSpPr>
          <p:cNvPr id="71" name="矩形 70"/>
          <p:cNvSpPr/>
          <p:nvPr/>
        </p:nvSpPr>
        <p:spPr bwMode="auto">
          <a:xfrm>
            <a:off x="67363" y="3145599"/>
            <a:ext cx="3784557" cy="287965"/>
          </a:xfrm>
          <a:prstGeom prst="rect">
            <a:avLst/>
          </a:prstGeom>
          <a:solidFill>
            <a:srgbClr val="445899"/>
          </a:solidFill>
          <a:ln>
            <a:headEnd type="none" w="med" len="med"/>
            <a:tailEnd type="none" w="med" len="me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9173" tIns="19586" rIns="39173" bIns="19586"/>
          <a:lstStyle/>
          <a:p>
            <a:pPr>
              <a:defRPr/>
            </a:pPr>
            <a:endParaRPr lang="zh-TW" altLang="en-US" sz="800" dirty="0">
              <a:solidFill>
                <a:schemeClr val="tx1"/>
              </a:solidFill>
              <a:ea typeface="新細明體" pitchFamily="18" charset="-120"/>
            </a:endParaRPr>
          </a:p>
        </p:txBody>
      </p:sp>
      <p:sp>
        <p:nvSpPr>
          <p:cNvPr id="43013" name="文字方塊 6"/>
          <p:cNvSpPr txBox="1">
            <a:spLocks noChangeArrowheads="1"/>
          </p:cNvSpPr>
          <p:nvPr/>
        </p:nvSpPr>
        <p:spPr bwMode="auto">
          <a:xfrm>
            <a:off x="1733550" y="3146425"/>
            <a:ext cx="203676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173" tIns="19586" rIns="39173" bIns="1958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400">
                <a:solidFill>
                  <a:schemeClr val="bg1"/>
                </a:solidFill>
                <a:latin typeface="Verdana" charset="0"/>
                <a:cs typeface="Verdana" charset="0"/>
              </a:rPr>
              <a:t>Mass Production</a:t>
            </a:r>
            <a:endParaRPr lang="zh-TW" altLang="en-US" sz="1400" baseline="-2500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sp>
        <p:nvSpPr>
          <p:cNvPr id="85" name="向右箭號 84"/>
          <p:cNvSpPr/>
          <p:nvPr/>
        </p:nvSpPr>
        <p:spPr bwMode="auto">
          <a:xfrm>
            <a:off x="6300192" y="2929508"/>
            <a:ext cx="2592288" cy="647995"/>
          </a:xfrm>
          <a:prstGeom prst="rightArrow">
            <a:avLst/>
          </a:prstGeom>
          <a:solidFill>
            <a:srgbClr val="445899"/>
          </a:solidFill>
          <a:ln>
            <a:headEnd type="none" w="med" len="med"/>
            <a:tailEnd type="none" w="med" len="me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9173" tIns="19586" rIns="39173" bIns="19586"/>
          <a:lstStyle/>
          <a:p>
            <a:pPr>
              <a:defRPr/>
            </a:pPr>
            <a:endParaRPr lang="zh-TW" altLang="en-US" sz="1100">
              <a:solidFill>
                <a:schemeClr val="tx1"/>
              </a:solidFill>
              <a:latin typeface="Verdana"/>
              <a:ea typeface="新細明體" pitchFamily="18" charset="-120"/>
              <a:cs typeface="Verdana"/>
            </a:endParaRPr>
          </a:p>
        </p:txBody>
      </p:sp>
      <p:sp>
        <p:nvSpPr>
          <p:cNvPr id="43017" name="文字方塊 149"/>
          <p:cNvSpPr txBox="1">
            <a:spLocks noChangeArrowheads="1"/>
          </p:cNvSpPr>
          <p:nvPr/>
        </p:nvSpPr>
        <p:spPr bwMode="auto">
          <a:xfrm>
            <a:off x="6767513" y="3144838"/>
            <a:ext cx="15494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173" tIns="19586" rIns="39173" bIns="1958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100">
                <a:solidFill>
                  <a:schemeClr val="bg1"/>
                </a:solidFill>
                <a:latin typeface="Verdana" charset="0"/>
                <a:cs typeface="Verdana" charset="0"/>
              </a:rPr>
              <a:t>2015 Q3~Q4</a:t>
            </a:r>
            <a:endParaRPr lang="zh-TW" altLang="en-US" sz="1100" baseline="-2500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grpSp>
        <p:nvGrpSpPr>
          <p:cNvPr id="43018" name="群組 6"/>
          <p:cNvGrpSpPr>
            <a:grpSpLocks/>
          </p:cNvGrpSpPr>
          <p:nvPr/>
        </p:nvGrpSpPr>
        <p:grpSpPr bwMode="auto">
          <a:xfrm>
            <a:off x="468313" y="5305425"/>
            <a:ext cx="2644775" cy="277813"/>
            <a:chOff x="6566021" y="49660"/>
            <a:chExt cx="2645320" cy="277555"/>
          </a:xfrm>
        </p:grpSpPr>
        <p:sp>
          <p:nvSpPr>
            <p:cNvPr id="43082" name="圓角化同側角落矩形 102"/>
            <p:cNvSpPr>
              <a:spLocks/>
            </p:cNvSpPr>
            <p:nvPr/>
          </p:nvSpPr>
          <p:spPr bwMode="auto">
            <a:xfrm rot="10800000">
              <a:off x="7410745" y="49660"/>
              <a:ext cx="782798" cy="277555"/>
            </a:xfrm>
            <a:custGeom>
              <a:avLst/>
              <a:gdLst>
                <a:gd name="T0" fmla="*/ 29143 w 782798"/>
                <a:gd name="T1" fmla="*/ 0 h 277555"/>
                <a:gd name="T2" fmla="*/ 753655 w 782798"/>
                <a:gd name="T3" fmla="*/ 0 h 277555"/>
                <a:gd name="T4" fmla="*/ 782798 w 782798"/>
                <a:gd name="T5" fmla="*/ 29143 h 277555"/>
                <a:gd name="T6" fmla="*/ 782798 w 782798"/>
                <a:gd name="T7" fmla="*/ 277555 h 277555"/>
                <a:gd name="T8" fmla="*/ 782798 w 782798"/>
                <a:gd name="T9" fmla="*/ 277555 h 277555"/>
                <a:gd name="T10" fmla="*/ 0 w 782798"/>
                <a:gd name="T11" fmla="*/ 277555 h 277555"/>
                <a:gd name="T12" fmla="*/ 0 w 782798"/>
                <a:gd name="T13" fmla="*/ 277555 h 277555"/>
                <a:gd name="T14" fmla="*/ 0 w 782798"/>
                <a:gd name="T15" fmla="*/ 29143 h 277555"/>
                <a:gd name="T16" fmla="*/ 29143 w 782798"/>
                <a:gd name="T17" fmla="*/ 0 h 2775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82798" h="277555">
                  <a:moveTo>
                    <a:pt x="29143" y="0"/>
                  </a:moveTo>
                  <a:lnTo>
                    <a:pt x="753655" y="0"/>
                  </a:lnTo>
                  <a:cubicBezTo>
                    <a:pt x="769750" y="0"/>
                    <a:pt x="782798" y="13048"/>
                    <a:pt x="782798" y="29143"/>
                  </a:cubicBezTo>
                  <a:lnTo>
                    <a:pt x="782798" y="277555"/>
                  </a:lnTo>
                  <a:lnTo>
                    <a:pt x="0" y="277555"/>
                  </a:lnTo>
                  <a:lnTo>
                    <a:pt x="0" y="29143"/>
                  </a:lnTo>
                  <a:cubicBezTo>
                    <a:pt x="0" y="13048"/>
                    <a:pt x="13048" y="0"/>
                    <a:pt x="29143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83" name="文字方塊 165"/>
            <p:cNvSpPr txBox="1">
              <a:spLocks noChangeArrowheads="1"/>
            </p:cNvSpPr>
            <p:nvPr/>
          </p:nvSpPr>
          <p:spPr bwMode="auto">
            <a:xfrm>
              <a:off x="7464575" y="49660"/>
              <a:ext cx="810125" cy="17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9173" tIns="19586" rIns="39173" bIns="19586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r>
                <a:rPr lang="en-US" altLang="zh-TW" sz="1300" baseline="-25000"/>
                <a:t>Developing</a:t>
              </a:r>
              <a:endParaRPr lang="zh-TW" altLang="en-US" sz="1300" baseline="-25000"/>
            </a:p>
          </p:txBody>
        </p:sp>
        <p:sp>
          <p:nvSpPr>
            <p:cNvPr id="43084" name="圓角化同側角落矩形 104"/>
            <p:cNvSpPr>
              <a:spLocks/>
            </p:cNvSpPr>
            <p:nvPr/>
          </p:nvSpPr>
          <p:spPr bwMode="auto">
            <a:xfrm rot="10800000">
              <a:off x="8242766" y="49660"/>
              <a:ext cx="782798" cy="277555"/>
            </a:xfrm>
            <a:custGeom>
              <a:avLst/>
              <a:gdLst>
                <a:gd name="T0" fmla="*/ 29143 w 782798"/>
                <a:gd name="T1" fmla="*/ 0 h 277555"/>
                <a:gd name="T2" fmla="*/ 753655 w 782798"/>
                <a:gd name="T3" fmla="*/ 0 h 277555"/>
                <a:gd name="T4" fmla="*/ 782798 w 782798"/>
                <a:gd name="T5" fmla="*/ 29143 h 277555"/>
                <a:gd name="T6" fmla="*/ 782798 w 782798"/>
                <a:gd name="T7" fmla="*/ 277555 h 277555"/>
                <a:gd name="T8" fmla="*/ 782798 w 782798"/>
                <a:gd name="T9" fmla="*/ 277555 h 277555"/>
                <a:gd name="T10" fmla="*/ 0 w 782798"/>
                <a:gd name="T11" fmla="*/ 277555 h 277555"/>
                <a:gd name="T12" fmla="*/ 0 w 782798"/>
                <a:gd name="T13" fmla="*/ 277555 h 277555"/>
                <a:gd name="T14" fmla="*/ 0 w 782798"/>
                <a:gd name="T15" fmla="*/ 29143 h 277555"/>
                <a:gd name="T16" fmla="*/ 29143 w 782798"/>
                <a:gd name="T17" fmla="*/ 0 h 2775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82798" h="277555">
                  <a:moveTo>
                    <a:pt x="29143" y="0"/>
                  </a:moveTo>
                  <a:lnTo>
                    <a:pt x="753655" y="0"/>
                  </a:lnTo>
                  <a:cubicBezTo>
                    <a:pt x="769750" y="0"/>
                    <a:pt x="782798" y="13048"/>
                    <a:pt x="782798" y="29143"/>
                  </a:cubicBezTo>
                  <a:lnTo>
                    <a:pt x="782798" y="277555"/>
                  </a:lnTo>
                  <a:lnTo>
                    <a:pt x="0" y="277555"/>
                  </a:lnTo>
                  <a:lnTo>
                    <a:pt x="0" y="29143"/>
                  </a:lnTo>
                  <a:cubicBezTo>
                    <a:pt x="0" y="13048"/>
                    <a:pt x="13048" y="0"/>
                    <a:pt x="29143" y="0"/>
                  </a:cubicBezTo>
                  <a:close/>
                </a:path>
              </a:pathLst>
            </a:custGeom>
            <a:solidFill>
              <a:srgbClr val="F2F2F2"/>
            </a:solidFill>
            <a:ln w="3810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85" name="文字方塊 175"/>
            <p:cNvSpPr txBox="1">
              <a:spLocks noChangeArrowheads="1"/>
            </p:cNvSpPr>
            <p:nvPr/>
          </p:nvSpPr>
          <p:spPr bwMode="auto">
            <a:xfrm>
              <a:off x="8401897" y="54423"/>
              <a:ext cx="809444" cy="17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9173" tIns="19586" rIns="39173" bIns="19586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r>
                <a:rPr lang="en-US" altLang="zh-TW" sz="1300" baseline="-25000"/>
                <a:t>Planning</a:t>
              </a:r>
              <a:endParaRPr lang="zh-TW" altLang="en-US" sz="1300" baseline="-25000"/>
            </a:p>
          </p:txBody>
        </p:sp>
        <p:sp>
          <p:nvSpPr>
            <p:cNvPr id="43086" name="圓角化同側角落矩形 106"/>
            <p:cNvSpPr>
              <a:spLocks/>
            </p:cNvSpPr>
            <p:nvPr/>
          </p:nvSpPr>
          <p:spPr bwMode="auto">
            <a:xfrm rot="10800000">
              <a:off x="6566021" y="49660"/>
              <a:ext cx="782798" cy="277555"/>
            </a:xfrm>
            <a:custGeom>
              <a:avLst/>
              <a:gdLst>
                <a:gd name="T0" fmla="*/ 29143 w 782798"/>
                <a:gd name="T1" fmla="*/ 0 h 277555"/>
                <a:gd name="T2" fmla="*/ 753655 w 782798"/>
                <a:gd name="T3" fmla="*/ 0 h 277555"/>
                <a:gd name="T4" fmla="*/ 782798 w 782798"/>
                <a:gd name="T5" fmla="*/ 29143 h 277555"/>
                <a:gd name="T6" fmla="*/ 782798 w 782798"/>
                <a:gd name="T7" fmla="*/ 277555 h 277555"/>
                <a:gd name="T8" fmla="*/ 782798 w 782798"/>
                <a:gd name="T9" fmla="*/ 277555 h 277555"/>
                <a:gd name="T10" fmla="*/ 0 w 782798"/>
                <a:gd name="T11" fmla="*/ 277555 h 277555"/>
                <a:gd name="T12" fmla="*/ 0 w 782798"/>
                <a:gd name="T13" fmla="*/ 277555 h 277555"/>
                <a:gd name="T14" fmla="*/ 0 w 782798"/>
                <a:gd name="T15" fmla="*/ 29143 h 277555"/>
                <a:gd name="T16" fmla="*/ 29143 w 782798"/>
                <a:gd name="T17" fmla="*/ 0 h 2775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82798" h="277555">
                  <a:moveTo>
                    <a:pt x="29143" y="0"/>
                  </a:moveTo>
                  <a:lnTo>
                    <a:pt x="753655" y="0"/>
                  </a:lnTo>
                  <a:cubicBezTo>
                    <a:pt x="769750" y="0"/>
                    <a:pt x="782798" y="13048"/>
                    <a:pt x="782798" y="29143"/>
                  </a:cubicBezTo>
                  <a:lnTo>
                    <a:pt x="782798" y="277555"/>
                  </a:lnTo>
                  <a:lnTo>
                    <a:pt x="0" y="277555"/>
                  </a:lnTo>
                  <a:lnTo>
                    <a:pt x="0" y="29143"/>
                  </a:lnTo>
                  <a:cubicBezTo>
                    <a:pt x="0" y="13048"/>
                    <a:pt x="13048" y="0"/>
                    <a:pt x="29143" y="0"/>
                  </a:cubicBezTo>
                  <a:close/>
                </a:path>
              </a:pathLst>
            </a:custGeom>
            <a:solidFill>
              <a:srgbClr val="143A7B"/>
            </a:solidFill>
            <a:ln w="3810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87" name="文字方塊 177"/>
            <p:cNvSpPr txBox="1">
              <a:spLocks noChangeArrowheads="1"/>
            </p:cNvSpPr>
            <p:nvPr/>
          </p:nvSpPr>
          <p:spPr bwMode="auto">
            <a:xfrm>
              <a:off x="6847628" y="49660"/>
              <a:ext cx="809444" cy="17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9173" tIns="19586" rIns="39173" bIns="19586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r>
                <a:rPr lang="en-US" altLang="zh-TW" sz="1300" baseline="-25000">
                  <a:solidFill>
                    <a:srgbClr val="FFFFFF"/>
                  </a:solidFill>
                </a:rPr>
                <a:t>MP</a:t>
              </a:r>
              <a:endParaRPr lang="zh-TW" altLang="en-US" sz="1300" baseline="-25000">
                <a:solidFill>
                  <a:srgbClr val="FFFFFF"/>
                </a:solidFill>
              </a:endParaRPr>
            </a:p>
          </p:txBody>
        </p:sp>
      </p:grpSp>
      <p:pic>
        <p:nvPicPr>
          <p:cNvPr id="43019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025775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025775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025775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025775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025775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025775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5" name="圓角矩形 109"/>
          <p:cNvSpPr>
            <a:spLocks noChangeArrowheads="1"/>
          </p:cNvSpPr>
          <p:nvPr/>
        </p:nvSpPr>
        <p:spPr bwMode="auto">
          <a:xfrm>
            <a:off x="7235825" y="1128713"/>
            <a:ext cx="1511300" cy="17065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DAEDE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39173" tIns="19586" rIns="39173" bIns="19586"/>
          <a:lstStyle/>
          <a:p>
            <a:endParaRPr lang="zh-TW" altLang="en-US" sz="1100">
              <a:latin typeface="Verdana" charset="0"/>
              <a:cs typeface="Verdana" charset="0"/>
            </a:endParaRPr>
          </a:p>
        </p:txBody>
      </p:sp>
      <p:grpSp>
        <p:nvGrpSpPr>
          <p:cNvPr id="43026" name="群組 66"/>
          <p:cNvGrpSpPr>
            <a:grpSpLocks/>
          </p:cNvGrpSpPr>
          <p:nvPr/>
        </p:nvGrpSpPr>
        <p:grpSpPr bwMode="auto">
          <a:xfrm>
            <a:off x="7235825" y="1322388"/>
            <a:ext cx="1439863" cy="1390650"/>
            <a:chOff x="568581" y="3452417"/>
            <a:chExt cx="1553528" cy="3046879"/>
          </a:xfrm>
        </p:grpSpPr>
        <p:sp>
          <p:nvSpPr>
            <p:cNvPr id="123" name="圓角化同側角落矩形 4"/>
            <p:cNvSpPr/>
            <p:nvPr/>
          </p:nvSpPr>
          <p:spPr bwMode="auto">
            <a:xfrm>
              <a:off x="568581" y="5514972"/>
              <a:ext cx="1553528" cy="9843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62280" tIns="462280" rIns="462280" bIns="462280" spcCol="1270"/>
            <a:lstStyle/>
            <a:p>
              <a:pPr algn="ctr" defTabSz="1237746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TW" altLang="en-US" sz="1100">
                <a:latin typeface="Verdana"/>
                <a:cs typeface="Verdana"/>
              </a:endParaRPr>
            </a:p>
          </p:txBody>
        </p:sp>
        <p:sp>
          <p:nvSpPr>
            <p:cNvPr id="43080" name="圓角矩形 119"/>
            <p:cNvSpPr>
              <a:spLocks noChangeArrowheads="1"/>
            </p:cNvSpPr>
            <p:nvPr/>
          </p:nvSpPr>
          <p:spPr bwMode="auto">
            <a:xfrm>
              <a:off x="588844" y="3452417"/>
              <a:ext cx="1513001" cy="2841668"/>
            </a:xfrm>
            <a:prstGeom prst="roundRect">
              <a:avLst>
                <a:gd name="adj" fmla="val 10000"/>
              </a:avLst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 sz="1100">
                <a:latin typeface="Verdana" charset="0"/>
                <a:cs typeface="Verdana" charset="0"/>
              </a:endParaRPr>
            </a:p>
          </p:txBody>
        </p:sp>
        <p:sp>
          <p:nvSpPr>
            <p:cNvPr id="43081" name="文字方塊 70"/>
            <p:cNvSpPr txBox="1">
              <a:spLocks noChangeArrowheads="1"/>
            </p:cNvSpPr>
            <p:nvPr/>
          </p:nvSpPr>
          <p:spPr bwMode="auto">
            <a:xfrm>
              <a:off x="661268" y="3512717"/>
              <a:ext cx="1368151" cy="820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tabLst>
                  <a:tab pos="914400" algn="l"/>
                </a:tabLs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>
                <a:tabLst>
                  <a:tab pos="914400" algn="l"/>
                </a:tabLs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>
                <a:tabLst>
                  <a:tab pos="914400" algn="l"/>
                </a:tabLs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>
                <a:tabLst>
                  <a:tab pos="914400" algn="l"/>
                </a:tabLs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>
                <a:tabLst>
                  <a:tab pos="914400" algn="l"/>
                </a:tabLs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</a:tabLs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</a:tabLs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</a:tabLs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</a:tabLs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pPr algn="ctr">
                <a:buClr>
                  <a:srgbClr val="000000"/>
                </a:buClr>
                <a:buSzPct val="100000"/>
              </a:pPr>
              <a:endParaRPr kumimoji="0" lang="en-US" altLang="zh-TW" sz="1100">
                <a:latin typeface="Verdana" charset="0"/>
                <a:cs typeface="Verdana" charset="0"/>
                <a:sym typeface="Calibri Bold" charset="0"/>
              </a:endParaRPr>
            </a:p>
            <a:p>
              <a:endParaRPr lang="zh-TW" altLang="en-US" sz="1100" baseline="-25000">
                <a:latin typeface="Verdana" charset="0"/>
                <a:cs typeface="Verdana" charset="0"/>
              </a:endParaRPr>
            </a:p>
          </p:txBody>
        </p:sp>
      </p:grpSp>
      <p:sp>
        <p:nvSpPr>
          <p:cNvPr id="43027" name="文字方塊 67"/>
          <p:cNvSpPr txBox="1">
            <a:spLocks noChangeArrowheads="1"/>
          </p:cNvSpPr>
          <p:nvPr/>
        </p:nvSpPr>
        <p:spPr bwMode="auto">
          <a:xfrm>
            <a:off x="3841750" y="4945063"/>
            <a:ext cx="9017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000">
                <a:solidFill>
                  <a:srgbClr val="FFFFFF"/>
                </a:solidFill>
                <a:sym typeface="Calibri Bold" charset="0"/>
              </a:rPr>
              <a:t>USB3.0 32~64G</a:t>
            </a:r>
          </a:p>
          <a:p>
            <a:pPr algn="ctr">
              <a:buClr>
                <a:srgbClr val="000000"/>
              </a:buClr>
              <a:buSzPct val="100000"/>
            </a:pPr>
            <a:endParaRPr kumimoji="0" lang="en-US" altLang="zh-TW" sz="1000">
              <a:solidFill>
                <a:srgbClr val="FFFFFF"/>
              </a:solidFill>
              <a:sym typeface="Calibri Bold" charset="0"/>
            </a:endParaRPr>
          </a:p>
          <a:p>
            <a:endParaRPr lang="zh-TW" altLang="en-US" sz="3900" baseline="-25000"/>
          </a:p>
        </p:txBody>
      </p:sp>
      <p:sp>
        <p:nvSpPr>
          <p:cNvPr id="43028" name="文字方塊 31"/>
          <p:cNvSpPr txBox="1">
            <a:spLocks noChangeArrowheads="1"/>
          </p:cNvSpPr>
          <p:nvPr/>
        </p:nvSpPr>
        <p:spPr bwMode="auto">
          <a:xfrm>
            <a:off x="7307263" y="1466850"/>
            <a:ext cx="15128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marL="2857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kumimoji="0" lang="en-US" altLang="zh-TW" sz="1100">
                <a:latin typeface="Verdana" charset="0"/>
                <a:cs typeface="Verdana" charset="0"/>
                <a:sym typeface="Calibri Bold" charset="0"/>
              </a:rPr>
              <a:t>C to C FF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kumimoji="0" lang="en-US" altLang="zh-TW" sz="1100">
                <a:latin typeface="Verdana" charset="0"/>
                <a:cs typeface="Verdana" charset="0"/>
                <a:sym typeface="Calibri Bold" charset="0"/>
              </a:rPr>
              <a:t>Power cable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kumimoji="0" lang="en-US" altLang="zh-TW" sz="1100">
                <a:latin typeface="Verdana" charset="0"/>
                <a:cs typeface="Verdana" charset="0"/>
                <a:sym typeface="Calibri Bold" charset="0"/>
              </a:rPr>
              <a:t>HDMI Dongle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kumimoji="0" lang="en-US" altLang="zh-TW" sz="1100">
                <a:latin typeface="Verdana" charset="0"/>
                <a:cs typeface="Verdana" charset="0"/>
                <a:sym typeface="Calibri Bold" charset="0"/>
              </a:rPr>
              <a:t>DP Cable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kumimoji="0" lang="en-US" altLang="zh-TW" sz="1100">
                <a:latin typeface="Verdana" charset="0"/>
                <a:cs typeface="Verdana" charset="0"/>
                <a:sym typeface="Calibri Bold" charset="0"/>
              </a:rPr>
              <a:t>C to C 2.0</a:t>
            </a:r>
          </a:p>
        </p:txBody>
      </p:sp>
      <p:cxnSp>
        <p:nvCxnSpPr>
          <p:cNvPr id="43029" name="直線接點 80"/>
          <p:cNvCxnSpPr>
            <a:cxnSpLocks noChangeShapeType="1"/>
          </p:cNvCxnSpPr>
          <p:nvPr/>
        </p:nvCxnSpPr>
        <p:spPr bwMode="auto">
          <a:xfrm>
            <a:off x="7524750" y="2857500"/>
            <a:ext cx="0" cy="206375"/>
          </a:xfrm>
          <a:prstGeom prst="line">
            <a:avLst/>
          </a:prstGeom>
          <a:noFill/>
          <a:ln w="38100">
            <a:solidFill>
              <a:srgbClr val="F79646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30" name="標題 1"/>
          <p:cNvSpPr txBox="1">
            <a:spLocks/>
          </p:cNvSpPr>
          <p:nvPr/>
        </p:nvSpPr>
        <p:spPr bwMode="auto">
          <a:xfrm>
            <a:off x="179388" y="228600"/>
            <a:ext cx="850741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CN" sz="2200" b="1">
                <a:solidFill>
                  <a:srgbClr val="6DB727"/>
                </a:solidFill>
              </a:rPr>
              <a:t>Mobility Roadmap</a:t>
            </a:r>
            <a:endParaRPr lang="zh-TW" altLang="en-US" sz="2200" b="1">
              <a:solidFill>
                <a:srgbClr val="6DB727"/>
              </a:solidFill>
              <a:ea typeface="標楷體" charset="0"/>
              <a:cs typeface="標楷體" charset="0"/>
            </a:endParaRPr>
          </a:p>
        </p:txBody>
      </p:sp>
      <p:sp>
        <p:nvSpPr>
          <p:cNvPr id="79" name="矩形 78"/>
          <p:cNvSpPr/>
          <p:nvPr/>
        </p:nvSpPr>
        <p:spPr bwMode="auto">
          <a:xfrm>
            <a:off x="3923928" y="3121639"/>
            <a:ext cx="2326292" cy="311925"/>
          </a:xfrm>
          <a:prstGeom prst="rect">
            <a:avLst/>
          </a:prstGeom>
          <a:solidFill>
            <a:srgbClr val="445899"/>
          </a:solidFill>
          <a:ln>
            <a:headEnd type="none" w="med" len="med"/>
            <a:tailEnd type="none" w="med" len="med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9173" tIns="19586" rIns="39173" bIns="19586"/>
          <a:lstStyle/>
          <a:p>
            <a:pPr>
              <a:defRPr/>
            </a:pPr>
            <a:endParaRPr lang="zh-TW" altLang="en-US" sz="1100" dirty="0">
              <a:solidFill>
                <a:schemeClr val="tx1"/>
              </a:solidFill>
              <a:latin typeface="Verdana"/>
              <a:ea typeface="新細明體" pitchFamily="18" charset="-120"/>
              <a:cs typeface="Verdana"/>
            </a:endParaRPr>
          </a:p>
        </p:txBody>
      </p:sp>
      <p:sp>
        <p:nvSpPr>
          <p:cNvPr id="43032" name="文字方塊 148"/>
          <p:cNvSpPr txBox="1">
            <a:spLocks noChangeArrowheads="1"/>
          </p:cNvSpPr>
          <p:nvPr/>
        </p:nvSpPr>
        <p:spPr bwMode="auto">
          <a:xfrm>
            <a:off x="4643438" y="3144838"/>
            <a:ext cx="134778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173" tIns="19586" rIns="39173" bIns="1958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100">
                <a:solidFill>
                  <a:schemeClr val="bg1"/>
                </a:solidFill>
                <a:latin typeface="Verdana" charset="0"/>
                <a:cs typeface="Verdana" charset="0"/>
              </a:rPr>
              <a:t>2015 Q1/Q2</a:t>
            </a:r>
            <a:endParaRPr lang="zh-TW" altLang="en-US" sz="1100" baseline="-2500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pic>
        <p:nvPicPr>
          <p:cNvPr id="43033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001963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4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001963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001963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6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001963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7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001963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8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001963"/>
            <a:ext cx="53975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9" name="文字方塊 85"/>
          <p:cNvSpPr txBox="1">
            <a:spLocks noChangeArrowheads="1"/>
          </p:cNvSpPr>
          <p:nvPr/>
        </p:nvSpPr>
        <p:spPr bwMode="auto">
          <a:xfrm>
            <a:off x="7092950" y="912813"/>
            <a:ext cx="165576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173" tIns="19586" rIns="39173" bIns="1958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100">
                <a:latin typeface="Verdana" charset="0"/>
                <a:cs typeface="Verdana" charset="0"/>
              </a:rPr>
              <a:t>Type C cable </a:t>
            </a:r>
            <a:endParaRPr lang="zh-TW" altLang="en-US" sz="1100">
              <a:latin typeface="Verdana" charset="0"/>
              <a:cs typeface="Verdana" charset="0"/>
            </a:endParaRPr>
          </a:p>
        </p:txBody>
      </p:sp>
      <p:pic>
        <p:nvPicPr>
          <p:cNvPr id="43040" name="圖片 2" descr="6a0120a5580826970c0133ed610520970b-800w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570163"/>
            <a:ext cx="1890713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1" name="Picture 4" descr="C:\Users\pqi\Documents\Product\Product Material\PQI Mobility\PNG\PQI i-Cable Flat90-PNG\P91000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49438"/>
            <a:ext cx="53975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2" name="Picture 8" descr="C:\Users\pqi\Documents\Product\Product Material\PQI Mobility\PNG\PQI i-Cable Stand-PNG\Cable Stand-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769938"/>
            <a:ext cx="9366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3" name="圖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920875"/>
            <a:ext cx="7207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4" name="圖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985838"/>
            <a:ext cx="6127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5" name="圖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849438"/>
            <a:ext cx="6905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6" name="圓角化同側角落矩形 162"/>
          <p:cNvSpPr>
            <a:spLocks/>
          </p:cNvSpPr>
          <p:nvPr/>
        </p:nvSpPr>
        <p:spPr bwMode="auto">
          <a:xfrm rot="10800000">
            <a:off x="7235825" y="2690813"/>
            <a:ext cx="1439863" cy="144462"/>
          </a:xfrm>
          <a:custGeom>
            <a:avLst/>
            <a:gdLst>
              <a:gd name="T0" fmla="*/ 118 w 2879725"/>
              <a:gd name="T1" fmla="*/ 0 h 287337"/>
              <a:gd name="T2" fmla="*/ 11129 w 2879725"/>
              <a:gd name="T3" fmla="*/ 0 h 287337"/>
              <a:gd name="T4" fmla="*/ 11247 w 2879725"/>
              <a:gd name="T5" fmla="*/ 123 h 287337"/>
              <a:gd name="T6" fmla="*/ 11247 w 2879725"/>
              <a:gd name="T7" fmla="*/ 1169 h 287337"/>
              <a:gd name="T8" fmla="*/ 11247 w 2879725"/>
              <a:gd name="T9" fmla="*/ 1169 h 287337"/>
              <a:gd name="T10" fmla="*/ 0 w 2879725"/>
              <a:gd name="T11" fmla="*/ 1169 h 287337"/>
              <a:gd name="T12" fmla="*/ 0 w 2879725"/>
              <a:gd name="T13" fmla="*/ 1169 h 287337"/>
              <a:gd name="T14" fmla="*/ 0 w 2879725"/>
              <a:gd name="T15" fmla="*/ 123 h 287337"/>
              <a:gd name="T16" fmla="*/ 118 w 2879725"/>
              <a:gd name="T17" fmla="*/ 0 h 2873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79725" h="287337">
                <a:moveTo>
                  <a:pt x="30170" y="0"/>
                </a:moveTo>
                <a:lnTo>
                  <a:pt x="2849555" y="0"/>
                </a:lnTo>
                <a:cubicBezTo>
                  <a:pt x="2866217" y="0"/>
                  <a:pt x="2879725" y="13508"/>
                  <a:pt x="2879725" y="30170"/>
                </a:cubicBezTo>
                <a:lnTo>
                  <a:pt x="2879725" y="287337"/>
                </a:lnTo>
                <a:lnTo>
                  <a:pt x="0" y="287337"/>
                </a:lnTo>
                <a:lnTo>
                  <a:pt x="0" y="30170"/>
                </a:lnTo>
                <a:cubicBezTo>
                  <a:pt x="0" y="13508"/>
                  <a:pt x="13508" y="0"/>
                  <a:pt x="30170" y="0"/>
                </a:cubicBezTo>
                <a:close/>
              </a:path>
            </a:pathLst>
          </a:custGeom>
          <a:solidFill>
            <a:srgbClr val="F2F2F2"/>
          </a:solidFill>
          <a:ln w="38100" cap="flat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43047" name="文字方塊 28"/>
          <p:cNvSpPr txBox="1">
            <a:spLocks noChangeArrowheads="1"/>
          </p:cNvSpPr>
          <p:nvPr/>
        </p:nvSpPr>
        <p:spPr bwMode="auto">
          <a:xfrm>
            <a:off x="7451725" y="2619375"/>
            <a:ext cx="9985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100">
                <a:latin typeface="Verdana" charset="0"/>
                <a:cs typeface="Verdana" charset="0"/>
                <a:sym typeface="Calibri Bold" charset="0"/>
              </a:rPr>
              <a:t>July/2015</a:t>
            </a:r>
          </a:p>
        </p:txBody>
      </p:sp>
      <p:pic>
        <p:nvPicPr>
          <p:cNvPr id="43048" name="圖片 16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562100"/>
            <a:ext cx="6477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9" name="圓角矩形 165"/>
          <p:cNvSpPr>
            <a:spLocks noChangeArrowheads="1"/>
          </p:cNvSpPr>
          <p:nvPr/>
        </p:nvSpPr>
        <p:spPr bwMode="auto">
          <a:xfrm>
            <a:off x="3851275" y="985838"/>
            <a:ext cx="1152525" cy="18510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DAEDE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39173" tIns="19586" rIns="39173" bIns="19586"/>
          <a:lstStyle/>
          <a:p>
            <a:endParaRPr lang="zh-TW" altLang="en-US" sz="1100">
              <a:latin typeface="Verdana" charset="0"/>
              <a:cs typeface="Verdana" charset="0"/>
            </a:endParaRPr>
          </a:p>
        </p:txBody>
      </p:sp>
      <p:sp>
        <p:nvSpPr>
          <p:cNvPr id="43050" name="圓角矩形 166"/>
          <p:cNvSpPr>
            <a:spLocks noChangeArrowheads="1"/>
          </p:cNvSpPr>
          <p:nvPr/>
        </p:nvSpPr>
        <p:spPr bwMode="auto">
          <a:xfrm>
            <a:off x="3924300" y="1108075"/>
            <a:ext cx="1052513" cy="1074738"/>
          </a:xfrm>
          <a:prstGeom prst="roundRect">
            <a:avLst>
              <a:gd name="adj" fmla="val 10000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 sz="1100">
              <a:latin typeface="Verdana" charset="0"/>
              <a:cs typeface="Verdana" charset="0"/>
            </a:endParaRPr>
          </a:p>
        </p:txBody>
      </p:sp>
      <p:sp>
        <p:nvSpPr>
          <p:cNvPr id="43051" name="圓角化同側角落矩形 167"/>
          <p:cNvSpPr>
            <a:spLocks/>
          </p:cNvSpPr>
          <p:nvPr/>
        </p:nvSpPr>
        <p:spPr bwMode="auto">
          <a:xfrm rot="10800000">
            <a:off x="3924300" y="2292350"/>
            <a:ext cx="1008063" cy="360363"/>
          </a:xfrm>
          <a:custGeom>
            <a:avLst/>
            <a:gdLst>
              <a:gd name="T0" fmla="*/ 37838 w 1008063"/>
              <a:gd name="T1" fmla="*/ 0 h 360363"/>
              <a:gd name="T2" fmla="*/ 970225 w 1008063"/>
              <a:gd name="T3" fmla="*/ 0 h 360363"/>
              <a:gd name="T4" fmla="*/ 1008063 w 1008063"/>
              <a:gd name="T5" fmla="*/ 37838 h 360363"/>
              <a:gd name="T6" fmla="*/ 1008063 w 1008063"/>
              <a:gd name="T7" fmla="*/ 360363 h 360363"/>
              <a:gd name="T8" fmla="*/ 1008063 w 1008063"/>
              <a:gd name="T9" fmla="*/ 360363 h 360363"/>
              <a:gd name="T10" fmla="*/ 0 w 1008063"/>
              <a:gd name="T11" fmla="*/ 360363 h 360363"/>
              <a:gd name="T12" fmla="*/ 0 w 1008063"/>
              <a:gd name="T13" fmla="*/ 360363 h 360363"/>
              <a:gd name="T14" fmla="*/ 0 w 1008063"/>
              <a:gd name="T15" fmla="*/ 37838 h 360363"/>
              <a:gd name="T16" fmla="*/ 37838 w 1008063"/>
              <a:gd name="T17" fmla="*/ 0 h 3603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08063" h="360363">
                <a:moveTo>
                  <a:pt x="37838" y="0"/>
                </a:moveTo>
                <a:lnTo>
                  <a:pt x="970225" y="0"/>
                </a:lnTo>
                <a:cubicBezTo>
                  <a:pt x="991122" y="0"/>
                  <a:pt x="1008063" y="16941"/>
                  <a:pt x="1008063" y="37838"/>
                </a:cubicBezTo>
                <a:lnTo>
                  <a:pt x="1008063" y="360363"/>
                </a:lnTo>
                <a:lnTo>
                  <a:pt x="0" y="360363"/>
                </a:lnTo>
                <a:lnTo>
                  <a:pt x="0" y="37838"/>
                </a:lnTo>
                <a:cubicBezTo>
                  <a:pt x="0" y="16941"/>
                  <a:pt x="16941" y="0"/>
                  <a:pt x="37838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35896" name="文字方塊 28"/>
          <p:cNvSpPr txBox="1">
            <a:spLocks noChangeArrowheads="1"/>
          </p:cNvSpPr>
          <p:nvPr/>
        </p:nvSpPr>
        <p:spPr bwMode="auto">
          <a:xfrm>
            <a:off x="3924300" y="2292350"/>
            <a:ext cx="1079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defRPr/>
            </a:pPr>
            <a:r>
              <a:rPr kumimoji="0" lang="en-US" altLang="zh-TW" sz="1050" dirty="0" smtClean="0">
                <a:latin typeface="Verdana"/>
                <a:cs typeface="Verdana"/>
                <a:sym typeface="Calibri Bold" charset="0"/>
              </a:rPr>
              <a:t>Micro USB To Lightning </a:t>
            </a:r>
          </a:p>
        </p:txBody>
      </p:sp>
      <p:sp>
        <p:nvSpPr>
          <p:cNvPr id="43053" name="文字方塊 31"/>
          <p:cNvSpPr txBox="1">
            <a:spLocks noChangeArrowheads="1"/>
          </p:cNvSpPr>
          <p:nvPr/>
        </p:nvSpPr>
        <p:spPr bwMode="auto">
          <a:xfrm>
            <a:off x="4067175" y="1128713"/>
            <a:ext cx="7651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100">
                <a:latin typeface="Verdana" charset="0"/>
                <a:cs typeface="Verdana" charset="0"/>
                <a:sym typeface="Calibri Bold" charset="0"/>
              </a:rPr>
              <a:t>i-Cable Dongle  </a:t>
            </a:r>
          </a:p>
        </p:txBody>
      </p:sp>
      <p:cxnSp>
        <p:nvCxnSpPr>
          <p:cNvPr id="43054" name="直線接點 170"/>
          <p:cNvCxnSpPr>
            <a:cxnSpLocks noChangeShapeType="1"/>
          </p:cNvCxnSpPr>
          <p:nvPr/>
        </p:nvCxnSpPr>
        <p:spPr bwMode="auto">
          <a:xfrm>
            <a:off x="4427538" y="2857500"/>
            <a:ext cx="0" cy="206375"/>
          </a:xfrm>
          <a:prstGeom prst="line">
            <a:avLst/>
          </a:prstGeom>
          <a:noFill/>
          <a:ln w="38100">
            <a:solidFill>
              <a:srgbClr val="F79646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3055" name="圖片 17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1562100"/>
            <a:ext cx="6477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56" name="圓角矩形 173"/>
          <p:cNvSpPr>
            <a:spLocks noChangeArrowheads="1"/>
          </p:cNvSpPr>
          <p:nvPr/>
        </p:nvSpPr>
        <p:spPr bwMode="auto">
          <a:xfrm>
            <a:off x="5146675" y="985838"/>
            <a:ext cx="1296988" cy="18510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DAEDE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39173" tIns="19586" rIns="39173" bIns="19586"/>
          <a:lstStyle/>
          <a:p>
            <a:endParaRPr lang="zh-TW" altLang="en-US" sz="1100">
              <a:latin typeface="Verdana" charset="0"/>
              <a:cs typeface="Verdana" charset="0"/>
            </a:endParaRPr>
          </a:p>
        </p:txBody>
      </p:sp>
      <p:sp>
        <p:nvSpPr>
          <p:cNvPr id="43057" name="圓角矩形 174"/>
          <p:cNvSpPr>
            <a:spLocks noChangeArrowheads="1"/>
          </p:cNvSpPr>
          <p:nvPr/>
        </p:nvSpPr>
        <p:spPr bwMode="auto">
          <a:xfrm>
            <a:off x="5291138" y="1108075"/>
            <a:ext cx="1052512" cy="1074738"/>
          </a:xfrm>
          <a:prstGeom prst="roundRect">
            <a:avLst>
              <a:gd name="adj" fmla="val 10000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 sz="1100">
              <a:latin typeface="Verdana" charset="0"/>
              <a:cs typeface="Verdana" charset="0"/>
            </a:endParaRPr>
          </a:p>
        </p:txBody>
      </p:sp>
      <p:sp>
        <p:nvSpPr>
          <p:cNvPr id="43058" name="圓角化同側角落矩形 175"/>
          <p:cNvSpPr>
            <a:spLocks/>
          </p:cNvSpPr>
          <p:nvPr/>
        </p:nvSpPr>
        <p:spPr bwMode="auto">
          <a:xfrm rot="10800000">
            <a:off x="5364163" y="2292350"/>
            <a:ext cx="1008062" cy="360363"/>
          </a:xfrm>
          <a:custGeom>
            <a:avLst/>
            <a:gdLst>
              <a:gd name="T0" fmla="*/ 37838 w 1008062"/>
              <a:gd name="T1" fmla="*/ 0 h 360363"/>
              <a:gd name="T2" fmla="*/ 970224 w 1008062"/>
              <a:gd name="T3" fmla="*/ 0 h 360363"/>
              <a:gd name="T4" fmla="*/ 1008062 w 1008062"/>
              <a:gd name="T5" fmla="*/ 37838 h 360363"/>
              <a:gd name="T6" fmla="*/ 1008062 w 1008062"/>
              <a:gd name="T7" fmla="*/ 360363 h 360363"/>
              <a:gd name="T8" fmla="*/ 1008062 w 1008062"/>
              <a:gd name="T9" fmla="*/ 360363 h 360363"/>
              <a:gd name="T10" fmla="*/ 0 w 1008062"/>
              <a:gd name="T11" fmla="*/ 360363 h 360363"/>
              <a:gd name="T12" fmla="*/ 0 w 1008062"/>
              <a:gd name="T13" fmla="*/ 360363 h 360363"/>
              <a:gd name="T14" fmla="*/ 0 w 1008062"/>
              <a:gd name="T15" fmla="*/ 37838 h 360363"/>
              <a:gd name="T16" fmla="*/ 37838 w 1008062"/>
              <a:gd name="T17" fmla="*/ 0 h 3603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08062" h="360363">
                <a:moveTo>
                  <a:pt x="37838" y="0"/>
                </a:moveTo>
                <a:lnTo>
                  <a:pt x="970224" y="0"/>
                </a:lnTo>
                <a:cubicBezTo>
                  <a:pt x="991121" y="0"/>
                  <a:pt x="1008062" y="16941"/>
                  <a:pt x="1008062" y="37838"/>
                </a:cubicBezTo>
                <a:lnTo>
                  <a:pt x="1008062" y="360363"/>
                </a:lnTo>
                <a:lnTo>
                  <a:pt x="0" y="360363"/>
                </a:lnTo>
                <a:lnTo>
                  <a:pt x="0" y="37838"/>
                </a:lnTo>
                <a:cubicBezTo>
                  <a:pt x="0" y="16941"/>
                  <a:pt x="16941" y="0"/>
                  <a:pt x="37838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35903" name="文字方塊 28"/>
          <p:cNvSpPr txBox="1">
            <a:spLocks noChangeArrowheads="1"/>
          </p:cNvSpPr>
          <p:nvPr/>
        </p:nvSpPr>
        <p:spPr bwMode="auto">
          <a:xfrm>
            <a:off x="5383213" y="2292350"/>
            <a:ext cx="9890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defRPr/>
            </a:pPr>
            <a:r>
              <a:rPr kumimoji="0" lang="en-US" altLang="zh-TW" sz="1050" dirty="0" smtClean="0">
                <a:latin typeface="Verdana"/>
                <a:cs typeface="Verdana"/>
                <a:sym typeface="Calibri Bold" charset="0"/>
              </a:rPr>
              <a:t>Gray/Sliver/Gold </a:t>
            </a:r>
          </a:p>
        </p:txBody>
      </p:sp>
      <p:sp>
        <p:nvSpPr>
          <p:cNvPr id="43060" name="文字方塊 31"/>
          <p:cNvSpPr txBox="1">
            <a:spLocks noChangeArrowheads="1"/>
          </p:cNvSpPr>
          <p:nvPr/>
        </p:nvSpPr>
        <p:spPr bwMode="auto">
          <a:xfrm>
            <a:off x="5435600" y="1128713"/>
            <a:ext cx="7635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100">
                <a:latin typeface="Verdana" charset="0"/>
                <a:cs typeface="Verdana" charset="0"/>
                <a:sym typeface="Calibri Bold" charset="0"/>
              </a:rPr>
              <a:t>i-Cable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100">
                <a:latin typeface="Verdana" charset="0"/>
                <a:cs typeface="Verdana" charset="0"/>
                <a:sym typeface="Calibri Bold" charset="0"/>
              </a:rPr>
              <a:t>Metallic </a:t>
            </a:r>
          </a:p>
        </p:txBody>
      </p:sp>
      <p:cxnSp>
        <p:nvCxnSpPr>
          <p:cNvPr id="43061" name="直線接點 178"/>
          <p:cNvCxnSpPr>
            <a:cxnSpLocks noChangeShapeType="1"/>
          </p:cNvCxnSpPr>
          <p:nvPr/>
        </p:nvCxnSpPr>
        <p:spPr bwMode="auto">
          <a:xfrm>
            <a:off x="5724525" y="2857500"/>
            <a:ext cx="0" cy="206375"/>
          </a:xfrm>
          <a:prstGeom prst="line">
            <a:avLst/>
          </a:prstGeom>
          <a:noFill/>
          <a:ln w="38100">
            <a:solidFill>
              <a:srgbClr val="F79646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3062" name="圖片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633538"/>
            <a:ext cx="863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63" name="投影片編號版面配置區 7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5408613"/>
            <a:ext cx="2133600" cy="303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fld id="{1CA28573-37D7-D548-9FAB-667D9233AAA7}" type="slidenum">
              <a:rPr lang="zh-TW" altLang="en-US" sz="1100">
                <a:solidFill>
                  <a:srgbClr val="898989"/>
                </a:solidFill>
                <a:latin typeface="Verdana" charset="0"/>
                <a:cs typeface="Verdana" charset="0"/>
              </a:rPr>
              <a:pPr/>
              <a:t>40</a:t>
            </a:fld>
            <a:endParaRPr lang="zh-TW" altLang="en-US" sz="1100">
              <a:solidFill>
                <a:srgbClr val="898989"/>
              </a:solidFill>
              <a:latin typeface="Verdana" charset="0"/>
              <a:cs typeface="Verdana" charset="0"/>
            </a:endParaRPr>
          </a:p>
        </p:txBody>
      </p:sp>
      <p:pic>
        <p:nvPicPr>
          <p:cNvPr id="43064" name="圖片 76" descr="Du plug-colors_black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633538"/>
            <a:ext cx="733425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65" name="圖片 77" descr="Multi-Plug_whit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12813"/>
            <a:ext cx="125095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66" name="圖片 79" descr="Cable-Flat-20-colorsx3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8806" y="1851819"/>
            <a:ext cx="10334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67" name="圓角矩形 173"/>
          <p:cNvSpPr>
            <a:spLocks noChangeArrowheads="1"/>
          </p:cNvSpPr>
          <p:nvPr/>
        </p:nvSpPr>
        <p:spPr bwMode="auto">
          <a:xfrm>
            <a:off x="4643438" y="3649663"/>
            <a:ext cx="1296987" cy="18510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DAEDE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39173" tIns="19586" rIns="39173" bIns="19586"/>
          <a:lstStyle/>
          <a:p>
            <a:endParaRPr lang="zh-TW" altLang="en-US" sz="1100">
              <a:latin typeface="Verdana" charset="0"/>
              <a:cs typeface="Verdana" charset="0"/>
            </a:endParaRPr>
          </a:p>
        </p:txBody>
      </p:sp>
      <p:sp>
        <p:nvSpPr>
          <p:cNvPr id="43068" name="文字方塊 28"/>
          <p:cNvSpPr txBox="1">
            <a:spLocks noChangeArrowheads="1"/>
          </p:cNvSpPr>
          <p:nvPr/>
        </p:nvSpPr>
        <p:spPr bwMode="auto">
          <a:xfrm>
            <a:off x="4787900" y="5018088"/>
            <a:ext cx="9890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100">
                <a:latin typeface="Verdana" charset="0"/>
                <a:cs typeface="Verdana" charset="0"/>
                <a:sym typeface="Calibri Bold" charset="0"/>
              </a:rPr>
              <a:t>UK/EU/KR/US type</a:t>
            </a:r>
          </a:p>
        </p:txBody>
      </p:sp>
      <p:sp>
        <p:nvSpPr>
          <p:cNvPr id="43069" name="文字方塊 31"/>
          <p:cNvSpPr txBox="1">
            <a:spLocks noChangeArrowheads="1"/>
          </p:cNvSpPr>
          <p:nvPr/>
        </p:nvSpPr>
        <p:spPr bwMode="auto">
          <a:xfrm>
            <a:off x="4787900" y="3792538"/>
            <a:ext cx="9080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100">
                <a:latin typeface="Verdana" charset="0"/>
                <a:cs typeface="Verdana" charset="0"/>
                <a:sym typeface="Calibri Bold" charset="0"/>
              </a:rPr>
              <a:t>i-Charger</a:t>
            </a:r>
          </a:p>
        </p:txBody>
      </p:sp>
      <p:cxnSp>
        <p:nvCxnSpPr>
          <p:cNvPr id="43070" name="直線接點 76"/>
          <p:cNvCxnSpPr>
            <a:cxnSpLocks noChangeShapeType="1"/>
          </p:cNvCxnSpPr>
          <p:nvPr/>
        </p:nvCxnSpPr>
        <p:spPr bwMode="auto">
          <a:xfrm>
            <a:off x="5219700" y="3433763"/>
            <a:ext cx="0" cy="206375"/>
          </a:xfrm>
          <a:prstGeom prst="line">
            <a:avLst/>
          </a:prstGeom>
          <a:noFill/>
          <a:ln w="38100">
            <a:solidFill>
              <a:srgbClr val="F79646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3071" name="圖片 1" descr="18W_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81463"/>
            <a:ext cx="912813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72" name="圖片 1" descr="lightning_dongle-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417638"/>
            <a:ext cx="1008062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73" name="圓角矩形 173"/>
          <p:cNvSpPr>
            <a:spLocks noChangeArrowheads="1"/>
          </p:cNvSpPr>
          <p:nvPr/>
        </p:nvSpPr>
        <p:spPr bwMode="auto">
          <a:xfrm>
            <a:off x="6804025" y="3649663"/>
            <a:ext cx="1296988" cy="18510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DAEDE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39173" tIns="19586" rIns="39173" bIns="19586"/>
          <a:lstStyle/>
          <a:p>
            <a:endParaRPr lang="zh-TW" altLang="en-US" sz="1100">
              <a:latin typeface="Verdana" charset="0"/>
              <a:cs typeface="Verdana" charset="0"/>
            </a:endParaRPr>
          </a:p>
        </p:txBody>
      </p:sp>
      <p:sp>
        <p:nvSpPr>
          <p:cNvPr id="43074" name="文字方塊 31"/>
          <p:cNvSpPr txBox="1">
            <a:spLocks noChangeArrowheads="1"/>
          </p:cNvSpPr>
          <p:nvPr/>
        </p:nvSpPr>
        <p:spPr bwMode="auto">
          <a:xfrm>
            <a:off x="7019925" y="3794125"/>
            <a:ext cx="9080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100">
                <a:latin typeface="Verdana" charset="0"/>
                <a:cs typeface="Verdana" charset="0"/>
                <a:sym typeface="Calibri Bold" charset="0"/>
              </a:rPr>
              <a:t>QC2.0 Charger </a:t>
            </a:r>
          </a:p>
        </p:txBody>
      </p:sp>
      <p:cxnSp>
        <p:nvCxnSpPr>
          <p:cNvPr id="43075" name="直線接點 80"/>
          <p:cNvCxnSpPr>
            <a:cxnSpLocks noChangeShapeType="1"/>
          </p:cNvCxnSpPr>
          <p:nvPr/>
        </p:nvCxnSpPr>
        <p:spPr bwMode="auto">
          <a:xfrm>
            <a:off x="7451725" y="3433763"/>
            <a:ext cx="0" cy="206375"/>
          </a:xfrm>
          <a:prstGeom prst="line">
            <a:avLst/>
          </a:prstGeom>
          <a:noFill/>
          <a:ln w="38100">
            <a:solidFill>
              <a:srgbClr val="F79646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76" name="圓角化同側角落矩形 162"/>
          <p:cNvSpPr>
            <a:spLocks/>
          </p:cNvSpPr>
          <p:nvPr/>
        </p:nvSpPr>
        <p:spPr bwMode="auto">
          <a:xfrm rot="10800000">
            <a:off x="6875463" y="5160963"/>
            <a:ext cx="1152525" cy="288925"/>
          </a:xfrm>
          <a:custGeom>
            <a:avLst/>
            <a:gdLst>
              <a:gd name="T0" fmla="*/ 60 w 2879725"/>
              <a:gd name="T1" fmla="*/ 0 h 287337"/>
              <a:gd name="T2" fmla="*/ 5704 w 2879725"/>
              <a:gd name="T3" fmla="*/ 0 h 287337"/>
              <a:gd name="T4" fmla="*/ 5764 w 2879725"/>
              <a:gd name="T5" fmla="*/ 978 h 287337"/>
              <a:gd name="T6" fmla="*/ 5764 w 2879725"/>
              <a:gd name="T7" fmla="*/ 9326 h 287337"/>
              <a:gd name="T8" fmla="*/ 5764 w 2879725"/>
              <a:gd name="T9" fmla="*/ 9326 h 287337"/>
              <a:gd name="T10" fmla="*/ 0 w 2879725"/>
              <a:gd name="T11" fmla="*/ 9326 h 287337"/>
              <a:gd name="T12" fmla="*/ 0 w 2879725"/>
              <a:gd name="T13" fmla="*/ 9326 h 287337"/>
              <a:gd name="T14" fmla="*/ 0 w 2879725"/>
              <a:gd name="T15" fmla="*/ 978 h 287337"/>
              <a:gd name="T16" fmla="*/ 60 w 2879725"/>
              <a:gd name="T17" fmla="*/ 0 h 2873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79725" h="287337">
                <a:moveTo>
                  <a:pt x="30170" y="0"/>
                </a:moveTo>
                <a:lnTo>
                  <a:pt x="2849555" y="0"/>
                </a:lnTo>
                <a:cubicBezTo>
                  <a:pt x="2866217" y="0"/>
                  <a:pt x="2879725" y="13508"/>
                  <a:pt x="2879725" y="30170"/>
                </a:cubicBezTo>
                <a:lnTo>
                  <a:pt x="2879725" y="287337"/>
                </a:lnTo>
                <a:lnTo>
                  <a:pt x="0" y="287337"/>
                </a:lnTo>
                <a:lnTo>
                  <a:pt x="0" y="30170"/>
                </a:lnTo>
                <a:cubicBezTo>
                  <a:pt x="0" y="13508"/>
                  <a:pt x="13508" y="0"/>
                  <a:pt x="30170" y="0"/>
                </a:cubicBezTo>
                <a:close/>
              </a:path>
            </a:pathLst>
          </a:custGeom>
          <a:solidFill>
            <a:srgbClr val="F2F2F2"/>
          </a:solidFill>
          <a:ln w="38100" cap="flat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43077" name="文字方塊 28"/>
          <p:cNvSpPr txBox="1">
            <a:spLocks noChangeArrowheads="1"/>
          </p:cNvSpPr>
          <p:nvPr/>
        </p:nvSpPr>
        <p:spPr bwMode="auto">
          <a:xfrm>
            <a:off x="6875463" y="5259388"/>
            <a:ext cx="998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kumimoji="0" lang="en-US" altLang="zh-TW" sz="1100">
                <a:latin typeface="Verdana" charset="0"/>
                <a:cs typeface="Verdana" charset="0"/>
                <a:sym typeface="Calibri Bold" charset="0"/>
              </a:rPr>
              <a:t>July/2015</a:t>
            </a:r>
          </a:p>
        </p:txBody>
      </p:sp>
      <p:pic>
        <p:nvPicPr>
          <p:cNvPr id="43078" name="圖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225925"/>
            <a:ext cx="8207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4604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群組 38"/>
          <p:cNvGrpSpPr>
            <a:grpSpLocks/>
          </p:cNvGrpSpPr>
          <p:nvPr/>
        </p:nvGrpSpPr>
        <p:grpSpPr bwMode="auto">
          <a:xfrm>
            <a:off x="-396875" y="-885825"/>
            <a:ext cx="7969250" cy="8642350"/>
            <a:chOff x="-251817" y="-885156"/>
            <a:chExt cx="7969453" cy="8641446"/>
          </a:xfrm>
        </p:grpSpPr>
        <p:grpSp>
          <p:nvGrpSpPr>
            <p:cNvPr id="42011" name="群組 39"/>
            <p:cNvGrpSpPr>
              <a:grpSpLocks/>
            </p:cNvGrpSpPr>
            <p:nvPr/>
          </p:nvGrpSpPr>
          <p:grpSpPr bwMode="auto">
            <a:xfrm>
              <a:off x="-251817" y="-885156"/>
              <a:ext cx="7253773" cy="7498387"/>
              <a:chOff x="-251817" y="-885156"/>
              <a:chExt cx="7253773" cy="7498387"/>
            </a:xfrm>
          </p:grpSpPr>
          <p:sp>
            <p:nvSpPr>
              <p:cNvPr id="42" name="等腰三角形 41"/>
              <p:cNvSpPr>
                <a:spLocks noChangeAspect="1"/>
              </p:cNvSpPr>
              <p:nvPr/>
            </p:nvSpPr>
            <p:spPr>
              <a:xfrm>
                <a:off x="-251817" y="-481973"/>
                <a:ext cx="7253473" cy="6266795"/>
              </a:xfrm>
              <a:prstGeom prst="triangle">
                <a:avLst/>
              </a:prstGeom>
              <a:solidFill>
                <a:srgbClr val="015CAB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49" name="等腰三角形 48"/>
              <p:cNvSpPr>
                <a:spLocks noChangeAspect="1"/>
              </p:cNvSpPr>
              <p:nvPr/>
            </p:nvSpPr>
            <p:spPr>
              <a:xfrm>
                <a:off x="827711" y="-497846"/>
                <a:ext cx="5111880" cy="4415963"/>
              </a:xfrm>
              <a:prstGeom prst="triangle">
                <a:avLst/>
              </a:prstGeom>
              <a:solidFill>
                <a:schemeClr val="accent6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50" name="等腰三角形 49"/>
              <p:cNvSpPr>
                <a:spLocks noChangeAspect="1"/>
              </p:cNvSpPr>
              <p:nvPr/>
            </p:nvSpPr>
            <p:spPr>
              <a:xfrm>
                <a:off x="1908826" y="-497846"/>
                <a:ext cx="2951237" cy="2550846"/>
              </a:xfrm>
              <a:prstGeom prst="triangle">
                <a:avLst/>
              </a:prstGeom>
              <a:solidFill>
                <a:srgbClr val="6DB72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42016" name="文字方塊 50"/>
              <p:cNvSpPr txBox="1">
                <a:spLocks noChangeArrowheads="1"/>
              </p:cNvSpPr>
              <p:nvPr/>
            </p:nvSpPr>
            <p:spPr bwMode="auto">
              <a:xfrm rot="-3600000">
                <a:off x="1677917" y="884984"/>
                <a:ext cx="124104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r>
                  <a:rPr lang="en-US" altLang="zh-TW" sz="1600" b="1">
                    <a:solidFill>
                      <a:srgbClr val="6DB727"/>
                    </a:solidFill>
                    <a:latin typeface="Verdana" charset="0"/>
                    <a:cs typeface="Verdana" charset="0"/>
                  </a:rPr>
                  <a:t>High-end</a:t>
                </a:r>
                <a:endParaRPr lang="zh-TW" altLang="en-US" sz="1600" b="1">
                  <a:solidFill>
                    <a:srgbClr val="6DB727"/>
                  </a:solidFill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52" name="等腰三角形 51"/>
              <p:cNvSpPr/>
              <p:nvPr/>
            </p:nvSpPr>
            <p:spPr>
              <a:xfrm rot="1620000">
                <a:off x="1721496" y="-885156"/>
                <a:ext cx="288932" cy="7498566"/>
              </a:xfrm>
              <a:prstGeom prst="triangl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42018" name="文字方塊 52"/>
              <p:cNvSpPr txBox="1">
                <a:spLocks noChangeArrowheads="1"/>
              </p:cNvSpPr>
              <p:nvPr/>
            </p:nvSpPr>
            <p:spPr bwMode="auto">
              <a:xfrm rot="-3600000">
                <a:off x="-13768" y="4244785"/>
                <a:ext cx="79220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r>
                  <a:rPr lang="en-US" altLang="zh-TW" sz="1600" b="1">
                    <a:solidFill>
                      <a:srgbClr val="015CAB"/>
                    </a:solidFill>
                    <a:latin typeface="Verdana" charset="0"/>
                    <a:cs typeface="Verdana" charset="0"/>
                  </a:rPr>
                  <a:t>Basic</a:t>
                </a:r>
                <a:endParaRPr lang="zh-TW" altLang="en-US" sz="1600" b="1">
                  <a:solidFill>
                    <a:srgbClr val="015CAB"/>
                  </a:solidFill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54" name="文字方塊 53"/>
              <p:cNvSpPr txBox="1"/>
              <p:nvPr/>
            </p:nvSpPr>
            <p:spPr>
              <a:xfrm rot="18000000">
                <a:off x="1065103" y="2315681"/>
                <a:ext cx="831763" cy="33814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TW" sz="1600" b="1" dirty="0">
                    <a:solidFill>
                      <a:schemeClr val="accent6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Value</a:t>
                </a:r>
                <a:endParaRPr lang="zh-TW" altLang="en-US" sz="1600" b="1" dirty="0">
                  <a:solidFill>
                    <a:schemeClr val="accent6"/>
                  </a:solidFill>
                  <a:latin typeface="Verdana" pitchFamily="34" charset="0"/>
                  <a:cs typeface="Verdana" pitchFamily="34" charset="0"/>
                </a:endParaRPr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1536985">
              <a:off x="1643706" y="473602"/>
              <a:ext cx="6073930" cy="72826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/>
            </a:p>
          </p:txBody>
        </p:sp>
      </p:grpSp>
      <p:sp>
        <p:nvSpPr>
          <p:cNvPr id="41986" name="文字方塊 1"/>
          <p:cNvSpPr txBox="1">
            <a:spLocks noChangeArrowheads="1"/>
          </p:cNvSpPr>
          <p:nvPr/>
        </p:nvSpPr>
        <p:spPr bwMode="auto">
          <a:xfrm>
            <a:off x="250825" y="230188"/>
            <a:ext cx="9525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200" b="1">
                <a:solidFill>
                  <a:srgbClr val="6DB727"/>
                </a:solidFill>
              </a:rPr>
              <a:t>Cable</a:t>
            </a:r>
            <a:endParaRPr lang="zh-TW" altLang="en-US" sz="2200" b="1">
              <a:solidFill>
                <a:srgbClr val="6DB727"/>
              </a:solidFill>
            </a:endParaRPr>
          </a:p>
        </p:txBody>
      </p:sp>
      <p:sp>
        <p:nvSpPr>
          <p:cNvPr id="56" name="文字方塊 55"/>
          <p:cNvSpPr txBox="1"/>
          <p:nvPr/>
        </p:nvSpPr>
        <p:spPr bwMode="auto">
          <a:xfrm>
            <a:off x="3492500" y="1704975"/>
            <a:ext cx="860425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Multi-Plug</a:t>
            </a:r>
          </a:p>
        </p:txBody>
      </p:sp>
      <p:sp>
        <p:nvSpPr>
          <p:cNvPr id="57" name="文字方塊 56"/>
          <p:cNvSpPr txBox="1"/>
          <p:nvPr/>
        </p:nvSpPr>
        <p:spPr bwMode="auto">
          <a:xfrm>
            <a:off x="7543800" y="1562100"/>
            <a:ext cx="11461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-cable Metallic </a:t>
            </a:r>
          </a:p>
          <a:p>
            <a:pPr algn="ctr">
              <a:defRPr/>
            </a:pPr>
            <a:endParaRPr lang="en-US" altLang="zh-TW" sz="1000" dirty="0">
              <a:solidFill>
                <a:srgbClr val="6DB72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文字方塊 58"/>
          <p:cNvSpPr txBox="1"/>
          <p:nvPr/>
        </p:nvSpPr>
        <p:spPr>
          <a:xfrm>
            <a:off x="3924300" y="3649663"/>
            <a:ext cx="13636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Flat 20 Cable Ring</a:t>
            </a:r>
          </a:p>
          <a:p>
            <a:pPr algn="ctr">
              <a:defRPr/>
            </a:pPr>
            <a:endParaRPr lang="en-US" altLang="zh-TW" sz="1000" dirty="0">
              <a:solidFill>
                <a:srgbClr val="6DB72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2484438" y="3619500"/>
            <a:ext cx="696912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Du-Plug</a:t>
            </a:r>
            <a:endParaRPr lang="en-US" altLang="zh-TW" sz="1000" dirty="0">
              <a:solidFill>
                <a:srgbClr val="6DB72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3536950" y="5397500"/>
            <a:ext cx="2160588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Lightning Cable 100cm/180cm </a:t>
            </a:r>
            <a:endParaRPr lang="en-US" altLang="zh-TW" sz="1000" dirty="0">
              <a:solidFill>
                <a:srgbClr val="6DB72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992" name="文字方塊 4"/>
          <p:cNvSpPr txBox="1">
            <a:spLocks noChangeArrowheads="1"/>
          </p:cNvSpPr>
          <p:nvPr/>
        </p:nvSpPr>
        <p:spPr bwMode="auto">
          <a:xfrm>
            <a:off x="107950" y="1057275"/>
            <a:ext cx="15351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100">
                <a:latin typeface="Verdana" charset="0"/>
                <a:cs typeface="Verdana" charset="0"/>
              </a:rPr>
              <a:t>Apple MFI Certified</a:t>
            </a:r>
            <a:endParaRPr lang="zh-TW" altLang="en-US" sz="1100">
              <a:latin typeface="Verdana" charset="0"/>
              <a:cs typeface="Verdana" charset="0"/>
            </a:endParaRPr>
          </a:p>
        </p:txBody>
      </p:sp>
      <p:pic>
        <p:nvPicPr>
          <p:cNvPr id="41993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281238"/>
            <a:ext cx="134461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字方塊 37"/>
          <p:cNvSpPr txBox="1"/>
          <p:nvPr/>
        </p:nvSpPr>
        <p:spPr>
          <a:xfrm>
            <a:off x="5795963" y="3721100"/>
            <a:ext cx="9207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Mesh Cable</a:t>
            </a:r>
          </a:p>
          <a:p>
            <a:pPr algn="ctr">
              <a:defRPr/>
            </a:pPr>
            <a:endParaRPr lang="en-US" altLang="zh-TW" sz="1000" dirty="0">
              <a:solidFill>
                <a:srgbClr val="6DB72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995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65113"/>
            <a:ext cx="12271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文字方塊 42"/>
          <p:cNvSpPr txBox="1"/>
          <p:nvPr/>
        </p:nvSpPr>
        <p:spPr>
          <a:xfrm>
            <a:off x="5076825" y="1593850"/>
            <a:ext cx="13398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Retractable cable </a:t>
            </a:r>
          </a:p>
          <a:p>
            <a:pPr algn="ctr">
              <a:defRPr/>
            </a:pPr>
            <a:endParaRPr lang="en-US" altLang="zh-TW" sz="1000" dirty="0">
              <a:solidFill>
                <a:srgbClr val="6DB72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997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28123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文字方塊 43"/>
          <p:cNvSpPr txBox="1"/>
          <p:nvPr/>
        </p:nvSpPr>
        <p:spPr>
          <a:xfrm>
            <a:off x="7524750" y="3649663"/>
            <a:ext cx="1376363" cy="554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 charger </a:t>
            </a:r>
          </a:p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du-plug cable  </a:t>
            </a:r>
          </a:p>
          <a:p>
            <a:pPr algn="ctr">
              <a:defRPr/>
            </a:pPr>
            <a:endParaRPr lang="en-US" altLang="zh-TW" sz="1000" dirty="0">
              <a:solidFill>
                <a:srgbClr val="6DB72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999" name="圖片 46" descr="PQI i-Cable Lightning_connec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4802188"/>
            <a:ext cx="8842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圖片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4081463"/>
            <a:ext cx="15128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圖片 1" descr="PQI i-Cable Lightning_connect_blac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073400"/>
            <a:ext cx="892175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2" name="圖片 52" descr="Cable-Flat-20-colorsx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848894" y="2428081"/>
            <a:ext cx="1536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3" name="圖片 2" descr="Du plug-colors_black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09800"/>
            <a:ext cx="9874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4" name="圖片 3" descr="Du plug-colors_whit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209800"/>
            <a:ext cx="97313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5" name="圖片 54" descr="Multi-Plug_black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912813"/>
            <a:ext cx="13096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6" name="圖片 62" descr="Multi-Plug_whit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09575"/>
            <a:ext cx="1249363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7" name="圖片 63" descr="MFI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96913"/>
            <a:ext cx="17414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8" name="圖片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696913"/>
            <a:ext cx="23955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9" name="文字方塊 45"/>
          <p:cNvSpPr txBox="1">
            <a:spLocks noChangeArrowheads="1"/>
          </p:cNvSpPr>
          <p:nvPr/>
        </p:nvSpPr>
        <p:spPr bwMode="auto">
          <a:xfrm>
            <a:off x="6804025" y="5348288"/>
            <a:ext cx="2206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000">
                <a:solidFill>
                  <a:srgbClr val="7F7F7F"/>
                </a:solidFill>
                <a:latin typeface="Verdana" charset="0"/>
                <a:cs typeface="Verdana" charset="0"/>
              </a:rPr>
              <a:t>Lightning to Micro USB Adapter</a:t>
            </a:r>
            <a:endParaRPr lang="zh-TW" altLang="en-US" sz="1000">
              <a:solidFill>
                <a:srgbClr val="7F7F7F"/>
              </a:solidFill>
              <a:latin typeface="Verdana" charset="0"/>
              <a:cs typeface="Verdana" charset="0"/>
            </a:endParaRPr>
          </a:p>
        </p:txBody>
      </p:sp>
      <p:pic>
        <p:nvPicPr>
          <p:cNvPr id="42010" name="圖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010025"/>
            <a:ext cx="16002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4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250825" y="195263"/>
            <a:ext cx="4962525" cy="522287"/>
          </a:xfrm>
          <a:noFill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015CAB"/>
                </a:solidFill>
                <a:latin typeface="Verdana" charset="0"/>
                <a:ea typeface="微軟正黑體" charset="0"/>
                <a:cs typeface="Verdana" charset="0"/>
              </a:rPr>
              <a:t>Metallic Lightning cable</a:t>
            </a:r>
            <a:endParaRPr lang="zh-TW" altLang="en-US">
              <a:solidFill>
                <a:srgbClr val="015CAB"/>
              </a:solidFill>
              <a:latin typeface="Verdana" charset="0"/>
              <a:ea typeface="新細明體" charset="0"/>
              <a:cs typeface="新細明體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435600" y="887413"/>
            <a:ext cx="338455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MFI Certification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iPhone 6/6+/5/5S/5C,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-Pad Air,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Mini, and iPod 5+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Enhanced design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quality manufacturing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Gray &amp; Silver &amp; Gold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084" name="文字方塊 35"/>
          <p:cNvSpPr txBox="1">
            <a:spLocks noChangeArrowheads="1"/>
          </p:cNvSpPr>
          <p:nvPr/>
        </p:nvSpPr>
        <p:spPr bwMode="auto">
          <a:xfrm>
            <a:off x="4284663" y="887413"/>
            <a:ext cx="11795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Apple Certified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Durable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Classic color </a:t>
            </a:r>
          </a:p>
        </p:txBody>
      </p:sp>
      <p:pic>
        <p:nvPicPr>
          <p:cNvPr id="46085" name="圖片 1" descr="MFI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5018088"/>
            <a:ext cx="244316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835696" y="4876735"/>
            <a:ext cx="2232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Reversible </a:t>
            </a:r>
            <a:r>
              <a:rPr lang="en-US" altLang="zh-TW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 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USB 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connector </a:t>
            </a:r>
            <a:endParaRPr lang="en-US" altLang="zh-TW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Allows to plug in any direction</a:t>
            </a:r>
            <a:endParaRPr lang="en-US" altLang="zh-TW" sz="12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6087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433564"/>
            <a:ext cx="18875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6386" y="3865364"/>
            <a:ext cx="18097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858" y="3578027"/>
            <a:ext cx="1443038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文字方塊 12"/>
          <p:cNvSpPr txBox="1">
            <a:spLocks noChangeArrowheads="1"/>
          </p:cNvSpPr>
          <p:nvPr/>
        </p:nvSpPr>
        <p:spPr bwMode="auto">
          <a:xfrm>
            <a:off x="251520" y="4945732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200" dirty="0">
                <a:solidFill>
                  <a:srgbClr val="404040"/>
                </a:solidFill>
                <a:latin typeface="Verdana" charset="0"/>
                <a:cs typeface="Verdana" charset="0"/>
              </a:rPr>
              <a:t>Flat cable resists tangling kinking </a:t>
            </a:r>
            <a:endParaRPr lang="zh-TW" altLang="en-US" sz="1200" dirty="0">
              <a:solidFill>
                <a:srgbClr val="404040"/>
              </a:solidFill>
              <a:latin typeface="Verdana" charset="0"/>
              <a:cs typeface="Verdana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932364"/>
            <a:ext cx="3960440" cy="2573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文字方塊 14"/>
          <p:cNvSpPr txBox="1"/>
          <p:nvPr/>
        </p:nvSpPr>
        <p:spPr>
          <a:xfrm>
            <a:off x="4211960" y="4945732"/>
            <a:ext cx="13684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Apple Style Color design  </a:t>
            </a:r>
          </a:p>
        </p:txBody>
      </p:sp>
      <p:pic>
        <p:nvPicPr>
          <p:cNvPr id="46093" name="圖片 6" descr="P4291401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2641600"/>
            <a:ext cx="3311525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7596336" y="4369668"/>
            <a:ext cx="13684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Outstanding packaging</a:t>
            </a: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00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7106" name="標題 1"/>
          <p:cNvSpPr>
            <a:spLocks noGrp="1"/>
          </p:cNvSpPr>
          <p:nvPr>
            <p:ph type="title"/>
          </p:nvPr>
        </p:nvSpPr>
        <p:spPr>
          <a:xfrm>
            <a:off x="250825" y="195263"/>
            <a:ext cx="2732088" cy="522287"/>
          </a:xfrm>
          <a:noFill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015CAB"/>
                </a:solidFill>
                <a:latin typeface="Verdana" charset="0"/>
                <a:ea typeface="微軟正黑體" charset="0"/>
                <a:cs typeface="Verdana" charset="0"/>
              </a:rPr>
              <a:t>PQI i-dongle </a:t>
            </a:r>
            <a:endParaRPr lang="zh-TW" altLang="en-US">
              <a:solidFill>
                <a:srgbClr val="015CAB"/>
              </a:solidFill>
              <a:latin typeface="Verdana" charset="0"/>
              <a:ea typeface="新細明體" charset="0"/>
              <a:cs typeface="新細明體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435600" y="887413"/>
            <a:ext cx="338455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MFI Certification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iPhone 6/6+/5/5S/5C,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-Pad Air,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Mini, and iPod 5+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 to micro USB cables and compatible chargers</a:t>
            </a:r>
          </a:p>
          <a:p>
            <a:pPr>
              <a:defRPr/>
            </a:pP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Ultracompact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durable design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Gray &amp; Silver &amp; Gold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108" name="文字方塊 35"/>
          <p:cNvSpPr txBox="1">
            <a:spLocks noChangeArrowheads="1"/>
          </p:cNvSpPr>
          <p:nvPr/>
        </p:nvSpPr>
        <p:spPr bwMode="auto">
          <a:xfrm>
            <a:off x="4284663" y="887413"/>
            <a:ext cx="11795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Apple Certified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Durable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Classic color </a:t>
            </a:r>
          </a:p>
        </p:txBody>
      </p:sp>
      <p:pic>
        <p:nvPicPr>
          <p:cNvPr id="47109" name="圖片 1" descr="MF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18088"/>
            <a:ext cx="244316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矩形 28"/>
          <p:cNvSpPr>
            <a:spLocks noChangeArrowheads="1"/>
          </p:cNvSpPr>
          <p:nvPr/>
        </p:nvSpPr>
        <p:spPr bwMode="auto">
          <a:xfrm>
            <a:off x="179388" y="69691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Apple Certified Lightning to Micro USB Adapter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pic>
        <p:nvPicPr>
          <p:cNvPr id="47111" name="圖片 17" descr="lightning_dongle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841375"/>
            <a:ext cx="4752975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94125"/>
            <a:ext cx="35591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文字方塊 18"/>
          <p:cNvSpPr txBox="1">
            <a:spLocks noChangeArrowheads="1"/>
          </p:cNvSpPr>
          <p:nvPr/>
        </p:nvSpPr>
        <p:spPr bwMode="auto">
          <a:xfrm>
            <a:off x="539750" y="5089525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200">
                <a:solidFill>
                  <a:srgbClr val="404040"/>
                </a:solidFill>
                <a:latin typeface="Verdana" charset="0"/>
                <a:cs typeface="Verdana" charset="0"/>
              </a:rPr>
              <a:t>Compatible with Apple device  </a:t>
            </a:r>
            <a:endParaRPr lang="zh-TW" altLang="en-US" sz="1200">
              <a:solidFill>
                <a:srgbClr val="404040"/>
              </a:solidFill>
              <a:latin typeface="Verdana" charset="0"/>
              <a:cs typeface="Verdana" charset="0"/>
            </a:endParaRPr>
          </a:p>
        </p:txBody>
      </p:sp>
      <p:sp>
        <p:nvSpPr>
          <p:cNvPr id="47114" name="文字方塊 19"/>
          <p:cNvSpPr txBox="1">
            <a:spLocks noChangeArrowheads="1"/>
          </p:cNvSpPr>
          <p:nvPr/>
        </p:nvSpPr>
        <p:spPr bwMode="auto">
          <a:xfrm>
            <a:off x="2484438" y="5160963"/>
            <a:ext cx="2087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200">
                <a:solidFill>
                  <a:srgbClr val="404040"/>
                </a:solidFill>
                <a:latin typeface="Verdana" charset="0"/>
                <a:cs typeface="Verdana" charset="0"/>
              </a:rPr>
              <a:t>Small size design </a:t>
            </a:r>
          </a:p>
          <a:p>
            <a:r>
              <a:rPr lang="en-US" altLang="zh-TW" sz="1200">
                <a:solidFill>
                  <a:srgbClr val="404040"/>
                </a:solidFill>
                <a:latin typeface="Verdana" charset="0"/>
                <a:cs typeface="Verdana" charset="0"/>
              </a:rPr>
              <a:t>easily to carry  </a:t>
            </a:r>
            <a:endParaRPr lang="zh-TW" altLang="en-US" sz="1200">
              <a:solidFill>
                <a:srgbClr val="404040"/>
              </a:solidFill>
              <a:latin typeface="Verdana" charset="0"/>
              <a:cs typeface="Verdana" charset="0"/>
            </a:endParaRPr>
          </a:p>
        </p:txBody>
      </p:sp>
      <p:pic>
        <p:nvPicPr>
          <p:cNvPr id="47115" name="圖片 1" descr="螢幕快照 2015-05-27 上午10.58.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884488"/>
            <a:ext cx="3490913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23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8130" name="文字方塊 3"/>
          <p:cNvSpPr txBox="1">
            <a:spLocks noChangeArrowheads="1"/>
          </p:cNvSpPr>
          <p:nvPr/>
        </p:nvSpPr>
        <p:spPr bwMode="auto">
          <a:xfrm>
            <a:off x="334963" y="230188"/>
            <a:ext cx="3108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>
                <a:solidFill>
                  <a:srgbClr val="015CAB"/>
                </a:solidFill>
                <a:latin typeface="Verdana" charset="0"/>
                <a:cs typeface="Verdana" charset="0"/>
              </a:rPr>
              <a:t>i-Cable 100/180 </a:t>
            </a:r>
            <a:endParaRPr lang="zh-TW" altLang="en-US" sz="2800">
              <a:solidFill>
                <a:srgbClr val="015CAB"/>
              </a:solidFill>
              <a:latin typeface="Verdana" charset="0"/>
              <a:cs typeface="Verdana" charset="0"/>
            </a:endParaRPr>
          </a:p>
        </p:txBody>
      </p:sp>
      <p:sp>
        <p:nvSpPr>
          <p:cNvPr id="48131" name="矩形 28"/>
          <p:cNvSpPr>
            <a:spLocks noChangeArrowheads="1"/>
          </p:cNvSpPr>
          <p:nvPr/>
        </p:nvSpPr>
        <p:spPr bwMode="auto">
          <a:xfrm>
            <a:off x="360363" y="67786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Apple Certified Lightning Cable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435600" y="481013"/>
            <a:ext cx="338455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MFI Certification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iPhone 6/6+/5/5S/5C,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-Pad Air,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Mini, and iPod 5+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Enhanced design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quality manufacturing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180 cm Black &amp; White 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100 cm Black &amp; White &amp; Blue &amp;Pink </a:t>
            </a:r>
          </a:p>
          <a:p>
            <a:pPr>
              <a:defRPr/>
            </a:pP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133" name="文字方塊 35"/>
          <p:cNvSpPr txBox="1">
            <a:spLocks noChangeArrowheads="1"/>
          </p:cNvSpPr>
          <p:nvPr/>
        </p:nvSpPr>
        <p:spPr bwMode="auto">
          <a:xfrm>
            <a:off x="4284663" y="481013"/>
            <a:ext cx="11795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Apple Certified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Durable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Classic color 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4572000" y="4945063"/>
            <a:ext cx="4321175" cy="7699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rgbClr val="404040"/>
                </a:solidFill>
                <a:latin typeface="Verdana" charset="0"/>
                <a:ea typeface="新細明體" charset="0"/>
                <a:cs typeface="Verdana" charset="0"/>
              </a:rPr>
              <a:t>Length: 100cm(Black / White/Blue/Pink)</a:t>
            </a:r>
          </a:p>
          <a:p>
            <a:pPr>
              <a:defRPr/>
            </a:pPr>
            <a:r>
              <a:rPr lang="en-US" altLang="zh-TW" sz="1000" dirty="0">
                <a:solidFill>
                  <a:srgbClr val="404040"/>
                </a:solidFill>
                <a:latin typeface="Verdana" charset="0"/>
                <a:ea typeface="新細明體" charset="0"/>
                <a:cs typeface="Verdana" charset="0"/>
              </a:rPr>
              <a:t> /180cm (Black / White)</a:t>
            </a:r>
          </a:p>
          <a:p>
            <a:pPr>
              <a:defRPr/>
            </a:pPr>
            <a:r>
              <a:rPr lang="en-US" altLang="zh-TW" sz="1000" dirty="0">
                <a:solidFill>
                  <a:srgbClr val="404040"/>
                </a:solidFill>
                <a:latin typeface="Verdana" charset="0"/>
                <a:ea typeface="新細明體" charset="0"/>
                <a:cs typeface="Verdana" charset="0"/>
              </a:rPr>
              <a:t>Interface: Apple Lightning x 1, USB x 1</a:t>
            </a:r>
          </a:p>
          <a:p>
            <a:pPr>
              <a:defRPr/>
            </a:pPr>
            <a:endParaRPr lang="en-US" altLang="zh-TW" sz="1000" dirty="0">
              <a:solidFill>
                <a:srgbClr val="404040"/>
              </a:solidFill>
              <a:latin typeface="Verdana" charset="0"/>
              <a:ea typeface="新細明體" charset="0"/>
              <a:cs typeface="Verdana" charset="0"/>
            </a:endParaRPr>
          </a:p>
          <a:p>
            <a:pPr>
              <a:defRPr/>
            </a:pPr>
            <a:endParaRPr lang="en-US" altLang="zh-TW" sz="1000" dirty="0">
              <a:solidFill>
                <a:srgbClr val="404040"/>
              </a:solidFill>
              <a:latin typeface="Verdana" charset="0"/>
              <a:ea typeface="新細明體" charset="0"/>
              <a:cs typeface="Verdana" charset="0"/>
            </a:endParaRPr>
          </a:p>
        </p:txBody>
      </p:sp>
      <p:sp>
        <p:nvSpPr>
          <p:cNvPr id="16" name="矩形 15"/>
          <p:cNvSpPr/>
          <p:nvPr/>
        </p:nvSpPr>
        <p:spPr>
          <a:xfrm flipH="1" flipV="1">
            <a:off x="395288" y="1417638"/>
            <a:ext cx="2870200" cy="79216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0" name="Picture 8" descr="http://images.fonearena.com/blog/wp-content/uploads/2012/07/apple-logo.gif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478" y="274019"/>
            <a:ext cx="29348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9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497460"/>
            <a:ext cx="16446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5332"/>
            <a:ext cx="3911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1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01516"/>
            <a:ext cx="20447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圖片 20" descr="MF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089525"/>
            <a:ext cx="244157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29508"/>
            <a:ext cx="2807807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699792" y="3361556"/>
            <a:ext cx="2304256" cy="10081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dirty="0" smtClean="0"/>
              <a:t>New narrow lightning connector – can still plug in iPhone with casing</a:t>
            </a:r>
            <a:endParaRPr kumimoji="1" lang="zh-TW" altLang="en-US" sz="1600" dirty="0"/>
          </a:p>
        </p:txBody>
      </p:sp>
      <p:cxnSp>
        <p:nvCxnSpPr>
          <p:cNvPr id="5" name="肘形接點 4"/>
          <p:cNvCxnSpPr/>
          <p:nvPr/>
        </p:nvCxnSpPr>
        <p:spPr>
          <a:xfrm>
            <a:off x="2267744" y="3217540"/>
            <a:ext cx="432048" cy="36004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714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03325"/>
            <a:ext cx="3703638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9155" name="文字方塊 3"/>
          <p:cNvSpPr txBox="1">
            <a:spLocks noChangeArrowheads="1"/>
          </p:cNvSpPr>
          <p:nvPr/>
        </p:nvSpPr>
        <p:spPr bwMode="auto">
          <a:xfrm>
            <a:off x="334963" y="230188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>
                <a:solidFill>
                  <a:srgbClr val="015CAB"/>
                </a:solidFill>
                <a:latin typeface="Verdana" charset="0"/>
                <a:cs typeface="Verdana" charset="0"/>
              </a:rPr>
              <a:t>i-Cable Flat 90 </a:t>
            </a:r>
            <a:endParaRPr lang="zh-TW" altLang="en-US" sz="2800">
              <a:solidFill>
                <a:srgbClr val="015CAB"/>
              </a:solidFill>
              <a:latin typeface="Verdana" charset="0"/>
              <a:cs typeface="Verdana" charset="0"/>
            </a:endParaRPr>
          </a:p>
        </p:txBody>
      </p:sp>
      <p:sp>
        <p:nvSpPr>
          <p:cNvPr id="49156" name="矩形 28"/>
          <p:cNvSpPr>
            <a:spLocks noChangeArrowheads="1"/>
          </p:cNvSpPr>
          <p:nvPr/>
        </p:nvSpPr>
        <p:spPr bwMode="auto">
          <a:xfrm>
            <a:off x="360363" y="625475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Apple Certified Lightning Cable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Flat cable resists tangling kinking </a:t>
            </a:r>
            <a:endParaRPr lang="zh-TW" altLang="en-US" sz="1400">
              <a:solidFill>
                <a:srgbClr val="6DB727"/>
              </a:solidFill>
              <a:latin typeface="Verdana" charset="0"/>
              <a:cs typeface="Verdana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435600" y="481013"/>
            <a:ext cx="338455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MFI Certification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iPhone 6/6+/5/5S/5C,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-Pad Air,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Mini, and iPod 5+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Enhanced design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quality manufacturing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Blue /Pink/Purple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158" name="文字方塊 35"/>
          <p:cNvSpPr txBox="1">
            <a:spLocks noChangeArrowheads="1"/>
          </p:cNvSpPr>
          <p:nvPr/>
        </p:nvSpPr>
        <p:spPr bwMode="auto">
          <a:xfrm>
            <a:off x="4284663" y="481013"/>
            <a:ext cx="117951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Apple Certified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Durable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Classic color Colorful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4572000" y="4945063"/>
            <a:ext cx="4321175" cy="7699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Length: 90CM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Interface: Apple Lightning x 1, USB x 1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79388" y="2546350"/>
            <a:ext cx="4105275" cy="17065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 flipH="1" flipV="1">
            <a:off x="0" y="1090613"/>
            <a:ext cx="2870200" cy="97472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0" name="Picture 8" descr="http://images.fonearena.com/blog/wp-content/uploads/2012/07/apple-logo.gif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478" y="274019"/>
            <a:ext cx="29348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928938"/>
            <a:ext cx="68897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928938"/>
            <a:ext cx="6477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5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8225"/>
            <a:ext cx="18335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圖片 4" descr="PQI i-Cable Lightning_connec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505200"/>
            <a:ext cx="12319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字方塊 20"/>
          <p:cNvSpPr txBox="1"/>
          <p:nvPr/>
        </p:nvSpPr>
        <p:spPr>
          <a:xfrm>
            <a:off x="2987675" y="3795713"/>
            <a:ext cx="13684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Reversible 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 USB 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connector </a:t>
            </a:r>
          </a:p>
        </p:txBody>
      </p:sp>
      <p:pic>
        <p:nvPicPr>
          <p:cNvPr id="49168" name="圖片 21" descr="MFI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208588"/>
            <a:ext cx="244316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0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0178" name="文字方塊 3"/>
          <p:cNvSpPr txBox="1">
            <a:spLocks noChangeArrowheads="1"/>
          </p:cNvSpPr>
          <p:nvPr/>
        </p:nvSpPr>
        <p:spPr bwMode="auto">
          <a:xfrm>
            <a:off x="11113" y="193675"/>
            <a:ext cx="41449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>
                <a:solidFill>
                  <a:srgbClr val="015CAB"/>
                </a:solidFill>
                <a:latin typeface="Verdana" charset="0"/>
                <a:cs typeface="Verdana" charset="0"/>
              </a:rPr>
              <a:t>i-Cable Du-Plug 90CM 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5435600" y="481013"/>
            <a:ext cx="338455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MFI Certification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iPhone 6/6+/5/5S/5C,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4,  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-Pad Air,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Mini, and iPod 5+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Android phone and tablet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Enhanced design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quality manufacturing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Black &amp; White</a:t>
            </a:r>
          </a:p>
        </p:txBody>
      </p:sp>
      <p:sp>
        <p:nvSpPr>
          <p:cNvPr id="50180" name="文字方塊 35"/>
          <p:cNvSpPr txBox="1">
            <a:spLocks noChangeArrowheads="1"/>
          </p:cNvSpPr>
          <p:nvPr/>
        </p:nvSpPr>
        <p:spPr bwMode="auto">
          <a:xfrm>
            <a:off x="4284663" y="481013"/>
            <a:ext cx="11795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Apple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&amp; Android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Durable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Classic &amp; Colorful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4572000" y="4945063"/>
            <a:ext cx="4321175" cy="57626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Length: 15CM/90CM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Interface: Apple Lightning x 1, Micro USB x 1, USB x 1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182" name="矩形 20"/>
          <p:cNvSpPr>
            <a:spLocks noChangeArrowheads="1"/>
          </p:cNvSpPr>
          <p:nvPr/>
        </p:nvSpPr>
        <p:spPr bwMode="auto">
          <a:xfrm>
            <a:off x="360363" y="677863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Apple Certified Lightning Cable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+ Micro USB Cable for Android / DSC</a:t>
            </a:r>
          </a:p>
        </p:txBody>
      </p:sp>
      <p:grpSp>
        <p:nvGrpSpPr>
          <p:cNvPr id="50183" name="群組 16"/>
          <p:cNvGrpSpPr>
            <a:grpSpLocks/>
          </p:cNvGrpSpPr>
          <p:nvPr/>
        </p:nvGrpSpPr>
        <p:grpSpPr bwMode="auto">
          <a:xfrm>
            <a:off x="4787900" y="0"/>
            <a:ext cx="747713" cy="449263"/>
            <a:chOff x="3579766" y="247606"/>
            <a:chExt cx="747683" cy="449654"/>
          </a:xfrm>
        </p:grpSpPr>
        <p:pic>
          <p:nvPicPr>
            <p:cNvPr id="50192" name="Picture 4" descr="http://blogs-images.forbes.com/ericsavitz/files/2011/02/android-logo.jpg"/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376" y="247606"/>
              <a:ext cx="407073" cy="449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http://images.fonearena.com/blog/wp-content/uploads/2012/07/apple-logo.gif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766" y="274019"/>
              <a:ext cx="293482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0184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62100"/>
            <a:ext cx="40735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713038"/>
            <a:ext cx="79216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3635375" y="4081463"/>
            <a:ext cx="288925" cy="3603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924300" y="4081463"/>
            <a:ext cx="287338" cy="360362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0188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13038"/>
            <a:ext cx="103187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圖片 19" descr="Du plug-colors_blac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937000"/>
            <a:ext cx="9858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圖片 20" descr="Du plug-colors_whit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937000"/>
            <a:ext cx="10795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1" name="圖片 21" descr="MFI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5178425"/>
            <a:ext cx="244316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69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1202" name="文字方塊 3"/>
          <p:cNvSpPr txBox="1">
            <a:spLocks noChangeArrowheads="1"/>
          </p:cNvSpPr>
          <p:nvPr/>
        </p:nvSpPr>
        <p:spPr bwMode="auto">
          <a:xfrm>
            <a:off x="334963" y="230188"/>
            <a:ext cx="31432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600">
                <a:solidFill>
                  <a:srgbClr val="015CAB"/>
                </a:solidFill>
                <a:latin typeface="Verdana" charset="0"/>
                <a:cs typeface="Verdana" charset="0"/>
              </a:rPr>
              <a:t>i-Cable Multi-Plug</a:t>
            </a:r>
            <a:endParaRPr lang="zh-TW" altLang="en-US" sz="2600">
              <a:solidFill>
                <a:srgbClr val="015CAB"/>
              </a:solidFill>
              <a:latin typeface="Verdana" charset="0"/>
              <a:cs typeface="Verdana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435600" y="481013"/>
            <a:ext cx="338455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MFI Certification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iPhone 6/6+/5/5S/5C,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4,   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-Pad Air,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Mini, and iPod 5+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new and older Apple devices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Android phone and tablet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Enhanced design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quality manufacturing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Black &amp; White</a:t>
            </a:r>
          </a:p>
        </p:txBody>
      </p:sp>
      <p:sp>
        <p:nvSpPr>
          <p:cNvPr id="51204" name="文字方塊 35"/>
          <p:cNvSpPr txBox="1">
            <a:spLocks noChangeArrowheads="1"/>
          </p:cNvSpPr>
          <p:nvPr/>
        </p:nvSpPr>
        <p:spPr bwMode="auto">
          <a:xfrm>
            <a:off x="4211638" y="481013"/>
            <a:ext cx="12525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Apple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&amp; Android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Durable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Classic &amp; Colorful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4572000" y="4945063"/>
            <a:ext cx="4321175" cy="7699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Length: 90CM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Interface: Apple Lightning x 1, Apple 30-pin x 1, Micro USB x 1, USB x 1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206" name="矩形 12"/>
          <p:cNvSpPr>
            <a:spLocks noChangeArrowheads="1"/>
          </p:cNvSpPr>
          <p:nvPr/>
        </p:nvSpPr>
        <p:spPr bwMode="auto">
          <a:xfrm>
            <a:off x="360363" y="677863"/>
            <a:ext cx="4572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Apple Certified Lightning Cable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+ Apple Certified</a:t>
            </a:r>
            <a:r>
              <a:rPr lang="zh-TW" altLang="en-US" sz="1400">
                <a:solidFill>
                  <a:srgbClr val="6DB727"/>
                </a:solidFill>
                <a:latin typeface="Verdana" charset="0"/>
                <a:cs typeface="Verdana" charset="0"/>
              </a:rPr>
              <a:t> </a:t>
            </a:r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30-pin Cable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+ Micro USB Cable for Android </a:t>
            </a:r>
          </a:p>
        </p:txBody>
      </p:sp>
      <p:grpSp>
        <p:nvGrpSpPr>
          <p:cNvPr id="51207" name="群組 17"/>
          <p:cNvGrpSpPr>
            <a:grpSpLocks/>
          </p:cNvGrpSpPr>
          <p:nvPr/>
        </p:nvGrpSpPr>
        <p:grpSpPr bwMode="auto">
          <a:xfrm>
            <a:off x="3579813" y="247650"/>
            <a:ext cx="747712" cy="449263"/>
            <a:chOff x="3579766" y="247606"/>
            <a:chExt cx="747683" cy="449654"/>
          </a:xfrm>
        </p:grpSpPr>
        <p:pic>
          <p:nvPicPr>
            <p:cNvPr id="51215" name="Picture 4" descr="http://blogs-images.forbes.com/ericsavitz/files/2011/02/android-logo.jpg"/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376" y="247606"/>
              <a:ext cx="407073" cy="449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8" descr="http://images.fonearena.com/blog/wp-content/uploads/2012/07/apple-logo.gif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766" y="274019"/>
              <a:ext cx="293482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08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713038"/>
            <a:ext cx="11366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圖片 4" descr="6a0120a5580826970c0133ed610520970b-800w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4613"/>
            <a:ext cx="18002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3563938" y="4297363"/>
            <a:ext cx="287337" cy="3603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3851275" y="4297363"/>
            <a:ext cx="288925" cy="360362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1212" name="圖片 3" descr="Multi-Plug_bl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556125"/>
            <a:ext cx="2108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圖片 4" descr="Multi-Plug_whit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75175"/>
            <a:ext cx="2011362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4" name="圖片 5" descr="接頭示意-al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65338"/>
            <a:ext cx="343852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97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3250" name="文字方塊 3"/>
          <p:cNvSpPr txBox="1">
            <a:spLocks noChangeArrowheads="1"/>
          </p:cNvSpPr>
          <p:nvPr/>
        </p:nvSpPr>
        <p:spPr bwMode="auto">
          <a:xfrm>
            <a:off x="334963" y="230188"/>
            <a:ext cx="26320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600">
                <a:solidFill>
                  <a:srgbClr val="015CAB"/>
                </a:solidFill>
                <a:latin typeface="Verdana" charset="0"/>
                <a:cs typeface="Verdana" charset="0"/>
              </a:rPr>
              <a:t>i-Cable Flat 20</a:t>
            </a:r>
            <a:endParaRPr lang="zh-TW" altLang="en-US" sz="2600">
              <a:solidFill>
                <a:srgbClr val="015CAB"/>
              </a:solidFill>
              <a:latin typeface="Verdana" charset="0"/>
              <a:cs typeface="Verdana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435600" y="481013"/>
            <a:ext cx="338455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MFI Certification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iPhone 6/6+/5/5S/5C,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4,  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-Pad Air, </a:t>
            </a:r>
            <a:r>
              <a:rPr lang="en-US" altLang="zh-TW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iPad</a:t>
            </a: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Mini, and iPod 5+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Enhanced design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quality manufacturing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Blue /Pink / Purple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252" name="文字方塊 35"/>
          <p:cNvSpPr txBox="1">
            <a:spLocks noChangeArrowheads="1"/>
          </p:cNvSpPr>
          <p:nvPr/>
        </p:nvSpPr>
        <p:spPr bwMode="auto">
          <a:xfrm>
            <a:off x="4211638" y="481013"/>
            <a:ext cx="125253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Apple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&amp; Android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Durable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Classic &amp; Colorful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4572000" y="4945063"/>
            <a:ext cx="4321175" cy="649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Length: 20CM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Interface: Apple Lightning x 1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254" name="矩形 12"/>
          <p:cNvSpPr>
            <a:spLocks noChangeArrowheads="1"/>
          </p:cNvSpPr>
          <p:nvPr/>
        </p:nvSpPr>
        <p:spPr bwMode="auto">
          <a:xfrm>
            <a:off x="360363" y="677863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Apple Certified Lightning Cable</a:t>
            </a:r>
          </a:p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+ Best for Power Bank charging </a:t>
            </a:r>
          </a:p>
        </p:txBody>
      </p:sp>
      <p:pic>
        <p:nvPicPr>
          <p:cNvPr id="15" name="Picture 8" descr="http://images.fonearena.com/blog/wp-content/uploads/2012/07/apple-logo.gif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65212"/>
            <a:ext cx="29348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圖片 2" descr="6a0120a5580826970c0133ed610520970b-800w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964113"/>
            <a:ext cx="2322513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928938"/>
            <a:ext cx="884237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849563"/>
            <a:ext cx="86518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圖片 3" descr="Cable-Flat-20-colorsx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182813" y="3014663"/>
            <a:ext cx="21145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圖片 4" descr="Cable-Flat 20-charg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9438"/>
            <a:ext cx="14382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1" name="圖片 5" descr="Key_.png"/>
          <p:cNvSpPr>
            <a:spLocks noChangeAspect="1"/>
          </p:cNvSpPr>
          <p:nvPr/>
        </p:nvSpPr>
        <p:spPr bwMode="auto">
          <a:xfrm>
            <a:off x="2195513" y="1344613"/>
            <a:ext cx="182403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546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4274" name="文字方塊 3"/>
          <p:cNvSpPr txBox="1">
            <a:spLocks noChangeArrowheads="1"/>
          </p:cNvSpPr>
          <p:nvPr/>
        </p:nvSpPr>
        <p:spPr bwMode="auto">
          <a:xfrm>
            <a:off x="334963" y="230188"/>
            <a:ext cx="23399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600">
                <a:solidFill>
                  <a:srgbClr val="015CAB"/>
                </a:solidFill>
                <a:latin typeface="Verdana" charset="0"/>
                <a:cs typeface="Verdana" charset="0"/>
              </a:rPr>
              <a:t>i-Cable Mesh </a:t>
            </a:r>
            <a:endParaRPr lang="zh-TW" altLang="en-US" sz="2600">
              <a:solidFill>
                <a:srgbClr val="015CAB"/>
              </a:solidFill>
              <a:latin typeface="Verdana" charset="0"/>
              <a:cs typeface="Verdana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435600" y="481013"/>
            <a:ext cx="338455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MFI Certification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Apple lightning devices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Enhanced design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quality manufacturing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Black </a:t>
            </a:r>
          </a:p>
        </p:txBody>
      </p:sp>
      <p:sp>
        <p:nvSpPr>
          <p:cNvPr id="54276" name="文字方塊 35"/>
          <p:cNvSpPr txBox="1">
            <a:spLocks noChangeArrowheads="1"/>
          </p:cNvSpPr>
          <p:nvPr/>
        </p:nvSpPr>
        <p:spPr bwMode="auto">
          <a:xfrm>
            <a:off x="4211638" y="481013"/>
            <a:ext cx="12525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Apple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&amp; Android</a:t>
            </a:r>
            <a:b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</a:br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Durable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Classic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4572000" y="4945063"/>
            <a:ext cx="4321175" cy="649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Length: 90CM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Interface: Apple Lightning x 1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278" name="矩形 12"/>
          <p:cNvSpPr>
            <a:spLocks noChangeArrowheads="1"/>
          </p:cNvSpPr>
          <p:nvPr/>
        </p:nvSpPr>
        <p:spPr bwMode="auto">
          <a:xfrm>
            <a:off x="360363" y="67786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Apple Certified Lightning Cable</a:t>
            </a:r>
          </a:p>
        </p:txBody>
      </p:sp>
      <p:pic>
        <p:nvPicPr>
          <p:cNvPr id="15" name="Picture 8" descr="http://images.fonearena.com/blog/wp-content/uploads/2012/07/apple-logo.gif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65212"/>
            <a:ext cx="29348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圖片 1" descr="i-Cable Mesh9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985838"/>
            <a:ext cx="44481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圖片 18" descr="P903007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3361556"/>
            <a:ext cx="1791384" cy="134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2" name="圖片 7" descr="6a0120a5580826970c0133ed610520970b-800w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0775"/>
            <a:ext cx="23971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425700"/>
            <a:ext cx="94615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425700"/>
            <a:ext cx="865187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1258888" y="4298950"/>
            <a:ext cx="13684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Reversible 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 USB 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connector </a:t>
            </a:r>
          </a:p>
        </p:txBody>
      </p:sp>
      <p:pic>
        <p:nvPicPr>
          <p:cNvPr id="54286" name="圖片 19" descr="PQI i-Cable Lightning_connect_black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81463"/>
            <a:ext cx="93503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73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-39688"/>
            <a:ext cx="5784850" cy="575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395536" y="481236"/>
            <a:ext cx="2376264" cy="2304256"/>
          </a:xfrm>
          <a:prstGeom prst="roundRect">
            <a:avLst>
              <a:gd name="adj" fmla="val 7695"/>
            </a:avLst>
          </a:prstGeom>
          <a:noFill/>
          <a:ln>
            <a:solidFill>
              <a:srgbClr val="006BC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3" name="圓角矩形 152"/>
          <p:cNvSpPr/>
          <p:nvPr/>
        </p:nvSpPr>
        <p:spPr>
          <a:xfrm>
            <a:off x="3131840" y="481236"/>
            <a:ext cx="2376264" cy="2304256"/>
          </a:xfrm>
          <a:prstGeom prst="roundRect">
            <a:avLst>
              <a:gd name="adj" fmla="val 7695"/>
            </a:avLst>
          </a:prstGeom>
          <a:noFill/>
          <a:ln>
            <a:solidFill>
              <a:srgbClr val="006BC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4" name="圓角矩形 153"/>
          <p:cNvSpPr/>
          <p:nvPr/>
        </p:nvSpPr>
        <p:spPr>
          <a:xfrm>
            <a:off x="395536" y="2929508"/>
            <a:ext cx="2376264" cy="2304256"/>
          </a:xfrm>
          <a:prstGeom prst="roundRect">
            <a:avLst>
              <a:gd name="adj" fmla="val 7695"/>
            </a:avLst>
          </a:prstGeom>
          <a:noFill/>
          <a:ln>
            <a:solidFill>
              <a:srgbClr val="006BC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5" name="圓角矩形 154"/>
          <p:cNvSpPr/>
          <p:nvPr/>
        </p:nvSpPr>
        <p:spPr>
          <a:xfrm>
            <a:off x="3131840" y="2929508"/>
            <a:ext cx="2376264" cy="2304256"/>
          </a:xfrm>
          <a:prstGeom prst="roundRect">
            <a:avLst>
              <a:gd name="adj" fmla="val 7695"/>
            </a:avLst>
          </a:prstGeom>
          <a:noFill/>
          <a:ln>
            <a:solidFill>
              <a:srgbClr val="006BC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3" name="文字方塊 82"/>
          <p:cNvSpPr txBox="1"/>
          <p:nvPr/>
        </p:nvSpPr>
        <p:spPr>
          <a:xfrm>
            <a:off x="251520" y="337220"/>
            <a:ext cx="2323573" cy="338554"/>
          </a:xfrm>
          <a:prstGeom prst="rect">
            <a:avLst/>
          </a:prstGeom>
          <a:solidFill>
            <a:srgbClr val="0075DA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Flash Card &amp; Drive</a:t>
            </a:r>
            <a:endParaRPr lang="zh-TW" altLang="en-US" sz="160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" name="文字方塊 83"/>
          <p:cNvSpPr txBox="1"/>
          <p:nvPr/>
        </p:nvSpPr>
        <p:spPr>
          <a:xfrm>
            <a:off x="3491880" y="5070003"/>
            <a:ext cx="2544286" cy="307777"/>
          </a:xfrm>
          <a:prstGeom prst="rect">
            <a:avLst/>
          </a:prstGeom>
          <a:solidFill>
            <a:srgbClr val="0075DA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Mobile Cable &amp; Charger</a:t>
            </a:r>
            <a:endParaRPr lang="zh-TW" altLang="en-US" sz="140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5" name="文字方塊 84"/>
          <p:cNvSpPr txBox="1"/>
          <p:nvPr/>
        </p:nvSpPr>
        <p:spPr>
          <a:xfrm>
            <a:off x="4499992" y="337220"/>
            <a:ext cx="1172817" cy="307777"/>
          </a:xfrm>
          <a:prstGeom prst="rect">
            <a:avLst/>
          </a:prstGeom>
          <a:solidFill>
            <a:srgbClr val="0075DA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400" b="1" dirty="0" smtClean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Air </a:t>
            </a:r>
            <a:r>
              <a:rPr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&amp; OTG</a:t>
            </a:r>
            <a:endParaRPr lang="zh-TW" altLang="en-US" sz="140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6" name="文字方塊 85"/>
          <p:cNvSpPr txBox="1"/>
          <p:nvPr/>
        </p:nvSpPr>
        <p:spPr>
          <a:xfrm>
            <a:off x="179512" y="5089748"/>
            <a:ext cx="2112490" cy="307777"/>
          </a:xfrm>
          <a:prstGeom prst="rect">
            <a:avLst/>
          </a:prstGeom>
          <a:solidFill>
            <a:srgbClr val="0075DA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Mobile Power Bank</a:t>
            </a:r>
            <a:endParaRPr lang="zh-TW" altLang="en-US" sz="140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41276"/>
            <a:ext cx="469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41276"/>
            <a:ext cx="449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圖片 73" descr="U603L_cap1.sm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5332"/>
            <a:ext cx="892715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圖片 97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769268"/>
            <a:ext cx="881054" cy="750658"/>
          </a:xfrm>
          <a:prstGeom prst="rect">
            <a:avLst/>
          </a:prstGeom>
        </p:spPr>
      </p:pic>
      <p:pic>
        <p:nvPicPr>
          <p:cNvPr id="102" name="圖片 10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1633364"/>
            <a:ext cx="706760" cy="706760"/>
          </a:xfrm>
          <a:prstGeom prst="rect">
            <a:avLst/>
          </a:prstGeom>
        </p:spPr>
      </p:pic>
      <p:pic>
        <p:nvPicPr>
          <p:cNvPr id="103" name="圖片 2" descr="i-mini-II(GOLD)_front.99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33364"/>
            <a:ext cx="70848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圖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5412"/>
            <a:ext cx="72369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圖片 43">
            <a:hlinkClick r:id="rId11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73324"/>
            <a:ext cx="1041015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92706"/>
            <a:ext cx="1080120" cy="58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圖片 77" descr="U840_藍紅_20130529.474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48" y="521936"/>
            <a:ext cx="453608" cy="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圖片 109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2137420"/>
            <a:ext cx="1656184" cy="586700"/>
          </a:xfrm>
          <a:prstGeom prst="rect">
            <a:avLst/>
          </a:prstGeom>
        </p:spPr>
      </p:pic>
      <p:pic>
        <p:nvPicPr>
          <p:cNvPr id="82" name="Picture 5" descr="\\pqiplm1.pqigroup.com\Public\部門共用資料夾\PMV\MKD\001-CIS 手冊及相關LOGO\PQI LOGO\pqi logo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57152"/>
            <a:ext cx="1477963" cy="919163"/>
          </a:xfrm>
          <a:prstGeom prst="rect">
            <a:avLst/>
          </a:prstGeom>
          <a:noFill/>
          <a:ln>
            <a:noFill/>
          </a:ln>
          <a:effectLst>
            <a:glow rad="1333500">
              <a:srgbClr val="FFFF99">
                <a:alpha val="39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文字方塊 4"/>
          <p:cNvSpPr txBox="1">
            <a:spLocks noChangeArrowheads="1"/>
          </p:cNvSpPr>
          <p:nvPr/>
        </p:nvSpPr>
        <p:spPr bwMode="auto">
          <a:xfrm>
            <a:off x="1691680" y="2921248"/>
            <a:ext cx="2520280" cy="368300"/>
          </a:xfrm>
          <a:prstGeom prst="rect">
            <a:avLst/>
          </a:prstGeom>
          <a:noFill/>
          <a:ln>
            <a:noFill/>
          </a:ln>
          <a:effectLst>
            <a:glow rad="1333500">
              <a:srgbClr val="FFFF99">
                <a:alpha val="39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800" b="1" dirty="0" smtClean="0">
                <a:solidFill>
                  <a:srgbClr val="6DB727"/>
                </a:solidFill>
                <a:latin typeface="Verdana" charset="0"/>
                <a:cs typeface="Verdana" charset="0"/>
              </a:rPr>
              <a:t>Product lines</a:t>
            </a:r>
            <a:endParaRPr lang="en-US" altLang="zh-TW" sz="1800" b="1" dirty="0">
              <a:solidFill>
                <a:srgbClr val="015CAB"/>
              </a:solidFill>
              <a:latin typeface="Verdana" charset="0"/>
              <a:cs typeface="Verdana" charset="0"/>
            </a:endParaRPr>
          </a:p>
        </p:txBody>
      </p:sp>
      <p:pic>
        <p:nvPicPr>
          <p:cNvPr id="111" name="圖片 110" descr="螢幕快照 2015-05-11 下午12.30.30.p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17340"/>
            <a:ext cx="936104" cy="641465"/>
          </a:xfrm>
          <a:prstGeom prst="rect">
            <a:avLst/>
          </a:prstGeom>
        </p:spPr>
      </p:pic>
      <p:pic>
        <p:nvPicPr>
          <p:cNvPr id="112" name="圖片 18" descr="移動電源-PQI(1).jp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93604"/>
            <a:ext cx="1316313" cy="65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圖片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6" y="3177833"/>
            <a:ext cx="1013426" cy="54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2" descr="C:\Users\pqi\Documents\Product\Product Material\PQI Power\i-Power 7800\Product Image\Product\7800x2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7660"/>
            <a:ext cx="1152128" cy="86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圖片 116">
            <a:hlinkClick r:id="rId21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1720" y="3793604"/>
            <a:ext cx="936104" cy="821873"/>
          </a:xfrm>
          <a:prstGeom prst="rect">
            <a:avLst/>
          </a:prstGeom>
        </p:spPr>
      </p:pic>
      <p:pic>
        <p:nvPicPr>
          <p:cNvPr id="114" name="圖片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215" y="3217540"/>
            <a:ext cx="576537" cy="57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圖片 16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61" b="1197"/>
          <a:stretch/>
        </p:blipFill>
        <p:spPr bwMode="auto">
          <a:xfrm>
            <a:off x="3275856" y="4225652"/>
            <a:ext cx="1047009" cy="60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圖片 10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7251">
            <a:off x="4936314" y="4020496"/>
            <a:ext cx="701255" cy="65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圖片 11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7165">
            <a:off x="4293092" y="4234774"/>
            <a:ext cx="775332" cy="77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" name="群組 121"/>
          <p:cNvGrpSpPr/>
          <p:nvPr/>
        </p:nvGrpSpPr>
        <p:grpSpPr>
          <a:xfrm>
            <a:off x="3131840" y="3217540"/>
            <a:ext cx="1440160" cy="845281"/>
            <a:chOff x="0" y="0"/>
            <a:chExt cx="1879599" cy="1103203"/>
          </a:xfrm>
        </p:grpSpPr>
        <p:pic>
          <p:nvPicPr>
            <p:cNvPr id="123" name="圖片 122"/>
            <p:cNvPicPr>
              <a:picLocks noChangeAspect="1" noChangeArrowheads="1"/>
            </p:cNvPicPr>
            <p:nvPr/>
          </p:nvPicPr>
          <p:blipFill rotWithShape="1">
            <a:blip r:embed="rId27">
              <a:clrChange>
                <a:clrFrom>
                  <a:srgbClr val="F3F5F4"/>
                </a:clrFrom>
                <a:clrTo>
                  <a:srgbClr val="F3F5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949"/>
            <a:stretch/>
          </p:blipFill>
          <p:spPr bwMode="auto">
            <a:xfrm>
              <a:off x="888999" y="475442"/>
              <a:ext cx="9906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圖片 123"/>
            <p:cNvPicPr>
              <a:picLocks noChangeAspect="1" noChangeArrowheads="1"/>
            </p:cNvPicPr>
            <p:nvPr/>
          </p:nvPicPr>
          <p:blipFill rotWithShape="1">
            <a:blip r:embed="rId27">
              <a:clrChange>
                <a:clrFrom>
                  <a:srgbClr val="F3F5F4"/>
                </a:clrFrom>
                <a:clrTo>
                  <a:srgbClr val="F3F5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39"/>
            <a:stretch/>
          </p:blipFill>
          <p:spPr bwMode="auto">
            <a:xfrm>
              <a:off x="0" y="0"/>
              <a:ext cx="901700" cy="1103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圖片 3" descr="螢幕快照 2015-05-29 上午11.11.54.png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06697"/>
            <a:ext cx="936104" cy="830923"/>
          </a:xfrm>
          <a:prstGeom prst="rect">
            <a:avLst/>
          </a:prstGeom>
        </p:spPr>
      </p:pic>
      <p:sp>
        <p:nvSpPr>
          <p:cNvPr id="125" name="圓角矩形 124"/>
          <p:cNvSpPr/>
          <p:nvPr/>
        </p:nvSpPr>
        <p:spPr>
          <a:xfrm>
            <a:off x="6084167" y="512763"/>
            <a:ext cx="2809007" cy="4648200"/>
          </a:xfrm>
          <a:prstGeom prst="roundRect">
            <a:avLst>
              <a:gd name="adj" fmla="val 8352"/>
            </a:avLst>
          </a:prstGeom>
          <a:solidFill>
            <a:srgbClr val="FFFFFF">
              <a:alpha val="69804"/>
            </a:srgbClr>
          </a:solidFill>
          <a:ln>
            <a:solidFill>
              <a:srgbClr val="6DB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26" name="Picture 4" descr="http://www.pqigroup.com/files/20130909174136001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3203575"/>
            <a:ext cx="5334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1" descr="http://www.pqigroup.com/files/20130524095517001.png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362450"/>
            <a:ext cx="719137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15" descr="http://www.pqigroup.com/files/20130516100247001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195638"/>
            <a:ext cx="720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17" descr="http://www.pqigroup.com/files/20130513112935001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235325"/>
            <a:ext cx="720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19" descr="http://www.pqigroup.com/files/20130513112804001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206750"/>
            <a:ext cx="720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21" descr="http://www.pqigroup.com/files/20130424095535001.png"/>
          <p:cNvPicPr>
            <a:picLocks noChangeAspect="1" noChangeArrowheads="1"/>
          </p:cNvPicPr>
          <p:nvPr/>
        </p:nvPicPr>
        <p:blipFill>
          <a:blip r:embed="rId3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3775075"/>
            <a:ext cx="71913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23" descr="http://www.pqigroup.com/files/20130409104544001.jp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362450"/>
            <a:ext cx="719137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25" descr="http://www.pqigroup.com/files/20130409104432001.jpg"/>
          <p:cNvPicPr>
            <a:picLocks noChangeAspect="1" noChangeArrowheads="1"/>
          </p:cNvPicPr>
          <p:nvPr/>
        </p:nvPicPr>
        <p:blipFill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362450"/>
            <a:ext cx="719137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27" descr="http://www.pqigroup.com/files/20130102151528001.jpg"/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1874838"/>
            <a:ext cx="7191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31" descr="http://www.pqigroup.com/files/20120910162022001.JPG"/>
          <p:cNvPicPr>
            <a:picLocks noChangeAspect="1" noChangeArrowheads="1"/>
          </p:cNvPicPr>
          <p:nvPr/>
        </p:nvPicPr>
        <p:blipFill>
          <a:blip r:embed="rId3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1874838"/>
            <a:ext cx="5953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33" descr="http://www.pqigroup.com/files/20120910161556001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4351338"/>
            <a:ext cx="3095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35" descr="http://www.pqigroup.com/files/20120717161254001.jpg"/>
          <p:cNvPicPr>
            <a:picLocks noChangeAspect="1" noChangeArrowheads="1"/>
          </p:cNvPicPr>
          <p:nvPr/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3744913"/>
            <a:ext cx="720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37" descr="http://www.pqigroup.com/files/20120717160506001.jpg"/>
          <p:cNvPicPr>
            <a:picLocks noChangeAspect="1" noChangeArrowheads="1"/>
          </p:cNvPicPr>
          <p:nvPr/>
        </p:nvPicPr>
        <p:blipFill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2570163"/>
            <a:ext cx="614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Picture 39" descr="http://www.pqigroup.com/files/20120717160046001.jpg"/>
          <p:cNvPicPr>
            <a:picLocks noChangeAspect="1" noChangeArrowheads="1"/>
          </p:cNvPicPr>
          <p:nvPr/>
        </p:nvPicPr>
        <p:blipFill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514600"/>
            <a:ext cx="7191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6" descr="http://www.pqigroup.com/files/20130731115205001.pn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1889125"/>
            <a:ext cx="6524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8" descr="http://www.pqigroup.com/files/20130731115032001.png"/>
          <p:cNvPicPr>
            <a:picLocks noChangeAspect="1" noChangeArrowheads="1"/>
          </p:cNvPicPr>
          <p:nvPr/>
        </p:nvPicPr>
        <p:blipFill>
          <a:blip r:embed="rId4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2551113"/>
            <a:ext cx="649288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10" descr="http://www.pqigroup.com/files/20130712103456001.png"/>
          <p:cNvPicPr>
            <a:picLocks noChangeAspect="1" noChangeArrowheads="1"/>
          </p:cNvPicPr>
          <p:nvPr/>
        </p:nvPicPr>
        <p:blipFill>
          <a:blip r:embed="rId4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2552700"/>
            <a:ext cx="63658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12" descr="http://www.pqigroup.com/files/20130628093938001.pn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371975"/>
            <a:ext cx="73977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14" descr="http://www.pqigroup.com/files/20130316003839001.gif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846513"/>
            <a:ext cx="44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16" descr="http://www.pqigroup.com/files/20111031180307001.jpg"/>
          <p:cNvPicPr>
            <a:picLocks noChangeAspect="1" noChangeArrowheads="1"/>
          </p:cNvPicPr>
          <p:nvPr/>
        </p:nvPicPr>
        <p:blipFill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1123950"/>
            <a:ext cx="8445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Picture 18" descr="http://www.pqigroup.com/files/20111031175947001.jpg"/>
          <p:cNvPicPr>
            <a:picLocks noChangeAspect="1" noChangeArrowheads="1"/>
          </p:cNvPicPr>
          <p:nvPr/>
        </p:nvPicPr>
        <p:blipFill>
          <a:blip r:embed="rId4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620713"/>
            <a:ext cx="7016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22" descr="http://www.pqigroup.com/files/20111031175759001.jpg"/>
          <p:cNvPicPr>
            <a:picLocks noChangeAspect="1" noChangeArrowheads="1"/>
          </p:cNvPicPr>
          <p:nvPr/>
        </p:nvPicPr>
        <p:blipFill>
          <a:blip r:embed="rId5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65225"/>
            <a:ext cx="64611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24" descr="http://www.pqigroup.com/files/20111031175014001.jpg"/>
          <p:cNvPicPr>
            <a:picLocks noChangeAspect="1" noChangeArrowheads="1"/>
          </p:cNvPicPr>
          <p:nvPr/>
        </p:nvPicPr>
        <p:blipFill>
          <a:blip r:embed="rId5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54038"/>
            <a:ext cx="83978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20" descr="http://www.pqigroup.com/files/20111031175835001.jpg"/>
          <p:cNvPicPr>
            <a:picLocks noChangeAspect="1" noChangeArrowheads="1"/>
          </p:cNvPicPr>
          <p:nvPr/>
        </p:nvPicPr>
        <p:blipFill>
          <a:blip r:embed="rId5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1150938"/>
            <a:ext cx="6381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3" descr="http://www.pqigroup.com/files/20130516104202001.png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58950"/>
            <a:ext cx="89058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文字方塊 150"/>
          <p:cNvSpPr txBox="1"/>
          <p:nvPr/>
        </p:nvSpPr>
        <p:spPr>
          <a:xfrm>
            <a:off x="6300192" y="337220"/>
            <a:ext cx="1296144" cy="338554"/>
          </a:xfrm>
          <a:prstGeom prst="rect">
            <a:avLst/>
          </a:prstGeom>
          <a:solidFill>
            <a:srgbClr val="59982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Awards</a:t>
            </a:r>
            <a:endParaRPr lang="zh-TW" altLang="en-US" sz="1600" b="1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6" name="圖片 155"/>
          <p:cNvPicPr>
            <a:picLocks noChangeAspect="1"/>
          </p:cNvPicPr>
          <p:nvPr/>
        </p:nvPicPr>
        <p:blipFill rotWithShape="1">
          <a:blip r:embed="rId54"/>
          <a:srcRect t="20235" r="12668" b="16377"/>
          <a:stretch/>
        </p:blipFill>
        <p:spPr>
          <a:xfrm>
            <a:off x="1475656" y="4513684"/>
            <a:ext cx="1090025" cy="502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55369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5298" name="文字方塊 3"/>
          <p:cNvSpPr txBox="1">
            <a:spLocks noChangeArrowheads="1"/>
          </p:cNvSpPr>
          <p:nvPr/>
        </p:nvSpPr>
        <p:spPr bwMode="auto">
          <a:xfrm>
            <a:off x="334963" y="230188"/>
            <a:ext cx="1885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>
                <a:solidFill>
                  <a:srgbClr val="015CAB"/>
                </a:solidFill>
                <a:latin typeface="Verdana" charset="0"/>
                <a:cs typeface="Verdana" charset="0"/>
              </a:rPr>
              <a:t>i-Charger</a:t>
            </a:r>
            <a:endParaRPr lang="zh-TW" altLang="en-US" sz="2800">
              <a:solidFill>
                <a:srgbClr val="015CAB"/>
              </a:solidFill>
              <a:latin typeface="Verdana" charset="0"/>
              <a:cs typeface="Verdana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435600" y="481013"/>
            <a:ext cx="3529013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Supports 12V-24V vehicle voltage</a:t>
            </a: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Dual USB ports, simultaneously charging 2 devices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2.1A Fast Charging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Built-in PPTC prevents damage caused by overvoltage and greatly increases the safety of the device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Black, Blue, Gold, Silver, Red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300" name="文字方塊 35"/>
          <p:cNvSpPr txBox="1">
            <a:spLocks noChangeArrowheads="1"/>
          </p:cNvSpPr>
          <p:nvPr/>
        </p:nvSpPr>
        <p:spPr bwMode="auto">
          <a:xfrm>
            <a:off x="4284663" y="481013"/>
            <a:ext cx="11795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Handy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Fast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Stylish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4572000" y="4945063"/>
            <a:ext cx="4321175" cy="649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Interface: USB x 1 + Du-plug cable </a:t>
            </a:r>
          </a:p>
          <a:p>
            <a:pPr>
              <a:defRPr/>
            </a:pP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Input: 12 – 24V	Output: 5V 2.1A</a:t>
            </a:r>
          </a:p>
          <a:p>
            <a:pPr>
              <a:defRPr/>
            </a:pPr>
            <a:endParaRPr lang="en-US" altLang="zh-TW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302" name="矩形 9"/>
          <p:cNvSpPr>
            <a:spLocks noChangeArrowheads="1"/>
          </p:cNvSpPr>
          <p:nvPr/>
        </p:nvSpPr>
        <p:spPr bwMode="auto">
          <a:xfrm>
            <a:off x="360363" y="67786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Car Charger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925513" y="4441825"/>
            <a:ext cx="2236787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-Charger for Car with dual plug</a:t>
            </a:r>
            <a:endParaRPr lang="en-US" altLang="zh-TW" sz="1000" dirty="0">
              <a:solidFill>
                <a:srgbClr val="6DB72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5304" name="Picture 5" descr="\\pqiplm1.pqigroup.com\Public\部門共用資料夾\PMV\MKD\001-CIS 手冊及相關LOGO\PQI LOGO\pqi logo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613" y="93663"/>
            <a:ext cx="4699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641600"/>
            <a:ext cx="12938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641600"/>
            <a:ext cx="114935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圖片 7" descr="6a0120a5580826970c0133ed610520970b-800w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0775"/>
            <a:ext cx="23971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7275"/>
            <a:ext cx="40386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93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427538" y="0"/>
            <a:ext cx="4716462" cy="5715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7346" name="文字方塊 3"/>
          <p:cNvSpPr txBox="1">
            <a:spLocks noChangeArrowheads="1"/>
          </p:cNvSpPr>
          <p:nvPr/>
        </p:nvSpPr>
        <p:spPr bwMode="auto">
          <a:xfrm>
            <a:off x="334963" y="230188"/>
            <a:ext cx="2784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>
                <a:solidFill>
                  <a:srgbClr val="015CAB"/>
                </a:solidFill>
                <a:latin typeface="Verdana" charset="0"/>
                <a:cs typeface="Verdana" charset="0"/>
              </a:rPr>
              <a:t>i-Charger mini</a:t>
            </a:r>
            <a:endParaRPr lang="zh-TW" altLang="en-US" sz="2800">
              <a:solidFill>
                <a:srgbClr val="015CAB"/>
              </a:solidFill>
              <a:latin typeface="Verdana" charset="0"/>
              <a:cs typeface="Verdana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435600" y="481013"/>
            <a:ext cx="3529013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3.4A Charger 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USB ports support charging smart phone and tablet charging simultaneously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Built-in PPTC prevents damage caused by overvoltage and greatly increases the safety of the device</a:t>
            </a:r>
          </a:p>
          <a:p>
            <a:pPr>
              <a:defRPr/>
            </a:pPr>
            <a:endParaRPr lang="en-US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White</a:t>
            </a:r>
          </a:p>
        </p:txBody>
      </p:sp>
      <p:sp>
        <p:nvSpPr>
          <p:cNvPr id="57348" name="文字方塊 35"/>
          <p:cNvSpPr txBox="1">
            <a:spLocks noChangeArrowheads="1"/>
          </p:cNvSpPr>
          <p:nvPr/>
        </p:nvSpPr>
        <p:spPr bwMode="auto">
          <a:xfrm>
            <a:off x="4284663" y="481013"/>
            <a:ext cx="117951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Handy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Fast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Safe</a:t>
            </a: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endParaRPr lang="en-US" altLang="zh-TW" sz="1200" b="1">
              <a:solidFill>
                <a:srgbClr val="015CAB"/>
              </a:solidFill>
              <a:latin typeface="Verdana" charset="0"/>
              <a:cs typeface="Verdana" charset="0"/>
            </a:endParaRPr>
          </a:p>
          <a:p>
            <a:pPr algn="r"/>
            <a:r>
              <a:rPr lang="en-US" altLang="zh-TW" sz="1200" b="1">
                <a:solidFill>
                  <a:srgbClr val="015CAB"/>
                </a:solidFill>
                <a:latin typeface="Verdana" charset="0"/>
                <a:cs typeface="Verdana" charset="0"/>
              </a:rPr>
              <a:t>Stylish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4572000" y="4945063"/>
            <a:ext cx="4321175" cy="649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altLang="zh-TW" sz="1000">
                <a:solidFill>
                  <a:srgbClr val="404040"/>
                </a:solidFill>
                <a:latin typeface="Verdana" charset="0"/>
                <a:ea typeface="新細明體" charset="0"/>
                <a:cs typeface="Verdana" charset="0"/>
              </a:rPr>
              <a:t>Interface: USB x 2 </a:t>
            </a:r>
          </a:p>
          <a:p>
            <a:pPr>
              <a:defRPr/>
            </a:pPr>
            <a:r>
              <a:rPr lang="en-US" altLang="zh-TW" sz="1000">
                <a:solidFill>
                  <a:srgbClr val="404040"/>
                </a:solidFill>
                <a:latin typeface="Verdana" charset="0"/>
                <a:ea typeface="新細明體" charset="0"/>
                <a:cs typeface="Verdana" charset="0"/>
              </a:rPr>
              <a:t>Input Voltage</a:t>
            </a:r>
            <a:r>
              <a:rPr lang="zh-TW" altLang="en-US" sz="1000">
                <a:solidFill>
                  <a:srgbClr val="404040"/>
                </a:solidFill>
                <a:latin typeface="Verdana" charset="0"/>
                <a:ea typeface="新細明體" charset="0"/>
                <a:cs typeface="Verdana" charset="0"/>
              </a:rPr>
              <a:t>：</a:t>
            </a:r>
            <a:r>
              <a:rPr lang="en-US" altLang="zh-TW" sz="1000">
                <a:solidFill>
                  <a:srgbClr val="404040"/>
                </a:solidFill>
                <a:latin typeface="Verdana" charset="0"/>
                <a:ea typeface="新細明體" charset="0"/>
                <a:cs typeface="Verdana" charset="0"/>
              </a:rPr>
              <a:t>100V-240V	Output: 5V 3.4A</a:t>
            </a:r>
          </a:p>
          <a:p>
            <a:pPr>
              <a:defRPr/>
            </a:pPr>
            <a:endParaRPr lang="en-US" altLang="zh-TW" sz="1000">
              <a:solidFill>
                <a:srgbClr val="404040"/>
              </a:solidFill>
              <a:latin typeface="Verdana" charset="0"/>
              <a:ea typeface="新細明體" charset="0"/>
              <a:cs typeface="Verdana" charset="0"/>
            </a:endParaRPr>
          </a:p>
        </p:txBody>
      </p:sp>
      <p:sp>
        <p:nvSpPr>
          <p:cNvPr id="57350" name="矩形 9"/>
          <p:cNvSpPr>
            <a:spLocks noChangeArrowheads="1"/>
          </p:cNvSpPr>
          <p:nvPr/>
        </p:nvSpPr>
        <p:spPr bwMode="auto">
          <a:xfrm>
            <a:off x="360363" y="677863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6DB727"/>
                </a:solidFill>
                <a:latin typeface="Verdana" charset="0"/>
                <a:cs typeface="Verdana" charset="0"/>
              </a:rPr>
              <a:t>3.4A output</a:t>
            </a:r>
          </a:p>
        </p:txBody>
      </p:sp>
      <p:sp>
        <p:nvSpPr>
          <p:cNvPr id="57351" name="圖片 2"/>
          <p:cNvSpPr>
            <a:spLocks noChangeAspect="1"/>
          </p:cNvSpPr>
          <p:nvPr/>
        </p:nvSpPr>
        <p:spPr bwMode="auto">
          <a:xfrm>
            <a:off x="827088" y="1489075"/>
            <a:ext cx="3019425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57352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433763"/>
            <a:ext cx="936625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433763"/>
            <a:ext cx="8699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433763"/>
            <a:ext cx="2925762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直線接點 13"/>
          <p:cNvCxnSpPr/>
          <p:nvPr/>
        </p:nvCxnSpPr>
        <p:spPr>
          <a:xfrm>
            <a:off x="1476375" y="4694238"/>
            <a:ext cx="0" cy="3238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1258888" y="4987925"/>
            <a:ext cx="360362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</a:t>
            </a:r>
          </a:p>
        </p:txBody>
      </p:sp>
      <p:cxnSp>
        <p:nvCxnSpPr>
          <p:cNvPr id="17" name="直線接點 16"/>
          <p:cNvCxnSpPr/>
          <p:nvPr/>
        </p:nvCxnSpPr>
        <p:spPr>
          <a:xfrm>
            <a:off x="1908175" y="4873625"/>
            <a:ext cx="0" cy="3238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1687513" y="5203825"/>
            <a:ext cx="363537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</a:t>
            </a:r>
          </a:p>
        </p:txBody>
      </p:sp>
      <p:cxnSp>
        <p:nvCxnSpPr>
          <p:cNvPr id="19" name="直線接點 18"/>
          <p:cNvCxnSpPr/>
          <p:nvPr/>
        </p:nvCxnSpPr>
        <p:spPr>
          <a:xfrm>
            <a:off x="2339975" y="4981575"/>
            <a:ext cx="0" cy="3238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2124075" y="5275263"/>
            <a:ext cx="366713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UK</a:t>
            </a:r>
          </a:p>
        </p:txBody>
      </p:sp>
      <p:cxnSp>
        <p:nvCxnSpPr>
          <p:cNvPr id="21" name="直線接點 20"/>
          <p:cNvCxnSpPr/>
          <p:nvPr/>
        </p:nvCxnSpPr>
        <p:spPr>
          <a:xfrm>
            <a:off x="2916238" y="5133975"/>
            <a:ext cx="0" cy="3238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2693988" y="5427663"/>
            <a:ext cx="365125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</a:t>
            </a:r>
          </a:p>
        </p:txBody>
      </p:sp>
      <p:pic>
        <p:nvPicPr>
          <p:cNvPr id="57363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7275"/>
            <a:ext cx="39814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直線接點 22"/>
          <p:cNvCxnSpPr/>
          <p:nvPr/>
        </p:nvCxnSpPr>
        <p:spPr>
          <a:xfrm>
            <a:off x="1187450" y="2965450"/>
            <a:ext cx="0" cy="3238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968375" y="3362325"/>
            <a:ext cx="366713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52230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CE2C1-6F11-9A4C-ADC0-E1E3F2F04C2C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pic>
        <p:nvPicPr>
          <p:cNvPr id="58370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3713"/>
            <a:ext cx="9144000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84213" y="1344613"/>
            <a:ext cx="7416800" cy="120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4000" b="1" dirty="0"/>
              <a:t>Quick Charge </a:t>
            </a:r>
          </a:p>
          <a:p>
            <a:pPr>
              <a:defRPr/>
            </a:pPr>
            <a:r>
              <a:rPr lang="en-US" altLang="zh-TW" sz="3200" dirty="0">
                <a:solidFill>
                  <a:schemeClr val="bg1">
                    <a:lumMod val="50000"/>
                  </a:schemeClr>
                </a:solidFill>
              </a:rPr>
              <a:t>Less Time Charging. More Time Doing. </a:t>
            </a:r>
            <a:endParaRPr lang="zh-TW" alt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59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標題 1"/>
          <p:cNvSpPr>
            <a:spLocks noGrp="1"/>
          </p:cNvSpPr>
          <p:nvPr>
            <p:ph type="title"/>
          </p:nvPr>
        </p:nvSpPr>
        <p:spPr>
          <a:xfrm>
            <a:off x="457200" y="2482850"/>
            <a:ext cx="8229600" cy="611188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微軟正黑體" charset="0"/>
              </a:rPr>
              <a:t>PQI Mobility accessory- Support QC 2.0  </a:t>
            </a:r>
            <a:endParaRPr lang="zh-TW" altLang="en-US">
              <a:latin typeface="Calibri" charset="0"/>
              <a:ea typeface="微軟正黑體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D570F7-EB2F-9740-89D5-2DD31F58A08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pic>
        <p:nvPicPr>
          <p:cNvPr id="5939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57388"/>
            <a:ext cx="1778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885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標題 1"/>
          <p:cNvSpPr>
            <a:spLocks noGrp="1"/>
          </p:cNvSpPr>
          <p:nvPr>
            <p:ph type="title"/>
          </p:nvPr>
        </p:nvSpPr>
        <p:spPr>
          <a:xfrm>
            <a:off x="34925" y="120650"/>
            <a:ext cx="8281988" cy="792163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微軟正黑體" charset="0"/>
              </a:rPr>
              <a:t> PQI Quick Charge </a:t>
            </a:r>
            <a:br>
              <a:rPr lang="en-US" altLang="zh-TW">
                <a:latin typeface="Calibri" charset="0"/>
                <a:ea typeface="微軟正黑體" charset="0"/>
              </a:rPr>
            </a:br>
            <a:r>
              <a:rPr lang="en-US" altLang="zh-TW">
                <a:latin typeface="Calibri" charset="0"/>
                <a:ea typeface="微軟正黑體" charset="0"/>
              </a:rPr>
              <a:t>     vs. Power Bank &amp; Mobile Device </a:t>
            </a:r>
            <a:endParaRPr lang="zh-TW" altLang="en-US">
              <a:latin typeface="Calibri" charset="0"/>
              <a:ea typeface="微軟正黑體" charset="0"/>
            </a:endParaRPr>
          </a:p>
        </p:txBody>
      </p:sp>
      <p:sp>
        <p:nvSpPr>
          <p:cNvPr id="60418" name="文字方塊 15"/>
          <p:cNvSpPr txBox="1">
            <a:spLocks noChangeArrowheads="1"/>
          </p:cNvSpPr>
          <p:nvPr/>
        </p:nvSpPr>
        <p:spPr bwMode="auto">
          <a:xfrm>
            <a:off x="-777875" y="18018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endParaRPr lang="zh-TW" altLang="en-US" sz="180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1874838" y="1057275"/>
          <a:ext cx="6265863" cy="4610102"/>
        </p:xfrm>
        <a:graphic>
          <a:graphicData uri="http://schemas.openxmlformats.org/drawingml/2006/table">
            <a:tbl>
              <a:tblPr/>
              <a:tblGrid>
                <a:gridCol w="1491872"/>
                <a:gridCol w="1566466"/>
                <a:gridCol w="1530175"/>
                <a:gridCol w="1677350"/>
              </a:tblGrid>
              <a:tr h="988062"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　</a:t>
                      </a:r>
                    </a:p>
                  </a:txBody>
                  <a:tcPr marL="12701" marR="12701" marT="127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Charger </a:t>
                      </a:r>
                    </a:p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5V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 1A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  <a:p>
                      <a:pPr algn="ctr" fontAlgn="ctr"/>
                      <a:r>
                        <a:rPr lang="en-US" altLang="zh-TW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Charger </a:t>
                      </a:r>
                    </a:p>
                    <a:p>
                      <a:pPr algn="ctr" fontAlgn="ctr"/>
                      <a:r>
                        <a:rPr lang="en-US" altLang="zh-TW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5V</a:t>
                      </a:r>
                      <a:r>
                        <a:rPr lang="en-US" altLang="zh-TW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 2A</a:t>
                      </a:r>
                      <a:endParaRPr lang="en-US" altLang="zh-TW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QC Charger</a:t>
                      </a:r>
                    </a:p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pple LiGothic Medium"/>
                        </a:rPr>
                        <a:t>9V 1.8A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pple LiGothic Medium"/>
                      </a:endParaRP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055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 9000QC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25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%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Capacity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217 Minutes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(3 HR 37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 Min)</a:t>
                      </a:r>
                      <a:endParaRPr lang="en-US" altLang="zh-TW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85 Minutes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(1 HR 25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 Min)</a:t>
                      </a:r>
                      <a:endParaRPr lang="en-US" altLang="zh-TW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 30 Minutes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0551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 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9000QC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50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% Charge</a:t>
                      </a: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281 Minutes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(4 HR 41Min)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133 Minutes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(2 HR 13Min)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64 Minutes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(1 HR 4 Min)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0551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 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9000QC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75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% Charge</a:t>
                      </a: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375 Minutes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(6 HR 15 Min)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195 Minutes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(3 HR 15 Min)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119 Minutes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(1 HR 59 Min)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90551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 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9000QC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100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% Charge</a:t>
                      </a: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 506 Minutes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(8 HR 26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 Min)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306 Minutes</a:t>
                      </a:r>
                    </a:p>
                    <a:p>
                      <a:pPr algn="ctr" fontAlgn="ctr"/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(5 HR 6</a:t>
                      </a:r>
                      <a:r>
                        <a:rPr lang="en-US" altLang="zh-TW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 Min)</a:t>
                      </a:r>
                      <a:endParaRPr lang="en-US" altLang="zh-TW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233 Minutes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pple LiGothic Medium"/>
                        </a:rPr>
                        <a:t>(3 HR 53 Min)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ple LiGothic Medium"/>
                      </a:endParaRPr>
                    </a:p>
                  </a:txBody>
                  <a:tcPr marL="12701" marR="12701" marT="127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60444" name="圖片 6" descr="螢幕快照 2015-04-20 上午11.50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962400"/>
            <a:ext cx="11842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5" name="圖片 1" descr="螢幕快照 2015-04-22 下午4.57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20650"/>
            <a:ext cx="192246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向下箭號 3"/>
          <p:cNvSpPr/>
          <p:nvPr/>
        </p:nvSpPr>
        <p:spPr>
          <a:xfrm>
            <a:off x="7005638" y="628650"/>
            <a:ext cx="755650" cy="627063"/>
          </a:xfrm>
          <a:prstGeom prst="downArrow">
            <a:avLst/>
          </a:prstGeom>
          <a:solidFill>
            <a:schemeClr val="accent2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677988" y="1820863"/>
            <a:ext cx="6784975" cy="2911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0448" name="文字方塊 5"/>
          <p:cNvSpPr txBox="1">
            <a:spLocks noChangeArrowheads="1"/>
          </p:cNvSpPr>
          <p:nvPr/>
        </p:nvSpPr>
        <p:spPr bwMode="auto">
          <a:xfrm>
            <a:off x="4475163" y="3862388"/>
            <a:ext cx="744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</a:rPr>
              <a:t>68% 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60449" name="文字方塊 11"/>
          <p:cNvSpPr txBox="1">
            <a:spLocks noChangeArrowheads="1"/>
          </p:cNvSpPr>
          <p:nvPr/>
        </p:nvSpPr>
        <p:spPr bwMode="auto">
          <a:xfrm>
            <a:off x="6124575" y="3862388"/>
            <a:ext cx="750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</a:rPr>
              <a:t>40%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60450" name="文字方塊 12"/>
          <p:cNvSpPr txBox="1">
            <a:spLocks noChangeArrowheads="1"/>
          </p:cNvSpPr>
          <p:nvPr/>
        </p:nvSpPr>
        <p:spPr bwMode="auto">
          <a:xfrm>
            <a:off x="6124575" y="3001963"/>
            <a:ext cx="679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</a:rPr>
              <a:t>52%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60451" name="文字方塊 13"/>
          <p:cNvSpPr txBox="1">
            <a:spLocks noChangeArrowheads="1"/>
          </p:cNvSpPr>
          <p:nvPr/>
        </p:nvSpPr>
        <p:spPr bwMode="auto">
          <a:xfrm>
            <a:off x="6124575" y="1987550"/>
            <a:ext cx="8239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</a:rPr>
              <a:t>65%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60452" name="文字方塊 14"/>
          <p:cNvSpPr txBox="1">
            <a:spLocks noChangeArrowheads="1"/>
          </p:cNvSpPr>
          <p:nvPr/>
        </p:nvSpPr>
        <p:spPr bwMode="auto">
          <a:xfrm>
            <a:off x="4475163" y="2970213"/>
            <a:ext cx="744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</a:rPr>
              <a:t>77%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60453" name="文字方塊 15"/>
          <p:cNvSpPr txBox="1">
            <a:spLocks noChangeArrowheads="1"/>
          </p:cNvSpPr>
          <p:nvPr/>
        </p:nvSpPr>
        <p:spPr bwMode="auto">
          <a:xfrm>
            <a:off x="4475163" y="1987550"/>
            <a:ext cx="889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</a:rPr>
              <a:t>86%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60454" name="文字方塊 16"/>
          <p:cNvSpPr txBox="1">
            <a:spLocks noChangeArrowheads="1"/>
          </p:cNvSpPr>
          <p:nvPr/>
        </p:nvSpPr>
        <p:spPr bwMode="auto">
          <a:xfrm>
            <a:off x="6124575" y="4746625"/>
            <a:ext cx="750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</a:rPr>
              <a:t>24%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60455" name="文字方塊 17"/>
          <p:cNvSpPr txBox="1">
            <a:spLocks noChangeArrowheads="1"/>
          </p:cNvSpPr>
          <p:nvPr/>
        </p:nvSpPr>
        <p:spPr bwMode="auto">
          <a:xfrm>
            <a:off x="4475163" y="4746625"/>
            <a:ext cx="817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/>
            <a:r>
              <a:rPr lang="en-US" altLang="zh-TW" sz="1800">
                <a:solidFill>
                  <a:srgbClr val="FF0000"/>
                </a:solidFill>
              </a:rPr>
              <a:t>54%</a:t>
            </a:r>
            <a:endParaRPr lang="zh-TW" altLang="en-US" sz="1800">
              <a:solidFill>
                <a:srgbClr val="FF0000"/>
              </a:solidFill>
            </a:endParaRPr>
          </a:p>
        </p:txBody>
      </p:sp>
      <p:grpSp>
        <p:nvGrpSpPr>
          <p:cNvPr id="60456" name="群組 8"/>
          <p:cNvGrpSpPr>
            <a:grpSpLocks/>
          </p:cNvGrpSpPr>
          <p:nvPr/>
        </p:nvGrpSpPr>
        <p:grpSpPr bwMode="auto">
          <a:xfrm>
            <a:off x="114300" y="1427163"/>
            <a:ext cx="1760538" cy="2435225"/>
            <a:chOff x="114380" y="1426840"/>
            <a:chExt cx="1760996" cy="2434992"/>
          </a:xfrm>
        </p:grpSpPr>
        <p:grpSp>
          <p:nvGrpSpPr>
            <p:cNvPr id="60457" name="群組 20"/>
            <p:cNvGrpSpPr>
              <a:grpSpLocks/>
            </p:cNvGrpSpPr>
            <p:nvPr/>
          </p:nvGrpSpPr>
          <p:grpSpPr bwMode="auto">
            <a:xfrm rot="-5400000">
              <a:off x="-222618" y="1763838"/>
              <a:ext cx="2434992" cy="1760996"/>
              <a:chOff x="2057400" y="2006600"/>
              <a:chExt cx="5029200" cy="3556897"/>
            </a:xfrm>
          </p:grpSpPr>
          <p:pic>
            <p:nvPicPr>
              <p:cNvPr id="60459" name="圖片 21" descr="螢幕快照 2015-04-23 下午2.11.3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7400" y="2006600"/>
                <a:ext cx="5029200" cy="284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60" name="圖片 22" descr="android-phone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371989" y="2523263"/>
                <a:ext cx="3040234" cy="3040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61" name="圖片 23" descr="螢幕快照 2015-04-23 下午2.13.17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2538" y="3436902"/>
                <a:ext cx="2098590" cy="1225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0458" name="文字方塊 7"/>
            <p:cNvSpPr txBox="1">
              <a:spLocks noChangeArrowheads="1"/>
            </p:cNvSpPr>
            <p:nvPr/>
          </p:nvSpPr>
          <p:spPr bwMode="auto">
            <a:xfrm>
              <a:off x="137418" y="1617702"/>
              <a:ext cx="467394" cy="14968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  <a:cs typeface="新細明體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新細明體" charset="0"/>
                </a:defRPr>
              </a:lvl9pPr>
            </a:lstStyle>
            <a:p>
              <a:endParaRPr lang="zh-TW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3461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標題 1"/>
          <p:cNvSpPr>
            <a:spLocks noGrp="1"/>
          </p:cNvSpPr>
          <p:nvPr>
            <p:ph type="title"/>
          </p:nvPr>
        </p:nvSpPr>
        <p:spPr>
          <a:xfrm>
            <a:off x="260350" y="184150"/>
            <a:ext cx="8229600" cy="611188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微軟正黑體" charset="0"/>
              </a:rPr>
              <a:t>QC 2.0 Power Bank  &amp; Wall Charger</a:t>
            </a:r>
            <a:endParaRPr lang="zh-TW" altLang="en-US">
              <a:latin typeface="Calibri" charset="0"/>
              <a:ea typeface="微軟正黑體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9363B-E55E-124C-AF11-9CBDADEAF9DA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grpSp>
        <p:nvGrpSpPr>
          <p:cNvPr id="62467" name="群組 4"/>
          <p:cNvGrpSpPr>
            <a:grpSpLocks/>
          </p:cNvGrpSpPr>
          <p:nvPr/>
        </p:nvGrpSpPr>
        <p:grpSpPr bwMode="auto">
          <a:xfrm>
            <a:off x="2987675" y="2352675"/>
            <a:ext cx="5632450" cy="3068638"/>
            <a:chOff x="1196997" y="750585"/>
            <a:chExt cx="6638903" cy="3300715"/>
          </a:xfrm>
        </p:grpSpPr>
        <p:pic>
          <p:nvPicPr>
            <p:cNvPr id="62469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00" y="750585"/>
              <a:ext cx="2565400" cy="181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0" name="圖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997" y="2298700"/>
              <a:ext cx="41275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468" name="圖片 6" descr="螢幕快照 2015-04-20 上午11.50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12813"/>
            <a:ext cx="388937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16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945CBC-01DC-CF47-AB58-54E3F8E9644C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pic>
        <p:nvPicPr>
          <p:cNvPr id="63490" name="圖片 1" descr="螢幕快照 2014-12-19 下午5.57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1" name="群組 4"/>
          <p:cNvGrpSpPr>
            <a:grpSpLocks/>
          </p:cNvGrpSpPr>
          <p:nvPr/>
        </p:nvGrpSpPr>
        <p:grpSpPr bwMode="auto">
          <a:xfrm>
            <a:off x="554038" y="3971925"/>
            <a:ext cx="2327275" cy="565150"/>
            <a:chOff x="5479675" y="737418"/>
            <a:chExt cx="1862387" cy="565116"/>
          </a:xfrm>
        </p:grpSpPr>
        <p:pic>
          <p:nvPicPr>
            <p:cNvPr id="63502" name="圖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9675" y="787855"/>
              <a:ext cx="610636" cy="514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字方塊 6"/>
            <p:cNvSpPr txBox="1"/>
            <p:nvPr/>
          </p:nvSpPr>
          <p:spPr>
            <a:xfrm>
              <a:off x="5968774" y="737418"/>
              <a:ext cx="1373288" cy="523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400" dirty="0">
                  <a:solidFill>
                    <a:schemeClr val="bg1">
                      <a:lumMod val="65000"/>
                    </a:schemeClr>
                  </a:solidFill>
                </a:rPr>
                <a:t>Micro USB Output QC2.0</a:t>
              </a:r>
              <a:endParaRPr lang="zh-TW" altLang="en-US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cxnSp>
        <p:nvCxnSpPr>
          <p:cNvPr id="8" name="直線接點 7"/>
          <p:cNvCxnSpPr/>
          <p:nvPr/>
        </p:nvCxnSpPr>
        <p:spPr>
          <a:xfrm>
            <a:off x="1165225" y="4478338"/>
            <a:ext cx="0" cy="46990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1344613" y="5465763"/>
            <a:ext cx="1563687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1344613" y="5160963"/>
            <a:ext cx="0" cy="30480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2908300" y="5232400"/>
            <a:ext cx="26717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</a:rPr>
              <a:t>Output:</a:t>
            </a:r>
            <a:r>
              <a:rPr lang="en-US" altLang="zh-TW" sz="1400" b="1" dirty="0">
                <a:solidFill>
                  <a:srgbClr val="FF0000"/>
                </a:solidFill>
                <a:sym typeface="Gill Sans" charset="0"/>
              </a:rPr>
              <a:t>5V2A/9V1.8A/12V1.5A</a:t>
            </a:r>
          </a:p>
        </p:txBody>
      </p:sp>
      <p:pic>
        <p:nvPicPr>
          <p:cNvPr id="63496" name="圖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3971925"/>
            <a:ext cx="160972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7" name="文字方塊 18"/>
          <p:cNvSpPr txBox="1">
            <a:spLocks noChangeArrowheads="1"/>
          </p:cNvSpPr>
          <p:nvPr/>
        </p:nvSpPr>
        <p:spPr bwMode="auto">
          <a:xfrm>
            <a:off x="3598863" y="180975"/>
            <a:ext cx="1981200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endParaRPr lang="zh-TW" altLang="en-US" sz="3600"/>
          </a:p>
        </p:txBody>
      </p:sp>
      <p:sp>
        <p:nvSpPr>
          <p:cNvPr id="63498" name="文字方塊 19"/>
          <p:cNvSpPr txBox="1">
            <a:spLocks noChangeArrowheads="1"/>
          </p:cNvSpPr>
          <p:nvPr/>
        </p:nvSpPr>
        <p:spPr bwMode="auto">
          <a:xfrm>
            <a:off x="161925" y="574675"/>
            <a:ext cx="4049713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000">
                <a:solidFill>
                  <a:srgbClr val="7F7F7F"/>
                </a:solidFill>
                <a:latin typeface="Calibri" charset="0"/>
                <a:ea typeface="微軟正黑體" charset="0"/>
                <a:cs typeface="微軟正黑體" charset="0"/>
              </a:rPr>
              <a:t>Spec: </a:t>
            </a:r>
          </a:p>
          <a:p>
            <a:r>
              <a:rPr lang="en-US" altLang="zh-TW" sz="2000">
                <a:solidFill>
                  <a:srgbClr val="7F7F7F"/>
                </a:solidFill>
                <a:latin typeface="Calibri" charset="0"/>
                <a:ea typeface="微軟正黑體" charset="0"/>
                <a:cs typeface="微軟正黑體" charset="0"/>
              </a:rPr>
              <a:t>Input: 90~265 VAC</a:t>
            </a:r>
          </a:p>
          <a:p>
            <a:r>
              <a:rPr lang="en-US" altLang="zh-TW" sz="2000">
                <a:solidFill>
                  <a:srgbClr val="7F7F7F"/>
                </a:solidFill>
                <a:latin typeface="Calibri" charset="0"/>
                <a:ea typeface="微軟正黑體" charset="0"/>
                <a:cs typeface="微軟正黑體" charset="0"/>
              </a:rPr>
              <a:t>Output: 5V2A, 9V1.8A,12V1.5A </a:t>
            </a:r>
          </a:p>
          <a:p>
            <a:r>
              <a:rPr lang="en-US" altLang="zh-TW" sz="2000">
                <a:solidFill>
                  <a:srgbClr val="7F7F7F"/>
                </a:solidFill>
                <a:latin typeface="Calibri" charset="0"/>
                <a:ea typeface="微軟正黑體" charset="0"/>
                <a:cs typeface="微軟正黑體" charset="0"/>
              </a:rPr>
              <a:t>interface: Micro USB </a:t>
            </a:r>
          </a:p>
          <a:p>
            <a:endParaRPr lang="zh-HK" altLang="zh-TW" sz="2000">
              <a:solidFill>
                <a:srgbClr val="7F7F7F"/>
              </a:solidFill>
              <a:latin typeface="Calibri" charset="0"/>
              <a:ea typeface="微軟正黑體" charset="0"/>
              <a:cs typeface="微軟正黑體" charset="0"/>
            </a:endParaRPr>
          </a:p>
        </p:txBody>
      </p:sp>
      <p:sp>
        <p:nvSpPr>
          <p:cNvPr id="63499" name="標題 1"/>
          <p:cNvSpPr txBox="1">
            <a:spLocks/>
          </p:cNvSpPr>
          <p:nvPr/>
        </p:nvSpPr>
        <p:spPr bwMode="auto">
          <a:xfrm>
            <a:off x="179388" y="-144463"/>
            <a:ext cx="554513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 b="1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rPr>
              <a:t>i-Charger mini QC2.0 </a:t>
            </a:r>
            <a:endParaRPr lang="zh-TW" altLang="en-US" sz="2800" b="1">
              <a:solidFill>
                <a:srgbClr val="6DB727"/>
              </a:solidFill>
              <a:latin typeface="Calibri" charset="0"/>
              <a:ea typeface="微軟正黑體" charset="0"/>
              <a:cs typeface="微軟正黑體" charset="0"/>
            </a:endParaRPr>
          </a:p>
        </p:txBody>
      </p:sp>
      <p:cxnSp>
        <p:nvCxnSpPr>
          <p:cNvPr id="22" name="直線接點 21"/>
          <p:cNvCxnSpPr>
            <a:stCxn id="63496" idx="1"/>
          </p:cNvCxnSpPr>
          <p:nvPr/>
        </p:nvCxnSpPr>
        <p:spPr>
          <a:xfrm flipV="1">
            <a:off x="7346950" y="4786313"/>
            <a:ext cx="1062038" cy="2540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5867400" y="4513263"/>
            <a:ext cx="14795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Samsung </a:t>
            </a:r>
          </a:p>
          <a:p>
            <a:pPr>
              <a:defRPr/>
            </a:pPr>
            <a:r>
              <a:rPr lang="en-US" altLang="zh-TW" sz="1400" dirty="0">
                <a:solidFill>
                  <a:srgbClr val="FF0000"/>
                </a:solidFill>
              </a:rPr>
              <a:t>9V1.67A</a:t>
            </a:r>
          </a:p>
        </p:txBody>
      </p:sp>
    </p:spTree>
    <p:extLst>
      <p:ext uri="{BB962C8B-B14F-4D97-AF65-F5344CB8AC3E}">
        <p14:creationId xmlns:p14="http://schemas.microsoft.com/office/powerpoint/2010/main" val="144835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图片 3" descr="9000-Silver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矩形 3"/>
          <p:cNvSpPr>
            <a:spLocks noChangeArrowheads="1"/>
          </p:cNvSpPr>
          <p:nvPr/>
        </p:nvSpPr>
        <p:spPr bwMode="auto">
          <a:xfrm>
            <a:off x="0" y="120650"/>
            <a:ext cx="8229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>
              <a:buFont typeface="Arial" charset="0"/>
              <a:buChar char="•"/>
            </a:pPr>
            <a:r>
              <a:rPr lang="en-US" altLang="zh-TW" sz="2000">
                <a:solidFill>
                  <a:srgbClr val="7F7F7F"/>
                </a:solidFill>
                <a:latin typeface="Calibri" charset="0"/>
                <a:ea typeface="微軟正黑體" charset="0"/>
                <a:cs typeface="微軟正黑體" charset="0"/>
              </a:rPr>
              <a:t>Input Voltage 5V 2A, 9V 1.8A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TW" sz="2000">
                <a:solidFill>
                  <a:srgbClr val="7F7F7F"/>
                </a:solidFill>
                <a:latin typeface="Calibri" charset="0"/>
                <a:ea typeface="微軟正黑體" charset="0"/>
                <a:cs typeface="微軟正黑體" charset="0"/>
              </a:rPr>
              <a:t>Output USB A: 5V 2.4A/9V1.8A/12V1.35A 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TW" sz="2000">
                <a:solidFill>
                  <a:srgbClr val="7F7F7F"/>
                </a:solidFill>
                <a:latin typeface="Calibri" charset="0"/>
                <a:ea typeface="微軟正黑體" charset="0"/>
                <a:cs typeface="微軟正黑體" charset="0"/>
              </a:rPr>
              <a:t>Output USB B: 5V/1.5A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TW" sz="2000">
                <a:solidFill>
                  <a:srgbClr val="7F7F7F"/>
                </a:solidFill>
                <a:latin typeface="Calibri" charset="0"/>
                <a:ea typeface="微軟正黑體" charset="0"/>
                <a:cs typeface="微軟正黑體" charset="0"/>
              </a:rPr>
              <a:t>Capacity: 9000mAh</a:t>
            </a:r>
          </a:p>
        </p:txBody>
      </p:sp>
    </p:spTree>
    <p:extLst>
      <p:ext uri="{BB962C8B-B14F-4D97-AF65-F5344CB8AC3E}">
        <p14:creationId xmlns:p14="http://schemas.microsoft.com/office/powerpoint/2010/main" val="360718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图片 2" descr="9000-Silver-2-Q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4338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09C13-F4EA-A943-AB25-683C15D2C662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pic>
        <p:nvPicPr>
          <p:cNvPr id="65539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6688"/>
            <a:ext cx="73977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 bwMode="auto">
          <a:xfrm>
            <a:off x="561975" y="2684463"/>
            <a:ext cx="841375" cy="67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OutputQC2.0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1211263" y="2928938"/>
            <a:ext cx="611187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1406525" y="3519488"/>
            <a:ext cx="1014413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3033713" y="3943350"/>
            <a:ext cx="0" cy="617538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544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62325"/>
            <a:ext cx="609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字方塊 22"/>
          <p:cNvSpPr txBox="1"/>
          <p:nvPr/>
        </p:nvSpPr>
        <p:spPr bwMode="auto">
          <a:xfrm>
            <a:off x="785813" y="3330575"/>
            <a:ext cx="6953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Input QC2.0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2876550" y="4560888"/>
            <a:ext cx="9477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Output</a:t>
            </a:r>
          </a:p>
          <a:p>
            <a:pPr>
              <a:defRPr/>
            </a:pP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5V 1.5A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8" name="直線接點 27"/>
          <p:cNvCxnSpPr/>
          <p:nvPr/>
        </p:nvCxnSpPr>
        <p:spPr>
          <a:xfrm>
            <a:off x="2265363" y="2103438"/>
            <a:ext cx="0" cy="608012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1116013" y="1849438"/>
            <a:ext cx="12430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Touch Switch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1844675" y="1201738"/>
            <a:ext cx="1574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LED Indicator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7" name="直線接點 36"/>
          <p:cNvCxnSpPr/>
          <p:nvPr/>
        </p:nvCxnSpPr>
        <p:spPr>
          <a:xfrm>
            <a:off x="2598738" y="1798638"/>
            <a:ext cx="0" cy="676275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1187450" y="1489075"/>
            <a:ext cx="15906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</a:rPr>
              <a:t>QC2.0 Indicator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4" name="直線接點 23"/>
          <p:cNvCxnSpPr/>
          <p:nvPr/>
        </p:nvCxnSpPr>
        <p:spPr>
          <a:xfrm>
            <a:off x="2987675" y="1562100"/>
            <a:ext cx="0" cy="676275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69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5" r="28896"/>
          <a:stretch>
            <a:fillRect/>
          </a:stretch>
        </p:blipFill>
        <p:spPr bwMode="auto">
          <a:xfrm>
            <a:off x="468313" y="912813"/>
            <a:ext cx="4848225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14"/>
          <p:cNvSpPr>
            <a:spLocks noChangeArrowheads="1"/>
          </p:cNvSpPr>
          <p:nvPr/>
        </p:nvSpPr>
        <p:spPr bwMode="auto">
          <a:xfrm>
            <a:off x="7938" y="471488"/>
            <a:ext cx="3103562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968375">
              <a:defRPr kumimoji="1" sz="16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68375">
              <a:defRPr kumimoji="1" sz="16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68375">
              <a:defRPr kumimoji="1" sz="16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68375">
              <a:defRPr kumimoji="1" sz="16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68375">
              <a:defRPr kumimoji="1" sz="16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lnSpc>
                <a:spcPts val="1800"/>
              </a:lnSpc>
              <a:defRPr/>
            </a:pPr>
            <a:r>
              <a:rPr lang="en-US" altLang="zh-TW" sz="4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Meiryo UI" pitchFamily="34" charset="-128"/>
                <a:cs typeface="Arial" panose="020B0604020202020204" pitchFamily="34" charset="0"/>
              </a:rPr>
              <a:t>Interior</a:t>
            </a:r>
          </a:p>
        </p:txBody>
      </p:sp>
      <p:pic>
        <p:nvPicPr>
          <p:cNvPr id="66563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776" y="462657"/>
            <a:ext cx="2840038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39" y="753269"/>
            <a:ext cx="5397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53244"/>
            <a:ext cx="70643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801" y="2977257"/>
            <a:ext cx="2446338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6"/>
          <p:cNvSpPr txBox="1">
            <a:spLocks noChangeArrowheads="1"/>
          </p:cNvSpPr>
          <p:nvPr/>
        </p:nvSpPr>
        <p:spPr bwMode="auto">
          <a:xfrm>
            <a:off x="0" y="193675"/>
            <a:ext cx="8172400" cy="522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 b="1" dirty="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rPr>
              <a:t>PQI Organization Bag </a:t>
            </a:r>
            <a:r>
              <a:rPr lang="en-US" altLang="zh-TW" sz="2800" b="1" dirty="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rPr>
              <a:t> </a:t>
            </a:r>
            <a:endParaRPr lang="en-US" altLang="zh-TW" sz="1800" b="1" dirty="0" smtClean="0">
              <a:solidFill>
                <a:srgbClr val="6DB727"/>
              </a:solidFill>
              <a:latin typeface="Calibri" charset="0"/>
              <a:ea typeface="微軟正黑體" charset="0"/>
              <a:cs typeface="微軟正黑體" charset="0"/>
            </a:endParaRPr>
          </a:p>
          <a:p>
            <a:r>
              <a:rPr lang="en-US" altLang="zh-TW" sz="2000" b="1" dirty="0" smtClean="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rPr>
              <a:t>- can do customization according to different demands</a:t>
            </a:r>
            <a:r>
              <a:rPr lang="en-US" altLang="zh-TW" sz="2000" b="1" dirty="0" smtClean="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rPr>
              <a:t> </a:t>
            </a:r>
            <a:endParaRPr lang="zh-TW" altLang="en-US" sz="2000" b="1" dirty="0">
              <a:solidFill>
                <a:srgbClr val="6DB727"/>
              </a:solidFill>
              <a:latin typeface="Calibri" charset="0"/>
              <a:ea typeface="微軟正黑體" charset="0"/>
              <a:cs typeface="微軟正黑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001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4002\Desktop\ipad_min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" t="7038" r="3002" b="13291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275856" y="506165"/>
            <a:ext cx="5256584" cy="46166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Bigger </a:t>
            </a:r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than 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Bigger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 </a:t>
            </a: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 </a:t>
            </a:r>
            <a:endParaRPr lang="zh-TW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95536" y="0"/>
            <a:ext cx="2304256" cy="4812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標題 1"/>
          <p:cNvSpPr txBox="1">
            <a:spLocks/>
          </p:cNvSpPr>
          <p:nvPr/>
        </p:nvSpPr>
        <p:spPr bwMode="auto">
          <a:xfrm>
            <a:off x="683568" y="-94828"/>
            <a:ext cx="187220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6DB72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DB727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eaLnBrk="1" hangingPunct="1"/>
            <a:r>
              <a:rPr kumimoji="1" lang="en-US" altLang="zh-TW" sz="2000" b="1" dirty="0" smtClean="0"/>
              <a:t>Apple </a:t>
            </a:r>
            <a:r>
              <a:rPr kumimoji="1" lang="en-US" altLang="zh-TW" sz="2000" b="1" dirty="0" err="1" smtClean="0"/>
              <a:t>iStorage</a:t>
            </a:r>
            <a:endParaRPr kumimoji="1" lang="en-US" altLang="zh-TW" sz="2000" b="1" dirty="0" smtClean="0"/>
          </a:p>
        </p:txBody>
      </p:sp>
      <p:pic>
        <p:nvPicPr>
          <p:cNvPr id="4099" name="Picture 3" descr="C:\Users\A4002\Desktop\apple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0636"/>
            <a:ext cx="1227906" cy="892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圖片 12" descr="iConnectx3_128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61053"/>
            <a:ext cx="3789518" cy="204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40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1114425"/>
            <a:ext cx="2809875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sx="100999" sy="100999" algn="tr" rotWithShape="0">
              <a:srgbClr val="000000">
                <a:alpha val="28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1401763"/>
            <a:ext cx="2909888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117600"/>
            <a:ext cx="2809875" cy="3335338"/>
          </a:xfrm>
          <a:prstGeom prst="rect">
            <a:avLst/>
          </a:prstGeom>
          <a:noFill/>
          <a:ln>
            <a:noFill/>
          </a:ln>
          <a:effectLst>
            <a:outerShdw blurRad="127000" dist="38100" dir="8100000" sx="100999" sy="100999" algn="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肘形接點 4"/>
          <p:cNvCxnSpPr/>
          <p:nvPr/>
        </p:nvCxnSpPr>
        <p:spPr>
          <a:xfrm rot="16200000" flipV="1">
            <a:off x="4049712" y="4213226"/>
            <a:ext cx="911225" cy="0"/>
          </a:xfrm>
          <a:prstGeom prst="bentConnector3">
            <a:avLst>
              <a:gd name="adj1" fmla="val 50000"/>
            </a:avLst>
          </a:prstGeom>
          <a:ln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7589" name="文字方塊 6"/>
          <p:cNvSpPr txBox="1">
            <a:spLocks noChangeArrowheads="1"/>
          </p:cNvSpPr>
          <p:nvPr/>
        </p:nvSpPr>
        <p:spPr bwMode="auto">
          <a:xfrm>
            <a:off x="3965575" y="4732338"/>
            <a:ext cx="12811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1200">
                <a:solidFill>
                  <a:srgbClr val="008080"/>
                </a:solidFill>
                <a:latin typeface="Aharoni" charset="0"/>
                <a:ea typeface="Aharoni" charset="0"/>
                <a:cs typeface="Aharoni" charset="0"/>
              </a:rPr>
              <a:t>Elastic ribbon</a:t>
            </a:r>
            <a:endParaRPr lang="zh-TW" altLang="en-US" sz="1200" b="1">
              <a:solidFill>
                <a:srgbClr val="008080"/>
              </a:solidFill>
              <a:latin typeface="Aharoni" charset="0"/>
              <a:ea typeface="Aharoni" charset="0"/>
              <a:cs typeface="Aharoni" charset="0"/>
            </a:endParaRPr>
          </a:p>
        </p:txBody>
      </p:sp>
      <p:sp>
        <p:nvSpPr>
          <p:cNvPr id="67590" name="文字方塊 6"/>
          <p:cNvSpPr txBox="1">
            <a:spLocks noChangeArrowheads="1"/>
          </p:cNvSpPr>
          <p:nvPr/>
        </p:nvSpPr>
        <p:spPr bwMode="auto">
          <a:xfrm>
            <a:off x="0" y="193675"/>
            <a:ext cx="8172400" cy="522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en-US" altLang="zh-TW" sz="2800" b="1" dirty="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rPr>
              <a:t>PQI Organization Bag </a:t>
            </a:r>
            <a:r>
              <a:rPr lang="en-US" altLang="zh-TW" sz="2800" b="1" dirty="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rPr>
              <a:t> </a:t>
            </a:r>
            <a:endParaRPr lang="en-US" altLang="zh-TW" sz="1800" b="1" dirty="0" smtClean="0">
              <a:solidFill>
                <a:srgbClr val="6DB727"/>
              </a:solidFill>
              <a:latin typeface="Calibri" charset="0"/>
              <a:ea typeface="微軟正黑體" charset="0"/>
              <a:cs typeface="微軟正黑體" charset="0"/>
            </a:endParaRPr>
          </a:p>
          <a:p>
            <a:r>
              <a:rPr lang="en-US" altLang="zh-TW" sz="2000" b="1" dirty="0" smtClean="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rPr>
              <a:t>- can do customization according to different demands</a:t>
            </a:r>
            <a:r>
              <a:rPr lang="en-US" altLang="zh-TW" sz="2000" b="1" dirty="0" smtClean="0">
                <a:solidFill>
                  <a:srgbClr val="6DB727"/>
                </a:solidFill>
                <a:latin typeface="Calibri" charset="0"/>
                <a:ea typeface="微軟正黑體" charset="0"/>
                <a:cs typeface="微軟正黑體" charset="0"/>
              </a:rPr>
              <a:t> </a:t>
            </a:r>
            <a:endParaRPr lang="zh-TW" altLang="en-US" sz="2000" b="1" dirty="0">
              <a:solidFill>
                <a:srgbClr val="6DB727"/>
              </a:solidFill>
              <a:latin typeface="Calibri" charset="0"/>
              <a:ea typeface="微軟正黑體" charset="0"/>
              <a:cs typeface="微軟正黑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626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3" descr="\\pqiplm1.pqigroup.com\Public\部門共用資料夾\PMV\MKD\005-公司制式文件\2011簡報封底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17863"/>
            <a:ext cx="2566988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158750" y="157163"/>
            <a:ext cx="8229600" cy="612775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微軟正黑體" charset="0"/>
                <a:cs typeface="Calibri" charset="0"/>
              </a:rPr>
              <a:t>Storage Product Application</a:t>
            </a:r>
            <a:endParaRPr lang="zh-TW" altLang="en-US">
              <a:latin typeface="Calibri" charset="0"/>
              <a:ea typeface="標楷體" charset="0"/>
              <a:cs typeface="標楷體" charset="0"/>
            </a:endParaRPr>
          </a:p>
        </p:txBody>
      </p:sp>
      <p:pic>
        <p:nvPicPr>
          <p:cNvPr id="17411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289300"/>
            <a:ext cx="2376487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3675"/>
            <a:ext cx="1727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769938"/>
            <a:ext cx="6508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資料圖表 8"/>
          <p:cNvGraphicFramePr/>
          <p:nvPr/>
        </p:nvGraphicFramePr>
        <p:xfrm>
          <a:off x="1187624" y="1273324"/>
          <a:ext cx="6624736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0894A-828D-A246-BC1C-994C6B684BD3}" type="slidenum">
              <a:rPr lang="zh-TW" altLang="en-US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879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標題 1"/>
          <p:cNvSpPr>
            <a:spLocks noGrp="1"/>
          </p:cNvSpPr>
          <p:nvPr>
            <p:ph type="title"/>
          </p:nvPr>
        </p:nvSpPr>
        <p:spPr>
          <a:xfrm>
            <a:off x="158750" y="-22225"/>
            <a:ext cx="8229600" cy="611188"/>
          </a:xfrm>
        </p:spPr>
        <p:txBody>
          <a:bodyPr/>
          <a:lstStyle/>
          <a:p>
            <a:r>
              <a:rPr lang="en-US" altLang="zh-TW" dirty="0" err="1" smtClean="0">
                <a:latin typeface="Calibri" charset="0"/>
                <a:ea typeface="微軟正黑體" charset="0"/>
              </a:rPr>
              <a:t>iStorage</a:t>
            </a:r>
            <a:r>
              <a:rPr lang="en-US" altLang="zh-TW" dirty="0" smtClean="0">
                <a:latin typeface="Calibri" charset="0"/>
                <a:ea typeface="微軟正黑體" charset="0"/>
              </a:rPr>
              <a:t> Comparison</a:t>
            </a:r>
            <a:endParaRPr lang="zh-TW" altLang="en-US" dirty="0">
              <a:latin typeface="Calibri" charset="0"/>
              <a:ea typeface="微軟正黑體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76CD6-6210-2D4A-A7B6-0BEB71A26597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/>
          <a:srcRect t="-7298" b="-7298"/>
          <a:stretch>
            <a:fillRect/>
          </a:stretch>
        </p:blipFill>
        <p:spPr>
          <a:xfrm>
            <a:off x="35496" y="841276"/>
            <a:ext cx="9076058" cy="4464496"/>
          </a:xfrm>
        </p:spPr>
      </p:pic>
    </p:spTree>
    <p:extLst>
      <p:ext uri="{BB962C8B-B14F-4D97-AF65-F5344CB8AC3E}">
        <p14:creationId xmlns:p14="http://schemas.microsoft.com/office/powerpoint/2010/main" val="139586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圖片 4" descr="6893299-gray-apple-logo-wallpa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圖片 3" descr="6893299-gray-apple-logo-wallpa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4A28F-6281-8144-A303-6959069C44EA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14340" name="圖片 8" descr="iConnect mi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5113"/>
            <a:ext cx="2160588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圖片 12" descr="iConnectx3_128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6913"/>
            <a:ext cx="259238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/>
          <p:nvPr/>
        </p:nvSpPr>
        <p:spPr>
          <a:xfrm>
            <a:off x="2627784" y="265212"/>
            <a:ext cx="4593800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en-US" altLang="zh-TW" sz="2000" b="1" dirty="0">
                <a:ln w="50800"/>
                <a:solidFill>
                  <a:schemeClr val="bg1">
                    <a:shade val="50000"/>
                  </a:schemeClr>
                </a:solidFill>
              </a:rPr>
              <a:t>Get More Space for Your iPhone and </a:t>
            </a:r>
            <a:r>
              <a:rPr lang="en-US" altLang="zh-TW" sz="20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iPad</a:t>
            </a:r>
            <a:endParaRPr lang="zh-TW" altLang="en-US" sz="2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23850" y="2065338"/>
            <a:ext cx="8496300" cy="1600200"/>
          </a:xfrm>
          <a:prstGeom prst="rect">
            <a:avLst/>
          </a:prstGeom>
          <a:solidFill>
            <a:schemeClr val="bg2">
              <a:lumMod val="90000"/>
              <a:alpha val="47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Feature</a:t>
            </a:r>
            <a:r>
              <a:rPr lang="zh-TW" altLang="en-US" sz="1400" dirty="0">
                <a:solidFill>
                  <a:srgbClr val="FFFFFF"/>
                </a:solidFill>
              </a:rPr>
              <a:t>：</a:t>
            </a:r>
            <a:endParaRPr lang="en-US" altLang="zh-TW" sz="1400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Free up space</a:t>
            </a:r>
          </a:p>
          <a:p>
            <a:pPr marL="285750" indent="-285750"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Two-way high-speed data transfer</a:t>
            </a:r>
          </a:p>
          <a:p>
            <a:pPr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       Lightning read/write speed: 30/15 MB/s;</a:t>
            </a:r>
          </a:p>
          <a:p>
            <a:pPr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       USB 3.0 read/write speed: 95/25 MB/s</a:t>
            </a:r>
          </a:p>
          <a:p>
            <a:pPr marL="285750" indent="-285750"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Watch movie and play music anywhere, anytime</a:t>
            </a:r>
          </a:p>
          <a:p>
            <a:pPr marL="285750" indent="-285750">
              <a:buFont typeface="Wingdings" charset="2"/>
              <a:buChar char="n"/>
              <a:defRPr/>
            </a:pPr>
            <a:r>
              <a:rPr lang="en-US" altLang="zh-TW" sz="1400" dirty="0">
                <a:solidFill>
                  <a:srgbClr val="FFFFFF"/>
                </a:solidFill>
              </a:rPr>
              <a:t>File encryption </a:t>
            </a:r>
            <a:r>
              <a:rPr lang="zh-TW" altLang="en-US" sz="1400" dirty="0">
                <a:solidFill>
                  <a:srgbClr val="FFFFFF"/>
                </a:solidFill>
              </a:rPr>
              <a:t>＆</a:t>
            </a:r>
            <a:r>
              <a:rPr lang="en-US" altLang="zh-TW" sz="1400" dirty="0">
                <a:solidFill>
                  <a:srgbClr val="FFFFFF"/>
                </a:solidFill>
              </a:rPr>
              <a:t> File compression</a:t>
            </a:r>
            <a:endParaRPr lang="zh-TW" altLang="en-US" sz="1400" dirty="0">
              <a:solidFill>
                <a:srgbClr val="FFFFFF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987824" y="976580"/>
            <a:ext cx="257747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World Fastest</a:t>
            </a:r>
            <a:endParaRPr lang="zh-TW" altLang="en-US" sz="2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345" name="矩形 24"/>
          <p:cNvSpPr>
            <a:spLocks noChangeArrowheads="1"/>
          </p:cNvSpPr>
          <p:nvPr/>
        </p:nvSpPr>
        <p:spPr bwMode="auto">
          <a:xfrm>
            <a:off x="2987675" y="1336675"/>
            <a:ext cx="5832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1600" i="1">
                <a:solidFill>
                  <a:srgbClr val="FF0000"/>
                </a:solidFill>
              </a:rPr>
              <a:t>～</a:t>
            </a:r>
            <a:r>
              <a:rPr lang="en-US" altLang="zh-TW" sz="1600" i="1">
                <a:solidFill>
                  <a:srgbClr val="FF0000"/>
                </a:solidFill>
              </a:rPr>
              <a:t>iConnect extreme high-speed dual flash drive, advanced efficiency, the world’s No.1 transferring speed</a:t>
            </a:r>
            <a:endParaRPr lang="zh-TW" altLang="en-US" sz="1600" i="1">
              <a:solidFill>
                <a:srgbClr val="FF0000"/>
              </a:solidFill>
            </a:endParaRPr>
          </a:p>
        </p:txBody>
      </p:sp>
      <p:pic>
        <p:nvPicPr>
          <p:cNvPr id="14346" name="圖片 25" descr="imag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841375"/>
            <a:ext cx="222408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395288" y="3721100"/>
            <a:ext cx="6048375" cy="19700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Interface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Apple </a:t>
            </a:r>
            <a:r>
              <a:rPr lang="en-US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MFi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Certified Lightning Interface &amp; Standard USB3.0 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Capacity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16GB / 32GB / 64GB / 128GB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OS Supported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 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Windows Vista, Windows 7, Windows 8, </a:t>
            </a:r>
          </a:p>
          <a:p>
            <a:pPr>
              <a:defRPr/>
            </a:pP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                                     Mac OS X v10.6+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Dimensions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54.2 x 31.3 x 8.3 mm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Weight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21g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Warranty</a:t>
            </a:r>
            <a:r>
              <a:rPr lang="zh-TW" altLang="fr-FR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：</a:t>
            </a:r>
            <a:r>
              <a:rPr lang="fr-FR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2 </a:t>
            </a:r>
            <a:r>
              <a:rPr lang="fr-FR" altLang="zh-TW" sz="140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Years</a:t>
            </a:r>
            <a:endParaRPr lang="fr-FR" altLang="zh-TW" sz="1400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rPr>
              <a:t>Compatibility</a:t>
            </a:r>
            <a:r>
              <a:rPr lang="zh-TW" altLang="en-US" sz="1400" dirty="0">
                <a:solidFill>
                  <a:schemeClr val="bg1">
                    <a:lumMod val="85000"/>
                  </a:schemeClr>
                </a:solidFill>
                <a:latin typeface="+mn-lt"/>
                <a:ea typeface="新細明體"/>
                <a:cs typeface="Arial"/>
              </a:rPr>
              <a:t>：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iPhone</a:t>
            </a:r>
            <a:r>
              <a:rPr lang="en-US" altLang="zh-TW" sz="1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6 Plus, iPhone 6, iPhone 5s, iPhone 5c, iPhone 5, </a:t>
            </a:r>
            <a:r>
              <a:rPr lang="en-US" altLang="zh-TW" sz="1000" dirty="0" err="1">
                <a:solidFill>
                  <a:schemeClr val="bg1">
                    <a:lumMod val="85000"/>
                  </a:schemeClr>
                </a:solidFill>
              </a:rPr>
              <a:t>iPad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 Air 2,iPad Air, </a:t>
            </a:r>
            <a:r>
              <a:rPr lang="en-US" altLang="zh-TW" sz="1000" dirty="0" err="1">
                <a:solidFill>
                  <a:schemeClr val="bg1">
                    <a:lumMod val="85000"/>
                  </a:schemeClr>
                </a:solidFill>
              </a:rPr>
              <a:t>iPad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 (4th generation), </a:t>
            </a:r>
            <a:r>
              <a:rPr lang="en-US" altLang="zh-TW" sz="1000" dirty="0" err="1">
                <a:solidFill>
                  <a:schemeClr val="bg1">
                    <a:lumMod val="85000"/>
                  </a:schemeClr>
                </a:solidFill>
              </a:rPr>
              <a:t>iPad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 mini 3, </a:t>
            </a:r>
            <a:r>
              <a:rPr lang="en-US" altLang="zh-TW" sz="1000" dirty="0" err="1">
                <a:solidFill>
                  <a:schemeClr val="bg1">
                    <a:lumMod val="85000"/>
                  </a:schemeClr>
                </a:solidFill>
              </a:rPr>
              <a:t>iPad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 mini2, </a:t>
            </a:r>
            <a:r>
              <a:rPr lang="en-US" altLang="zh-TW" sz="1000" dirty="0" err="1">
                <a:solidFill>
                  <a:schemeClr val="bg1">
                    <a:lumMod val="85000"/>
                  </a:schemeClr>
                </a:solidFill>
              </a:rPr>
              <a:t>iPad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 mini, iPod touch (5th generation) and newer (</a:t>
            </a:r>
            <a:r>
              <a:rPr lang="en-US" altLang="zh-TW" sz="1000" dirty="0" err="1">
                <a:solidFill>
                  <a:schemeClr val="bg1">
                    <a:lumMod val="85000"/>
                  </a:schemeClr>
                </a:solidFill>
              </a:rPr>
              <a:t>iOS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</a:rPr>
              <a:t> 7.1+)</a:t>
            </a:r>
            <a:endParaRPr lang="zh-TW" altLang="en-US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4348" name="圖片 28" descr="10X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209800"/>
            <a:ext cx="236855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圖片 5" descr="with_iphone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6" t="-6020"/>
          <a:stretch>
            <a:fillRect/>
          </a:stretch>
        </p:blipFill>
        <p:spPr bwMode="auto">
          <a:xfrm>
            <a:off x="4356100" y="2425700"/>
            <a:ext cx="47879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404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llen">
      <a:majorFont>
        <a:latin typeface="Calibri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942826906BEA643945B82ADEBB4D02E" ma:contentTypeVersion="3" ma:contentTypeDescription="Utwórz nowy dokument." ma:contentTypeScope="" ma:versionID="facd98446aee286f3d10f4a550ec8339">
  <xsd:schema xmlns:xsd="http://www.w3.org/2001/XMLSchema" xmlns:xs="http://www.w3.org/2001/XMLSchema" xmlns:p="http://schemas.microsoft.com/office/2006/metadata/properties" xmlns:ns2="http://schemas.microsoft.com/sharepoint/v4" xmlns:ns3="69536c1b-9f56-46e5-bd69-ffee603e2f01" targetNamespace="http://schemas.microsoft.com/office/2006/metadata/properties" ma:root="true" ma:fieldsID="f5be7ccffae3beb2ca0c17cacbda7019" ns2:_="" ns3:_="">
    <xsd:import namespace="http://schemas.microsoft.com/sharepoint/v4"/>
    <xsd:import namespace="69536c1b-9f56-46e5-bd69-ffee603e2f01"/>
    <xsd:element name="properties">
      <xsd:complexType>
        <xsd:sequence>
          <xsd:element name="documentManagement">
            <xsd:complexType>
              <xsd:all>
                <xsd:element ref="ns2:IconOverlay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536c1b-9f56-46e5-bd69-ffee603e2f01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Udostępnianie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Udostępnione dla — szczegóły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6E57C72B-3BA9-4120-A205-0E357BC15E04}"/>
</file>

<file path=customXml/itemProps2.xml><?xml version="1.0" encoding="utf-8"?>
<ds:datastoreItem xmlns:ds="http://schemas.openxmlformats.org/officeDocument/2006/customXml" ds:itemID="{A0C7E308-CAFB-41C8-88B7-A9492B1BDA98}"/>
</file>

<file path=customXml/itemProps3.xml><?xml version="1.0" encoding="utf-8"?>
<ds:datastoreItem xmlns:ds="http://schemas.openxmlformats.org/officeDocument/2006/customXml" ds:itemID="{A0A0EFCE-8C0B-4D7F-A78E-5AC6943F0CCA}"/>
</file>

<file path=docProps/app.xml><?xml version="1.0" encoding="utf-8"?>
<Properties xmlns="http://schemas.openxmlformats.org/officeDocument/2006/extended-properties" xmlns:vt="http://schemas.openxmlformats.org/officeDocument/2006/docPropsVTypes">
  <TotalTime>13056</TotalTime>
  <Words>3499</Words>
  <Application>Microsoft Macintosh PowerPoint</Application>
  <PresentationFormat>如螢幕大小 (16:10)</PresentationFormat>
  <Paragraphs>1125</Paragraphs>
  <Slides>61</Slides>
  <Notes>15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61</vt:i4>
      </vt:variant>
    </vt:vector>
  </HeadingPairs>
  <TitlesOfParts>
    <vt:vector size="62" baseType="lpstr">
      <vt:lpstr>Office 佈景主題</vt:lpstr>
      <vt:lpstr> │Q2 │ Company Profile │</vt:lpstr>
      <vt:lpstr>PowerPoint 簡報</vt:lpstr>
      <vt:lpstr>PowerPoint 簡報</vt:lpstr>
      <vt:lpstr>Why PQI</vt:lpstr>
      <vt:lpstr>PowerPoint 簡報</vt:lpstr>
      <vt:lpstr>PowerPoint 簡報</vt:lpstr>
      <vt:lpstr>Storage Product Application</vt:lpstr>
      <vt:lpstr>iStorage Comparison</vt:lpstr>
      <vt:lpstr>PowerPoint 簡報</vt:lpstr>
      <vt:lpstr>PowerPoint 簡報</vt:lpstr>
      <vt:lpstr>PowerPoint 簡報</vt:lpstr>
      <vt:lpstr>PowerPoint 簡報</vt:lpstr>
      <vt:lpstr>PowerPoint 簡報</vt:lpstr>
      <vt:lpstr>Incredibly portable. With one amazing port- USB Type C</vt:lpstr>
      <vt:lpstr>PowerPoint 簡報</vt:lpstr>
      <vt:lpstr>Connect 311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PQI Power 6000V</vt:lpstr>
      <vt:lpstr>PQI Power 9000V</vt:lpstr>
      <vt:lpstr>PQI Power 12000V</vt:lpstr>
      <vt:lpstr>PQI Power 5000V</vt:lpstr>
      <vt:lpstr>PowerPoint 簡報</vt:lpstr>
      <vt:lpstr>Micro USB embedded Power Bank- 9000R</vt:lpstr>
      <vt:lpstr>PowerPoint 簡報</vt:lpstr>
      <vt:lpstr>PQI Power 12000e</vt:lpstr>
      <vt:lpstr>PQI Power 6000e</vt:lpstr>
      <vt:lpstr>PowerPoint 簡報</vt:lpstr>
      <vt:lpstr>PowerPoint 簡報</vt:lpstr>
      <vt:lpstr>PowerPoint 簡報</vt:lpstr>
      <vt:lpstr>PowerPoint 簡報</vt:lpstr>
      <vt:lpstr>PQI Power 15000</vt:lpstr>
      <vt:lpstr>PQI Power 10000c  </vt:lpstr>
      <vt:lpstr>PowerPoint 簡報</vt:lpstr>
      <vt:lpstr>PQI Lightning cable </vt:lpstr>
      <vt:lpstr>PowerPoint 簡報</vt:lpstr>
      <vt:lpstr>PowerPoint 簡報</vt:lpstr>
      <vt:lpstr>Metallic Lightning cable</vt:lpstr>
      <vt:lpstr>PQI i-dongle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PQI Mobility accessory- Support QC 2.0  </vt:lpstr>
      <vt:lpstr> PQI Quick Charge       vs. Power Bank &amp; Mobile Device </vt:lpstr>
      <vt:lpstr>QC 2.0 Power Bank  &amp; Wall Charger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Review</dc:title>
  <dc:creator>PQI Joe Chen</dc:creator>
  <cp:lastModifiedBy>pqi</cp:lastModifiedBy>
  <cp:revision>694</cp:revision>
  <cp:lastPrinted>2013-12-17T06:00:57Z</cp:lastPrinted>
  <dcterms:created xsi:type="dcterms:W3CDTF">2013-10-25T00:57:03Z</dcterms:created>
  <dcterms:modified xsi:type="dcterms:W3CDTF">2015-06-15T08:58:45Z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0x0101000942826906BEA643945B82ADEBB4D02E</vt:lpwstr>
  </property>
</Properties>
</file>