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84" r:id="rId2"/>
    <p:sldId id="426" r:id="rId3"/>
    <p:sldId id="428" r:id="rId4"/>
    <p:sldId id="431" r:id="rId5"/>
    <p:sldId id="432" r:id="rId6"/>
    <p:sldId id="433" r:id="rId7"/>
    <p:sldId id="434" r:id="rId8"/>
    <p:sldId id="436" r:id="rId9"/>
    <p:sldId id="438" r:id="rId10"/>
    <p:sldId id="419" r:id="rId11"/>
    <p:sldId id="440" r:id="rId12"/>
    <p:sldId id="441" r:id="rId13"/>
    <p:sldId id="421" r:id="rId14"/>
    <p:sldId id="422" r:id="rId15"/>
    <p:sldId id="424" r:id="rId16"/>
    <p:sldId id="398" r:id="rId17"/>
    <p:sldId id="392" r:id="rId18"/>
    <p:sldId id="393" r:id="rId19"/>
    <p:sldId id="270" r:id="rId20"/>
  </p:sldIdLst>
  <p:sldSz cx="9144000" cy="5715000" type="screen16x1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C9F"/>
    <a:srgbClr val="BEB4B8"/>
    <a:srgbClr val="CFBDD2"/>
    <a:srgbClr val="E4C1E3"/>
    <a:srgbClr val="232323"/>
    <a:srgbClr val="00007C"/>
    <a:srgbClr val="E4B02C"/>
    <a:srgbClr val="B00000"/>
    <a:srgbClr val="015C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661" autoAdjust="0"/>
    <p:restoredTop sz="93325" autoAdjust="0"/>
  </p:normalViewPr>
  <p:slideViewPr>
    <p:cSldViewPr>
      <p:cViewPr>
        <p:scale>
          <a:sx n="99" d="100"/>
          <a:sy n="99" d="100"/>
        </p:scale>
        <p:origin x="-1984" y="136"/>
      </p:cViewPr>
      <p:guideLst>
        <p:guide orient="horz" pos="180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8" Type="http://schemas.openxmlformats.org/officeDocument/2006/relationships/slide" Target="slides/slide7.xml"/><Relationship Id="rId21"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7" Type="http://schemas.openxmlformats.org/officeDocument/2006/relationships/slide" Target="slides/slide6.xml"/><Relationship Id="rId20" Type="http://schemas.openxmlformats.org/officeDocument/2006/relationships/slide" Target="slides/slide19.xml"/><Relationship Id="rId16" Type="http://schemas.openxmlformats.org/officeDocument/2006/relationships/slide" Target="slides/slide15.xml"/><Relationship Id="rId2" Type="http://schemas.openxmlformats.org/officeDocument/2006/relationships/slide" Target="slides/slide1.xml"/><Relationship Id="rId29" Type="http://schemas.openxmlformats.org/officeDocument/2006/relationships/customXml" Target="../customXml/item3.xml"/><Relationship Id="rId24" Type="http://schemas.openxmlformats.org/officeDocument/2006/relationships/viewProps" Target="viewProps.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presProps" Target="presProps.xml"/><Relationship Id="rId15" Type="http://schemas.openxmlformats.org/officeDocument/2006/relationships/slide" Target="slides/slide14.xml"/><Relationship Id="rId5" Type="http://schemas.openxmlformats.org/officeDocument/2006/relationships/slide" Target="slides/slide4.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9" Type="http://schemas.openxmlformats.org/officeDocument/2006/relationships/slide" Target="slides/slide8.xml"/><Relationship Id="rId22" Type="http://schemas.openxmlformats.org/officeDocument/2006/relationships/printerSettings" Target="printerSettings/printerSettings1.bin"/><Relationship Id="rId14" Type="http://schemas.openxmlformats.org/officeDocument/2006/relationships/slide" Target="slides/slide13.xml"/><Relationship Id="rId4" Type="http://schemas.openxmlformats.org/officeDocument/2006/relationships/slide" Target="slides/slide3.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E3094A-864B-4CBF-A731-8026F283BB1D}" type="datetimeFigureOut">
              <a:rPr lang="zh-TW" altLang="en-US" smtClean="0"/>
              <a:t>14/10/27</a:t>
            </a:fld>
            <a:endParaRPr lang="zh-TW" altLang="en-US"/>
          </a:p>
        </p:txBody>
      </p:sp>
      <p:sp>
        <p:nvSpPr>
          <p:cNvPr id="4" name="投影片圖像版面配置區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99CBA8-39BC-44C4-BEEB-6774633C2D55}" type="slidenum">
              <a:rPr lang="zh-TW" altLang="en-US" smtClean="0"/>
              <a:t>‹#›</a:t>
            </a:fld>
            <a:endParaRPr lang="zh-TW" altLang="en-US"/>
          </a:p>
        </p:txBody>
      </p:sp>
    </p:spTree>
    <p:extLst>
      <p:ext uri="{BB962C8B-B14F-4D97-AF65-F5344CB8AC3E}">
        <p14:creationId xmlns:p14="http://schemas.microsoft.com/office/powerpoint/2010/main" val="2924878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smtClean="0"/>
              <a:t>http://</a:t>
            </a:r>
            <a:r>
              <a:rPr kumimoji="1" lang="en-US" altLang="zh-TW" dirty="0" err="1" smtClean="0"/>
              <a:t>pulipuli.blogspot.tw</a:t>
            </a:r>
            <a:r>
              <a:rPr kumimoji="1" lang="en-US" altLang="zh-TW" dirty="0" smtClean="0"/>
              <a:t>/2012/11/mhl.html#postcata1409898001225_anchor4</a:t>
            </a:r>
            <a:endParaRPr kumimoji="1" lang="zh-TW" altLang="en-US" dirty="0"/>
          </a:p>
        </p:txBody>
      </p:sp>
      <p:sp>
        <p:nvSpPr>
          <p:cNvPr id="4" name="投影片編號版面配置區 3"/>
          <p:cNvSpPr>
            <a:spLocks noGrp="1"/>
          </p:cNvSpPr>
          <p:nvPr>
            <p:ph type="sldNum" sz="quarter" idx="10"/>
          </p:nvPr>
        </p:nvSpPr>
        <p:spPr/>
        <p:txBody>
          <a:bodyPr/>
          <a:lstStyle/>
          <a:p>
            <a:fld id="{8099CBA8-39BC-44C4-BEEB-6774633C2D55}" type="slidenum">
              <a:rPr lang="zh-TW" altLang="en-US" smtClean="0"/>
              <a:t>3</a:t>
            </a:fld>
            <a:endParaRPr lang="zh-TW" altLang="en-US"/>
          </a:p>
        </p:txBody>
      </p:sp>
    </p:spTree>
    <p:extLst>
      <p:ext uri="{BB962C8B-B14F-4D97-AF65-F5344CB8AC3E}">
        <p14:creationId xmlns:p14="http://schemas.microsoft.com/office/powerpoint/2010/main" val="1121692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smtClean="0"/>
              <a:t>http://</a:t>
            </a:r>
            <a:r>
              <a:rPr kumimoji="1" lang="en-US" altLang="zh-TW" dirty="0" err="1" smtClean="0"/>
              <a:t>www.samsung.com</a:t>
            </a:r>
            <a:r>
              <a:rPr kumimoji="1" lang="en-US" altLang="zh-TW" dirty="0" smtClean="0"/>
              <a:t>/</a:t>
            </a:r>
            <a:r>
              <a:rPr kumimoji="1" lang="en-US" altLang="zh-TW" dirty="0" err="1" smtClean="0"/>
              <a:t>uk</a:t>
            </a:r>
            <a:r>
              <a:rPr kumimoji="1" lang="en-US" altLang="zh-TW" dirty="0" smtClean="0"/>
              <a:t>/student/product-</a:t>
            </a:r>
            <a:r>
              <a:rPr kumimoji="1" lang="en-US" altLang="zh-TW" dirty="0" err="1" smtClean="0"/>
              <a:t>displays.html</a:t>
            </a:r>
            <a:endParaRPr kumimoji="1" lang="zh-TW" altLang="en-US" dirty="0"/>
          </a:p>
        </p:txBody>
      </p:sp>
      <p:sp>
        <p:nvSpPr>
          <p:cNvPr id="4" name="投影片編號版面配置區 3"/>
          <p:cNvSpPr>
            <a:spLocks noGrp="1"/>
          </p:cNvSpPr>
          <p:nvPr>
            <p:ph type="sldNum" sz="quarter" idx="10"/>
          </p:nvPr>
        </p:nvSpPr>
        <p:spPr/>
        <p:txBody>
          <a:bodyPr/>
          <a:lstStyle/>
          <a:p>
            <a:fld id="{8099CBA8-39BC-44C4-BEEB-6774633C2D55}" type="slidenum">
              <a:rPr lang="zh-TW" altLang="en-US" smtClean="0"/>
              <a:t>6</a:t>
            </a:fld>
            <a:endParaRPr lang="zh-TW" altLang="en-US"/>
          </a:p>
        </p:txBody>
      </p:sp>
    </p:spTree>
    <p:extLst>
      <p:ext uri="{BB962C8B-B14F-4D97-AF65-F5344CB8AC3E}">
        <p14:creationId xmlns:p14="http://schemas.microsoft.com/office/powerpoint/2010/main" val="83829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smtClean="0"/>
              <a:t>http://</a:t>
            </a:r>
            <a:r>
              <a:rPr kumimoji="1" lang="en-US" altLang="zh-TW" dirty="0" err="1" smtClean="0"/>
              <a:t>blog.clove.co.uk</a:t>
            </a:r>
            <a:r>
              <a:rPr kumimoji="1" lang="en-US" altLang="zh-TW" dirty="0" smtClean="0"/>
              <a:t>/2013/11/06/</a:t>
            </a:r>
            <a:r>
              <a:rPr kumimoji="1" lang="en-US" altLang="zh-TW" dirty="0" err="1" smtClean="0"/>
              <a:t>mhl</a:t>
            </a:r>
            <a:r>
              <a:rPr kumimoji="1" lang="en-US" altLang="zh-TW" dirty="0" smtClean="0"/>
              <a:t>/</a:t>
            </a:r>
            <a:endParaRPr kumimoji="1" lang="zh-TW" altLang="en-US" dirty="0"/>
          </a:p>
        </p:txBody>
      </p:sp>
      <p:sp>
        <p:nvSpPr>
          <p:cNvPr id="4" name="投影片編號版面配置區 3"/>
          <p:cNvSpPr>
            <a:spLocks noGrp="1"/>
          </p:cNvSpPr>
          <p:nvPr>
            <p:ph type="sldNum" sz="quarter" idx="10"/>
          </p:nvPr>
        </p:nvSpPr>
        <p:spPr/>
        <p:txBody>
          <a:bodyPr/>
          <a:lstStyle/>
          <a:p>
            <a:fld id="{8099CBA8-39BC-44C4-BEEB-6774633C2D55}" type="slidenum">
              <a:rPr lang="zh-TW" altLang="en-US" smtClean="0"/>
              <a:t>7</a:t>
            </a:fld>
            <a:endParaRPr lang="zh-TW" altLang="en-US"/>
          </a:p>
        </p:txBody>
      </p:sp>
    </p:spTree>
    <p:extLst>
      <p:ext uri="{BB962C8B-B14F-4D97-AF65-F5344CB8AC3E}">
        <p14:creationId xmlns:p14="http://schemas.microsoft.com/office/powerpoint/2010/main" val="4126119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smtClean="0"/>
              <a:t>http://</a:t>
            </a:r>
            <a:r>
              <a:rPr kumimoji="1" lang="en-US" altLang="zh-TW" dirty="0" err="1" smtClean="0"/>
              <a:t>www.sonymobile.com</a:t>
            </a:r>
            <a:r>
              <a:rPr kumimoji="1" lang="en-US" altLang="zh-TW" dirty="0" smtClean="0"/>
              <a:t>/</a:t>
            </a:r>
            <a:r>
              <a:rPr kumimoji="1" lang="en-US" altLang="zh-TW" dirty="0" err="1" smtClean="0"/>
              <a:t>tw</a:t>
            </a:r>
            <a:r>
              <a:rPr kumimoji="1" lang="en-US" altLang="zh-TW" dirty="0" smtClean="0"/>
              <a:t>/support/</a:t>
            </a:r>
            <a:r>
              <a:rPr kumimoji="1" lang="en-US" altLang="zh-TW" dirty="0" err="1" smtClean="0"/>
              <a:t>faq</a:t>
            </a:r>
            <a:r>
              <a:rPr kumimoji="1" lang="en-US" altLang="zh-TW" dirty="0" smtClean="0"/>
              <a:t>/mhl-to-hdmi-adapter-im750/mhl-to-hdmi-adapter-im750/how-do-i-view-phone-content-on-a-tv-using-the-mhl-to-hdmi-adapter-1/</a:t>
            </a:r>
            <a:endParaRPr kumimoji="1" lang="zh-TW" altLang="en-US" dirty="0"/>
          </a:p>
        </p:txBody>
      </p:sp>
      <p:sp>
        <p:nvSpPr>
          <p:cNvPr id="4" name="投影片編號版面配置區 3"/>
          <p:cNvSpPr>
            <a:spLocks noGrp="1"/>
          </p:cNvSpPr>
          <p:nvPr>
            <p:ph type="sldNum" sz="quarter" idx="10"/>
          </p:nvPr>
        </p:nvSpPr>
        <p:spPr/>
        <p:txBody>
          <a:bodyPr/>
          <a:lstStyle/>
          <a:p>
            <a:fld id="{8099CBA8-39BC-44C4-BEEB-6774633C2D55}" type="slidenum">
              <a:rPr lang="zh-TW" altLang="en-US" smtClean="0"/>
              <a:t>8</a:t>
            </a:fld>
            <a:endParaRPr lang="zh-TW" altLang="en-US"/>
          </a:p>
        </p:txBody>
      </p:sp>
    </p:spTree>
    <p:extLst>
      <p:ext uri="{BB962C8B-B14F-4D97-AF65-F5344CB8AC3E}">
        <p14:creationId xmlns:p14="http://schemas.microsoft.com/office/powerpoint/2010/main" val="1335840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8099CBA8-39BC-44C4-BEEB-6774633C2D55}" type="slidenum">
              <a:rPr lang="zh-TW" altLang="en-US" smtClean="0"/>
              <a:t>18</a:t>
            </a:fld>
            <a:endParaRPr lang="zh-TW" altLang="en-US"/>
          </a:p>
        </p:txBody>
      </p:sp>
    </p:spTree>
    <p:extLst>
      <p:ext uri="{BB962C8B-B14F-4D97-AF65-F5344CB8AC3E}">
        <p14:creationId xmlns:p14="http://schemas.microsoft.com/office/powerpoint/2010/main" val="4282251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775355"/>
            <a:ext cx="7772400" cy="1225021"/>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A64F8593-91CE-4084-BD60-4C1D67990A95}" type="datetimeFigureOut">
              <a:rPr lang="zh-TW" altLang="en-US" smtClean="0"/>
              <a:t>14/10/27</a:t>
            </a:fld>
            <a:endParaRPr lang="zh-TW" altLang="en-US"/>
          </a:p>
        </p:txBody>
      </p:sp>
      <p:sp>
        <p:nvSpPr>
          <p:cNvPr id="5" name="頁尾版面配置區 4"/>
          <p:cNvSpPr>
            <a:spLocks noGrp="1"/>
          </p:cNvSpPr>
          <p:nvPr>
            <p:ph type="ftr" sz="quarter" idx="11"/>
          </p:nvPr>
        </p:nvSpPr>
        <p:spPr/>
        <p:txBody>
          <a:bodyPr/>
          <a:lstStyle/>
          <a:p>
            <a:endParaRPr lang="zh-TW" altLang="en-US" dirty="0"/>
          </a:p>
        </p:txBody>
      </p:sp>
      <p:sp>
        <p:nvSpPr>
          <p:cNvPr id="6" name="投影片編號版面配置區 5"/>
          <p:cNvSpPr>
            <a:spLocks noGrp="1"/>
          </p:cNvSpPr>
          <p:nvPr>
            <p:ph type="sldNum" sz="quarter" idx="12"/>
          </p:nvPr>
        </p:nvSpPr>
        <p:spPr/>
        <p:txBody>
          <a:bodyPr/>
          <a:lstStyle/>
          <a:p>
            <a:fld id="{75BD235F-4CEA-4A92-BD1C-C733864BB44C}" type="slidenum">
              <a:rPr lang="zh-TW" altLang="en-US" smtClean="0"/>
              <a:t>‹#›</a:t>
            </a:fld>
            <a:endParaRPr lang="zh-TW" altLang="en-US"/>
          </a:p>
        </p:txBody>
      </p:sp>
    </p:spTree>
    <p:extLst>
      <p:ext uri="{BB962C8B-B14F-4D97-AF65-F5344CB8AC3E}">
        <p14:creationId xmlns:p14="http://schemas.microsoft.com/office/powerpoint/2010/main" val="101485469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64F8593-91CE-4084-BD60-4C1D67990A95}" type="datetimeFigureOut">
              <a:rPr lang="zh-TW" altLang="en-US" smtClean="0"/>
              <a:t>14/10/27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5BD235F-4CEA-4A92-BD1C-C733864BB44C}" type="slidenum">
              <a:rPr lang="zh-TW" altLang="en-US" smtClean="0"/>
              <a:t>‹#›</a:t>
            </a:fld>
            <a:endParaRPr lang="zh-TW" altLang="en-US"/>
          </a:p>
        </p:txBody>
      </p:sp>
    </p:spTree>
    <p:extLst>
      <p:ext uri="{BB962C8B-B14F-4D97-AF65-F5344CB8AC3E}">
        <p14:creationId xmlns:p14="http://schemas.microsoft.com/office/powerpoint/2010/main" val="3351701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190500"/>
            <a:ext cx="2057400" cy="40640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90500"/>
            <a:ext cx="6019800" cy="40640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64F8593-91CE-4084-BD60-4C1D67990A95}" type="datetimeFigureOut">
              <a:rPr lang="zh-TW" altLang="en-US" smtClean="0"/>
              <a:t>14/10/27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5BD235F-4CEA-4A92-BD1C-C733864BB44C}" type="slidenum">
              <a:rPr lang="zh-TW" altLang="en-US" smtClean="0"/>
              <a:t>‹#›</a:t>
            </a:fld>
            <a:endParaRPr lang="zh-TW" altLang="en-US"/>
          </a:p>
        </p:txBody>
      </p:sp>
    </p:spTree>
    <p:extLst>
      <p:ext uri="{BB962C8B-B14F-4D97-AF65-F5344CB8AC3E}">
        <p14:creationId xmlns:p14="http://schemas.microsoft.com/office/powerpoint/2010/main" val="598114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865"/>
            <a:ext cx="8229600" cy="9525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333500"/>
            <a:ext cx="8229600" cy="3771636"/>
          </a:xfrm>
        </p:spPr>
        <p:txBody>
          <a:bodyPr/>
          <a:lstStyle/>
          <a:p>
            <a:endParaRPr lang="zh-TW" altLang="en-US"/>
          </a:p>
        </p:txBody>
      </p:sp>
      <p:sp>
        <p:nvSpPr>
          <p:cNvPr id="4" name="日期版面配置區 3"/>
          <p:cNvSpPr>
            <a:spLocks noGrp="1"/>
          </p:cNvSpPr>
          <p:nvPr>
            <p:ph type="dt" sz="half" idx="10"/>
          </p:nvPr>
        </p:nvSpPr>
        <p:spPr>
          <a:xfrm>
            <a:off x="457200" y="5204354"/>
            <a:ext cx="2133600" cy="396875"/>
          </a:xfrm>
        </p:spPr>
        <p:txBody>
          <a:bodyPr/>
          <a:lstStyle>
            <a:lvl1pPr>
              <a:defRPr/>
            </a:lvl1pPr>
          </a:lstStyle>
          <a:p>
            <a:endParaRPr lang="en-US" altLang="zh-TW"/>
          </a:p>
        </p:txBody>
      </p:sp>
      <p:sp>
        <p:nvSpPr>
          <p:cNvPr id="5" name="頁尾版面配置區 4"/>
          <p:cNvSpPr>
            <a:spLocks noGrp="1"/>
          </p:cNvSpPr>
          <p:nvPr>
            <p:ph type="ftr" sz="quarter" idx="11"/>
          </p:nvPr>
        </p:nvSpPr>
        <p:spPr>
          <a:xfrm>
            <a:off x="3124200" y="5204354"/>
            <a:ext cx="2895600" cy="396875"/>
          </a:xfrm>
        </p:spPr>
        <p:txBody>
          <a:bodyPr/>
          <a:lstStyle>
            <a:lvl1pPr>
              <a:defRPr/>
            </a:lvl1pPr>
          </a:lstStyle>
          <a:p>
            <a:endParaRPr lang="en-US" altLang="zh-TW"/>
          </a:p>
        </p:txBody>
      </p:sp>
      <p:sp>
        <p:nvSpPr>
          <p:cNvPr id="6" name="投影片編號版面配置區 5"/>
          <p:cNvSpPr>
            <a:spLocks noGrp="1"/>
          </p:cNvSpPr>
          <p:nvPr>
            <p:ph type="sldNum" sz="quarter" idx="12"/>
          </p:nvPr>
        </p:nvSpPr>
        <p:spPr>
          <a:xfrm>
            <a:off x="6553200" y="5204354"/>
            <a:ext cx="2133600" cy="396875"/>
          </a:xfrm>
        </p:spPr>
        <p:txBody>
          <a:bodyPr/>
          <a:lstStyle>
            <a:lvl1pPr>
              <a:defRPr/>
            </a:lvl1pPr>
          </a:lstStyle>
          <a:p>
            <a:fld id="{66984CBE-F9F5-344C-972F-E095C5D2157A}" type="slidenum">
              <a:rPr lang="en-US" altLang="zh-TW"/>
              <a:pPr/>
              <a:t>‹#›</a:t>
            </a:fld>
            <a:endParaRPr lang="en-US" altLang="zh-TW"/>
          </a:p>
        </p:txBody>
      </p:sp>
    </p:spTree>
    <p:extLst>
      <p:ext uri="{BB962C8B-B14F-4D97-AF65-F5344CB8AC3E}">
        <p14:creationId xmlns:p14="http://schemas.microsoft.com/office/powerpoint/2010/main" val="402870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內容">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28865"/>
            <a:ext cx="8229600" cy="4876271"/>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日期版面配置區 2"/>
          <p:cNvSpPr>
            <a:spLocks noGrp="1"/>
          </p:cNvSpPr>
          <p:nvPr>
            <p:ph type="dt" sz="half" idx="10"/>
          </p:nvPr>
        </p:nvSpPr>
        <p:spPr>
          <a:xfrm>
            <a:off x="457200" y="5204354"/>
            <a:ext cx="2133600" cy="396875"/>
          </a:xfrm>
        </p:spPr>
        <p:txBody>
          <a:bodyPr/>
          <a:lstStyle>
            <a:lvl1pPr>
              <a:defRPr/>
            </a:lvl1pPr>
          </a:lstStyle>
          <a:p>
            <a:endParaRPr lang="en-US" altLang="zh-TW"/>
          </a:p>
        </p:txBody>
      </p:sp>
      <p:sp>
        <p:nvSpPr>
          <p:cNvPr id="4" name="頁尾版面配置區 3"/>
          <p:cNvSpPr>
            <a:spLocks noGrp="1"/>
          </p:cNvSpPr>
          <p:nvPr>
            <p:ph type="ftr" sz="quarter" idx="11"/>
          </p:nvPr>
        </p:nvSpPr>
        <p:spPr>
          <a:xfrm>
            <a:off x="3124200" y="5204354"/>
            <a:ext cx="2895600" cy="396875"/>
          </a:xfrm>
        </p:spPr>
        <p:txBody>
          <a:bodyPr/>
          <a:lstStyle>
            <a:lvl1pPr>
              <a:defRPr/>
            </a:lvl1pPr>
          </a:lstStyle>
          <a:p>
            <a:endParaRPr lang="en-US" altLang="zh-TW"/>
          </a:p>
        </p:txBody>
      </p:sp>
      <p:sp>
        <p:nvSpPr>
          <p:cNvPr id="5" name="投影片編號版面配置區 4"/>
          <p:cNvSpPr>
            <a:spLocks noGrp="1"/>
          </p:cNvSpPr>
          <p:nvPr>
            <p:ph type="sldNum" sz="quarter" idx="12"/>
          </p:nvPr>
        </p:nvSpPr>
        <p:spPr>
          <a:xfrm>
            <a:off x="6553200" y="5204354"/>
            <a:ext cx="2133600" cy="396875"/>
          </a:xfrm>
        </p:spPr>
        <p:txBody>
          <a:bodyPr/>
          <a:lstStyle>
            <a:lvl1pPr>
              <a:defRPr/>
            </a:lvl1pPr>
          </a:lstStyle>
          <a:p>
            <a:fld id="{E16F2C43-CFAF-B842-9F1C-A3ABE0E0915D}" type="slidenum">
              <a:rPr lang="en-US" altLang="zh-TW"/>
              <a:pPr/>
              <a:t>‹#›</a:t>
            </a:fld>
            <a:endParaRPr lang="en-US" altLang="zh-TW"/>
          </a:p>
        </p:txBody>
      </p:sp>
    </p:spTree>
    <p:extLst>
      <p:ext uri="{BB962C8B-B14F-4D97-AF65-F5344CB8AC3E}">
        <p14:creationId xmlns:p14="http://schemas.microsoft.com/office/powerpoint/2010/main" val="282040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64F8593-91CE-4084-BD60-4C1D67990A95}" type="datetimeFigureOut">
              <a:rPr lang="zh-TW" altLang="en-US" smtClean="0"/>
              <a:t>14/10/27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5BD235F-4CEA-4A92-BD1C-C733864BB44C}" type="slidenum">
              <a:rPr lang="zh-TW" altLang="en-US" smtClean="0"/>
              <a:t>‹#›</a:t>
            </a:fld>
            <a:endParaRPr lang="zh-TW" altLang="en-US"/>
          </a:p>
        </p:txBody>
      </p:sp>
    </p:spTree>
    <p:extLst>
      <p:ext uri="{BB962C8B-B14F-4D97-AF65-F5344CB8AC3E}">
        <p14:creationId xmlns:p14="http://schemas.microsoft.com/office/powerpoint/2010/main" val="4062457047"/>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672417"/>
            <a:ext cx="7772400" cy="1135063"/>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A64F8593-91CE-4084-BD60-4C1D67990A95}" type="datetimeFigureOut">
              <a:rPr lang="zh-TW" altLang="en-US" smtClean="0"/>
              <a:t>14/10/27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5BD235F-4CEA-4A92-BD1C-C733864BB44C}" type="slidenum">
              <a:rPr lang="zh-TW" altLang="en-US" smtClean="0"/>
              <a:t>‹#›</a:t>
            </a:fld>
            <a:endParaRPr lang="zh-TW" altLang="en-US"/>
          </a:p>
        </p:txBody>
      </p:sp>
    </p:spTree>
    <p:extLst>
      <p:ext uri="{BB962C8B-B14F-4D97-AF65-F5344CB8AC3E}">
        <p14:creationId xmlns:p14="http://schemas.microsoft.com/office/powerpoint/2010/main" val="146986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A64F8593-91CE-4084-BD60-4C1D67990A95}" type="datetimeFigureOut">
              <a:rPr lang="zh-TW" altLang="en-US" smtClean="0"/>
              <a:t>14/10/27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5BD235F-4CEA-4A92-BD1C-C733864BB44C}" type="slidenum">
              <a:rPr lang="zh-TW" altLang="en-US" smtClean="0"/>
              <a:t>‹#›</a:t>
            </a:fld>
            <a:endParaRPr lang="zh-TW" altLang="en-US"/>
          </a:p>
        </p:txBody>
      </p:sp>
    </p:spTree>
    <p:extLst>
      <p:ext uri="{BB962C8B-B14F-4D97-AF65-F5344CB8AC3E}">
        <p14:creationId xmlns:p14="http://schemas.microsoft.com/office/powerpoint/2010/main" val="1936274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865"/>
            <a:ext cx="8229600" cy="9525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A64F8593-91CE-4084-BD60-4C1D67990A95}" type="datetimeFigureOut">
              <a:rPr lang="zh-TW" altLang="en-US" smtClean="0"/>
              <a:t>14/10/27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5BD235F-4CEA-4A92-BD1C-C733864BB44C}" type="slidenum">
              <a:rPr lang="zh-TW" altLang="en-US" smtClean="0"/>
              <a:t>‹#›</a:t>
            </a:fld>
            <a:endParaRPr lang="zh-TW" altLang="en-US"/>
          </a:p>
        </p:txBody>
      </p:sp>
    </p:spTree>
    <p:extLst>
      <p:ext uri="{BB962C8B-B14F-4D97-AF65-F5344CB8AC3E}">
        <p14:creationId xmlns:p14="http://schemas.microsoft.com/office/powerpoint/2010/main" val="764538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A64F8593-91CE-4084-BD60-4C1D67990A95}" type="datetimeFigureOut">
              <a:rPr lang="zh-TW" altLang="en-US" smtClean="0"/>
              <a:t>14/10/27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5BD235F-4CEA-4A92-BD1C-C733864BB44C}" type="slidenum">
              <a:rPr lang="zh-TW" altLang="en-US" smtClean="0"/>
              <a:t>‹#›</a:t>
            </a:fld>
            <a:endParaRPr lang="zh-TW" altLang="en-US"/>
          </a:p>
        </p:txBody>
      </p:sp>
    </p:spTree>
    <p:extLst>
      <p:ext uri="{BB962C8B-B14F-4D97-AF65-F5344CB8AC3E}">
        <p14:creationId xmlns:p14="http://schemas.microsoft.com/office/powerpoint/2010/main" val="1386505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64F8593-91CE-4084-BD60-4C1D67990A95}" type="datetimeFigureOut">
              <a:rPr lang="zh-TW" altLang="en-US" smtClean="0"/>
              <a:t>14/10/27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5BD235F-4CEA-4A92-BD1C-C733864BB44C}" type="slidenum">
              <a:rPr lang="zh-TW" altLang="en-US" smtClean="0"/>
              <a:t>‹#›</a:t>
            </a:fld>
            <a:endParaRPr lang="zh-TW" altLang="en-US"/>
          </a:p>
        </p:txBody>
      </p:sp>
    </p:spTree>
    <p:extLst>
      <p:ext uri="{BB962C8B-B14F-4D97-AF65-F5344CB8AC3E}">
        <p14:creationId xmlns:p14="http://schemas.microsoft.com/office/powerpoint/2010/main" val="2730373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27542"/>
            <a:ext cx="3008313" cy="968375"/>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64F8593-91CE-4084-BD60-4C1D67990A95}" type="datetimeFigureOut">
              <a:rPr lang="zh-TW" altLang="en-US" smtClean="0"/>
              <a:t>14/10/27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5BD235F-4CEA-4A92-BD1C-C733864BB44C}" type="slidenum">
              <a:rPr lang="zh-TW" altLang="en-US" smtClean="0"/>
              <a:t>‹#›</a:t>
            </a:fld>
            <a:endParaRPr lang="zh-TW" altLang="en-US"/>
          </a:p>
        </p:txBody>
      </p:sp>
    </p:spTree>
    <p:extLst>
      <p:ext uri="{BB962C8B-B14F-4D97-AF65-F5344CB8AC3E}">
        <p14:creationId xmlns:p14="http://schemas.microsoft.com/office/powerpoint/2010/main" val="1535133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000500"/>
            <a:ext cx="5486400" cy="472282"/>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64F8593-91CE-4084-BD60-4C1D67990A95}" type="datetimeFigureOut">
              <a:rPr lang="zh-TW" altLang="en-US" smtClean="0"/>
              <a:t>14/10/27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5BD235F-4CEA-4A92-BD1C-C733864BB44C}" type="slidenum">
              <a:rPr lang="zh-TW" altLang="en-US" smtClean="0"/>
              <a:t>‹#›</a:t>
            </a:fld>
            <a:endParaRPr lang="zh-TW" altLang="en-US"/>
          </a:p>
        </p:txBody>
      </p:sp>
    </p:spTree>
    <p:extLst>
      <p:ext uri="{BB962C8B-B14F-4D97-AF65-F5344CB8AC3E}">
        <p14:creationId xmlns:p14="http://schemas.microsoft.com/office/powerpoint/2010/main" val="2044488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A64F8593-91CE-4084-BD60-4C1D67990A95}" type="datetimeFigureOut">
              <a:rPr lang="zh-TW" altLang="en-US" smtClean="0"/>
              <a:t>14/10/27</a:t>
            </a:fld>
            <a:endParaRPr lang="zh-TW" altLang="en-US"/>
          </a:p>
        </p:txBody>
      </p:sp>
      <p:sp>
        <p:nvSpPr>
          <p:cNvPr id="5" name="頁尾版面配置區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75BD235F-4CEA-4A92-BD1C-C733864BB44C}" type="slidenum">
              <a:rPr lang="zh-TW" altLang="en-US" smtClean="0"/>
              <a:t>‹#›</a:t>
            </a:fld>
            <a:endParaRPr lang="zh-TW" altLang="en-US"/>
          </a:p>
        </p:txBody>
      </p:sp>
      <p:sp>
        <p:nvSpPr>
          <p:cNvPr id="7" name="文字方塊 6"/>
          <p:cNvSpPr txBox="1"/>
          <p:nvPr userDrawn="1"/>
        </p:nvSpPr>
        <p:spPr>
          <a:xfrm rot="5400000">
            <a:off x="8231410" y="4802410"/>
            <a:ext cx="1609736" cy="215444"/>
          </a:xfrm>
          <a:prstGeom prst="rect">
            <a:avLst/>
          </a:prstGeom>
          <a:noFill/>
        </p:spPr>
        <p:txBody>
          <a:bodyPr wrap="none" rtlCol="0">
            <a:spAutoFit/>
          </a:bodyPr>
          <a:lstStyle/>
          <a:p>
            <a:r>
              <a:rPr lang="en-US" altLang="zh-TW" sz="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PQI Confidential &amp; Property</a:t>
            </a:r>
            <a:endParaRPr lang="zh-TW" altLang="en-US" sz="800" dirty="0">
              <a:solidFill>
                <a:schemeClr val="bg1">
                  <a:lumMod val="50000"/>
                </a:schemeClr>
              </a:solidFill>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83947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gif"/><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png"/><Relationship Id="rId5"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image" Target="../media/image29.emf"/><Relationship Id="rId5" Type="http://schemas.openxmlformats.org/officeDocument/2006/relationships/image" Target="../media/image30.jpeg"/><Relationship Id="rId6" Type="http://schemas.openxmlformats.org/officeDocument/2006/relationships/image" Target="../media/image31.jpeg"/><Relationship Id="rId7" Type="http://schemas.openxmlformats.org/officeDocument/2006/relationships/image" Target="../media/image32.jpeg"/><Relationship Id="rId8" Type="http://schemas.openxmlformats.org/officeDocument/2006/relationships/image" Target="../media/image33.jpeg"/><Relationship Id="rId9" Type="http://schemas.openxmlformats.org/officeDocument/2006/relationships/image" Target="../media/image34.jpeg"/><Relationship Id="rId10" Type="http://schemas.openxmlformats.org/officeDocument/2006/relationships/image" Target="../media/image35.jpeg"/><Relationship Id="rId11"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 Id="rId3"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4" Type="http://schemas.microsoft.com/office/2007/relationships/hdphoto" Target="../media/hdphoto5.wdp"/><Relationship Id="rId5" Type="http://schemas.openxmlformats.org/officeDocument/2006/relationships/image" Target="../media/image40.jpeg"/><Relationship Id="rId6" Type="http://schemas.openxmlformats.org/officeDocument/2006/relationships/image" Target="../media/image41.emf"/><Relationship Id="rId7" Type="http://schemas.microsoft.com/office/2007/relationships/hdphoto" Target="../media/hdphoto6.wdp"/><Relationship Id="rId8" Type="http://schemas.openxmlformats.org/officeDocument/2006/relationships/image" Target="../media/image42.jpg"/><Relationship Id="rId9" Type="http://schemas.openxmlformats.org/officeDocument/2006/relationships/image" Target="../media/image43.jpeg"/><Relationship Id="rId1" Type="http://schemas.openxmlformats.org/officeDocument/2006/relationships/slideLayout" Target="../slideLayouts/slideLayout7.xml"/><Relationship Id="rId2" Type="http://schemas.openxmlformats.org/officeDocument/2006/relationships/image" Target="../media/image38.emf"/></Relationships>
</file>

<file path=ppt/slides/_rels/slide14.xml.rels><?xml version="1.0" encoding="UTF-8" standalone="yes"?>
<Relationships xmlns="http://schemas.openxmlformats.org/package/2006/relationships"><Relationship Id="rId11" Type="http://schemas.openxmlformats.org/officeDocument/2006/relationships/image" Target="../media/image48.jpeg"/><Relationship Id="rId12" Type="http://schemas.openxmlformats.org/officeDocument/2006/relationships/image" Target="../media/image49.png"/><Relationship Id="rId13" Type="http://schemas.openxmlformats.org/officeDocument/2006/relationships/image" Target="../media/image50.jpeg"/><Relationship Id="rId1" Type="http://schemas.openxmlformats.org/officeDocument/2006/relationships/slideLayout" Target="../slideLayouts/slideLayout7.xml"/><Relationship Id="rId2" Type="http://schemas.openxmlformats.org/officeDocument/2006/relationships/image" Target="../media/image44.png"/><Relationship Id="rId3" Type="http://schemas.openxmlformats.org/officeDocument/2006/relationships/image" Target="../media/image45.jpg"/><Relationship Id="rId4" Type="http://schemas.openxmlformats.org/officeDocument/2006/relationships/image" Target="../media/image46.jpeg"/><Relationship Id="rId5" Type="http://schemas.openxmlformats.org/officeDocument/2006/relationships/image" Target="../media/image47.png"/><Relationship Id="rId6" Type="http://schemas.microsoft.com/office/2007/relationships/hdphoto" Target="../media/hdphoto7.wdp"/><Relationship Id="rId7" Type="http://schemas.openxmlformats.org/officeDocument/2006/relationships/image" Target="../media/image38.emf"/><Relationship Id="rId8" Type="http://schemas.openxmlformats.org/officeDocument/2006/relationships/image" Target="../media/image39.png"/><Relationship Id="rId9" Type="http://schemas.microsoft.com/office/2007/relationships/hdphoto" Target="../media/hdphoto8.wdp"/><Relationship Id="rId10" Type="http://schemas.openxmlformats.org/officeDocument/2006/relationships/image" Target="../media/image40.jpeg"/></Relationships>
</file>

<file path=ppt/slides/_rels/slide15.xml.rels><?xml version="1.0" encoding="UTF-8" standalone="yes"?>
<Relationships xmlns="http://schemas.openxmlformats.org/package/2006/relationships"><Relationship Id="rId3" Type="http://schemas.openxmlformats.org/officeDocument/2006/relationships/image" Target="../media/image52.emf"/><Relationship Id="rId4" Type="http://schemas.openxmlformats.org/officeDocument/2006/relationships/image" Target="../media/image53.png"/><Relationship Id="rId5" Type="http://schemas.microsoft.com/office/2007/relationships/hdphoto" Target="../media/hdphoto9.wdp"/><Relationship Id="rId6" Type="http://schemas.openxmlformats.org/officeDocument/2006/relationships/image" Target="../media/image38.emf"/><Relationship Id="rId7" Type="http://schemas.openxmlformats.org/officeDocument/2006/relationships/image" Target="../media/image54.jpeg"/><Relationship Id="rId8" Type="http://schemas.openxmlformats.org/officeDocument/2006/relationships/image" Target="../media/image55.jpeg"/><Relationship Id="rId9" Type="http://schemas.openxmlformats.org/officeDocument/2006/relationships/image" Target="../media/image56.jpeg"/><Relationship Id="rId1" Type="http://schemas.openxmlformats.org/officeDocument/2006/relationships/slideLayout" Target="../slideLayouts/slideLayout7.xml"/><Relationship Id="rId2" Type="http://schemas.openxmlformats.org/officeDocument/2006/relationships/image" Target="../media/image5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8.png"/></Relationships>
</file>

<file path=ppt/slides/_rels/slide18.xml.rels><?xml version="1.0" encoding="UTF-8" standalone="yes"?>
<Relationships xmlns="http://schemas.openxmlformats.org/package/2006/relationships"><Relationship Id="rId3" Type="http://schemas.openxmlformats.org/officeDocument/2006/relationships/image" Target="../media/image59.jpeg"/><Relationship Id="rId4" Type="http://schemas.microsoft.com/office/2007/relationships/hdphoto" Target="../media/hdphoto10.wdp"/><Relationship Id="rId5" Type="http://schemas.openxmlformats.org/officeDocument/2006/relationships/image" Target="../media/image60.png"/><Relationship Id="rId6" Type="http://schemas.openxmlformats.org/officeDocument/2006/relationships/image" Target="../media/image61.png"/><Relationship Id="rId7" Type="http://schemas.openxmlformats.org/officeDocument/2006/relationships/image" Target="../media/image62.pn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g"/><Relationship Id="rId5" Type="http://schemas.openxmlformats.org/officeDocument/2006/relationships/image" Target="../media/image13.jpeg"/><Relationship Id="rId6" Type="http://schemas.openxmlformats.org/officeDocument/2006/relationships/image" Target="../media/image14.jpg"/><Relationship Id="rId7" Type="http://schemas.openxmlformats.org/officeDocument/2006/relationships/image" Target="../media/image15.png"/><Relationship Id="rId8"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image" Target="../media/image21.png"/><Relationship Id="rId8" Type="http://schemas.microsoft.com/office/2007/relationships/hdphoto" Target="../media/hdphoto2.wdp"/><Relationship Id="rId9" Type="http://schemas.microsoft.com/office/2007/relationships/hdphoto" Target="../media/hdphoto3.wdp"/><Relationship Id="rId10" Type="http://schemas.openxmlformats.org/officeDocument/2006/relationships/image" Target="../media/image22.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descr="ap100126117454-smartphones.jpg"/>
          <p:cNvPicPr>
            <a:picLocks noChangeAspect="1"/>
          </p:cNvPicPr>
          <p:nvPr/>
        </p:nvPicPr>
        <p:blipFill rotWithShape="1">
          <a:blip r:embed="rId2" cstate="email">
            <a:duotone>
              <a:prstClr val="black"/>
              <a:schemeClr val="accent5">
                <a:tint val="45000"/>
                <a:satMod val="400000"/>
              </a:scheme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r="10086"/>
          <a:stretch/>
        </p:blipFill>
        <p:spPr>
          <a:xfrm>
            <a:off x="0" y="-5454"/>
            <a:ext cx="9144000" cy="5720454"/>
          </a:xfrm>
          <a:prstGeom prst="rect">
            <a:avLst/>
          </a:prstGeom>
        </p:spPr>
      </p:pic>
      <p:pic>
        <p:nvPicPr>
          <p:cNvPr id="2" name="圖片 1" descr="PQI logo W.gi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56376" y="193204"/>
            <a:ext cx="988740" cy="653222"/>
          </a:xfrm>
          <a:prstGeom prst="rect">
            <a:avLst/>
          </a:prstGeom>
        </p:spPr>
      </p:pic>
      <p:sp>
        <p:nvSpPr>
          <p:cNvPr id="5" name="文字方塊 4"/>
          <p:cNvSpPr txBox="1"/>
          <p:nvPr/>
        </p:nvSpPr>
        <p:spPr>
          <a:xfrm>
            <a:off x="683568" y="3073524"/>
            <a:ext cx="2304256" cy="307777"/>
          </a:xfrm>
          <a:prstGeom prst="rect">
            <a:avLst/>
          </a:prstGeom>
          <a:noFill/>
        </p:spPr>
        <p:txBody>
          <a:bodyPr wrap="square" rtlCol="0">
            <a:spAutoFit/>
          </a:bodyPr>
          <a:lstStyle/>
          <a:p>
            <a:r>
              <a:rPr kumimoji="1" lang="en-US" altLang="zh-TW" sz="1400" dirty="0" smtClean="0">
                <a:solidFill>
                  <a:srgbClr val="FFFFFF"/>
                </a:solidFill>
              </a:rPr>
              <a:t>Date: Oct</a:t>
            </a:r>
            <a:r>
              <a:rPr kumimoji="1" lang="en-US" altLang="zh-CN" sz="1400" dirty="0" smtClean="0">
                <a:solidFill>
                  <a:srgbClr val="FFFFFF"/>
                </a:solidFill>
              </a:rPr>
              <a:t>.</a:t>
            </a:r>
            <a:r>
              <a:rPr kumimoji="1" lang="en-US" altLang="zh-CN" sz="1400" dirty="0" smtClean="0">
                <a:solidFill>
                  <a:srgbClr val="FFFFFF"/>
                </a:solidFill>
              </a:rPr>
              <a:t>24, </a:t>
            </a:r>
            <a:r>
              <a:rPr kumimoji="1" lang="en-US" altLang="zh-CN" sz="1400" dirty="0" smtClean="0">
                <a:solidFill>
                  <a:srgbClr val="FFFFFF"/>
                </a:solidFill>
              </a:rPr>
              <a:t>2014</a:t>
            </a:r>
            <a:endParaRPr kumimoji="1" lang="zh-TW" altLang="en-US" sz="1400" dirty="0">
              <a:solidFill>
                <a:srgbClr val="FFFFFF"/>
              </a:solidFill>
            </a:endParaRPr>
          </a:p>
        </p:txBody>
      </p:sp>
      <p:sp>
        <p:nvSpPr>
          <p:cNvPr id="4" name="標題 3"/>
          <p:cNvSpPr>
            <a:spLocks noGrp="1"/>
          </p:cNvSpPr>
          <p:nvPr>
            <p:ph type="ctrTitle"/>
          </p:nvPr>
        </p:nvSpPr>
        <p:spPr>
          <a:xfrm>
            <a:off x="611560" y="2065412"/>
            <a:ext cx="5756176" cy="648072"/>
          </a:xfrm>
        </p:spPr>
        <p:txBody>
          <a:bodyPr>
            <a:normAutofit fontScale="90000"/>
          </a:bodyPr>
          <a:lstStyle/>
          <a:p>
            <a:pPr algn="l"/>
            <a:r>
              <a:rPr kumimoji="1" lang="en-US" altLang="zh-TW" sz="4800" b="1" dirty="0" smtClean="0">
                <a:solidFill>
                  <a:schemeClr val="bg1"/>
                </a:solidFill>
                <a:latin typeface="+mn-lt"/>
                <a:cs typeface="Verdana"/>
              </a:rPr>
              <a:t>Connect 210 </a:t>
            </a:r>
            <a:r>
              <a:rPr kumimoji="1" lang="en-US" altLang="zh-TW" sz="4800" b="1" dirty="0" smtClean="0">
                <a:solidFill>
                  <a:schemeClr val="bg1"/>
                </a:solidFill>
                <a:latin typeface="+mn-lt"/>
                <a:cs typeface="Verdana"/>
              </a:rPr>
              <a:t>Sales Kit</a:t>
            </a:r>
            <a:endParaRPr kumimoji="1" lang="zh-TW" altLang="en-US" sz="4800" b="1" dirty="0">
              <a:solidFill>
                <a:schemeClr val="bg1"/>
              </a:solidFill>
              <a:latin typeface="+mn-lt"/>
              <a:cs typeface="Verdana"/>
            </a:endParaRPr>
          </a:p>
        </p:txBody>
      </p:sp>
      <p:sp>
        <p:nvSpPr>
          <p:cNvPr id="8" name="矩形 7"/>
          <p:cNvSpPr/>
          <p:nvPr/>
        </p:nvSpPr>
        <p:spPr>
          <a:xfrm>
            <a:off x="683568" y="2632184"/>
            <a:ext cx="2032114" cy="369332"/>
          </a:xfrm>
          <a:prstGeom prst="rect">
            <a:avLst/>
          </a:prstGeom>
        </p:spPr>
        <p:txBody>
          <a:bodyPr wrap="none">
            <a:spAutoFit/>
          </a:bodyPr>
          <a:lstStyle/>
          <a:p>
            <a:r>
              <a:rPr lang="en-US" altLang="zh-TW" b="1" dirty="0" smtClean="0">
                <a:solidFill>
                  <a:srgbClr val="FFFFFF"/>
                </a:solidFill>
              </a:rPr>
              <a:t>5 in 1 HDTV Reader</a:t>
            </a:r>
            <a:endParaRPr lang="zh-TW" altLang="en-US" b="1" dirty="0">
              <a:solidFill>
                <a:srgbClr val="FFFFFF"/>
              </a:solidFill>
            </a:endParaRPr>
          </a:p>
        </p:txBody>
      </p:sp>
    </p:spTree>
    <p:extLst>
      <p:ext uri="{BB962C8B-B14F-4D97-AF65-F5344CB8AC3E}">
        <p14:creationId xmlns:p14="http://schemas.microsoft.com/office/powerpoint/2010/main" val="111056934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圖片 38" descr="white-background-wallpaper-2.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3791327" y="362319"/>
            <a:ext cx="1561352" cy="9144001"/>
          </a:xfrm>
          <a:prstGeom prst="rect">
            <a:avLst/>
          </a:prstGeom>
        </p:spPr>
      </p:pic>
      <p:sp>
        <p:nvSpPr>
          <p:cNvPr id="3" name="矩形 2"/>
          <p:cNvSpPr/>
          <p:nvPr/>
        </p:nvSpPr>
        <p:spPr>
          <a:xfrm>
            <a:off x="0" y="3937620"/>
            <a:ext cx="9144000" cy="1512168"/>
          </a:xfrm>
          <a:prstGeom prst="rect">
            <a:avLst/>
          </a:prstGeom>
          <a:gradFill flip="none" rotWithShape="1">
            <a:gsLst>
              <a:gs pos="0">
                <a:schemeClr val="bg1"/>
              </a:gs>
              <a:gs pos="100000">
                <a:schemeClr val="bg1">
                  <a:alpha val="0"/>
                </a:schemeClr>
              </a:gs>
            </a:gsLst>
            <a:lin ang="57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p>
        </p:txBody>
      </p:sp>
      <p:sp>
        <p:nvSpPr>
          <p:cNvPr id="8" name="標題 1"/>
          <p:cNvSpPr>
            <a:spLocks noGrp="1"/>
          </p:cNvSpPr>
          <p:nvPr>
            <p:ph type="title"/>
          </p:nvPr>
        </p:nvSpPr>
        <p:spPr>
          <a:xfrm>
            <a:off x="1960" y="-39216"/>
            <a:ext cx="8229600" cy="952500"/>
          </a:xfrm>
        </p:spPr>
        <p:txBody>
          <a:bodyPr>
            <a:normAutofit/>
          </a:bodyPr>
          <a:lstStyle/>
          <a:p>
            <a:pPr algn="l"/>
            <a:r>
              <a:rPr kumimoji="1" lang="en-US" altLang="zh-TW" b="1" dirty="0">
                <a:solidFill>
                  <a:srgbClr val="00007C"/>
                </a:solidFill>
              </a:rPr>
              <a:t>Appearance </a:t>
            </a:r>
            <a:r>
              <a:rPr kumimoji="1" lang="en-US" altLang="zh-TW" b="1" dirty="0" smtClean="0">
                <a:solidFill>
                  <a:srgbClr val="00007C"/>
                </a:solidFill>
              </a:rPr>
              <a:t>Description </a:t>
            </a:r>
            <a:endParaRPr kumimoji="1" lang="zh-TW" altLang="en-US" b="1" dirty="0">
              <a:solidFill>
                <a:srgbClr val="00007C"/>
              </a:solidFill>
            </a:endParaRPr>
          </a:p>
        </p:txBody>
      </p:sp>
      <p:grpSp>
        <p:nvGrpSpPr>
          <p:cNvPr id="10" name="群組 9"/>
          <p:cNvGrpSpPr/>
          <p:nvPr/>
        </p:nvGrpSpPr>
        <p:grpSpPr>
          <a:xfrm>
            <a:off x="1691680" y="1129308"/>
            <a:ext cx="3889121" cy="3193795"/>
            <a:chOff x="2123728" y="1574380"/>
            <a:chExt cx="3313057" cy="2720724"/>
          </a:xfrm>
        </p:grpSpPr>
        <p:pic>
          <p:nvPicPr>
            <p:cNvPr id="4" name="圖片 3"/>
            <p:cNvPicPr>
              <a:picLocks noChangeAspect="1"/>
            </p:cNvPicPr>
            <p:nvPr/>
          </p:nvPicPr>
          <p:blipFill rotWithShape="1">
            <a:blip r:embed="rId3" cstate="email">
              <a:extLst>
                <a:ext uri="{28A0092B-C50C-407E-A947-70E740481C1C}">
                  <a14:useLocalDpi xmlns:a14="http://schemas.microsoft.com/office/drawing/2010/main"/>
                </a:ext>
              </a:extLst>
            </a:blip>
            <a:srcRect t="3118" r="42868"/>
            <a:stretch/>
          </p:blipFill>
          <p:spPr>
            <a:xfrm>
              <a:off x="2123728" y="1574380"/>
              <a:ext cx="3313057" cy="2720724"/>
            </a:xfrm>
            <a:prstGeom prst="rect">
              <a:avLst/>
            </a:prstGeom>
          </p:spPr>
        </p:pic>
        <p:sp>
          <p:nvSpPr>
            <p:cNvPr id="11" name="矩形 10"/>
            <p:cNvSpPr/>
            <p:nvPr/>
          </p:nvSpPr>
          <p:spPr>
            <a:xfrm>
              <a:off x="3347864" y="3827908"/>
              <a:ext cx="504056" cy="25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p>
          </p:txBody>
        </p:sp>
        <p:pic>
          <p:nvPicPr>
            <p:cNvPr id="9" name="圖片 8" descr="pqi logo-1-01.png"/>
            <p:cNvPicPr>
              <a:picLocks noChangeAspect="1"/>
            </p:cNvPicPr>
            <p:nvPr/>
          </p:nvPicPr>
          <p:blipFill>
            <a:blip r:embed="rId4" cstate="email">
              <a:extLst>
                <a:ext uri="{BEBA8EAE-BF5A-486C-A8C5-ECC9F3942E4B}">
                  <a14:imgProps xmlns:a14="http://schemas.microsoft.com/office/drawing/2010/main">
                    <a14:imgLayer r:embed="rId5">
                      <a14:imgEffect>
                        <a14:artisticCutout/>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3419872" y="3827908"/>
              <a:ext cx="373119" cy="231996"/>
            </a:xfrm>
            <a:prstGeom prst="rect">
              <a:avLst/>
            </a:prstGeom>
          </p:spPr>
        </p:pic>
      </p:grpSp>
      <p:sp>
        <p:nvSpPr>
          <p:cNvPr id="15" name="矩形 14"/>
          <p:cNvSpPr/>
          <p:nvPr/>
        </p:nvSpPr>
        <p:spPr>
          <a:xfrm>
            <a:off x="4572000" y="1777380"/>
            <a:ext cx="2201219" cy="492443"/>
          </a:xfrm>
          <a:prstGeom prst="rect">
            <a:avLst/>
          </a:prstGeom>
        </p:spPr>
        <p:txBody>
          <a:bodyPr wrap="none">
            <a:spAutoFit/>
          </a:bodyPr>
          <a:lstStyle/>
          <a:p>
            <a:r>
              <a:rPr lang="en-US" altLang="zh-TW" sz="1400" b="1" dirty="0" smtClean="0">
                <a:solidFill>
                  <a:srgbClr val="008000"/>
                </a:solidFill>
              </a:rPr>
              <a:t>micro</a:t>
            </a:r>
            <a:r>
              <a:rPr lang="en-US" altLang="zh-TW" sz="1400" b="1" dirty="0">
                <a:solidFill>
                  <a:srgbClr val="008000"/>
                </a:solidFill>
              </a:rPr>
              <a:t>-USB </a:t>
            </a:r>
            <a:r>
              <a:rPr lang="en-US" altLang="zh-TW" sz="1400" b="1" dirty="0" smtClean="0">
                <a:solidFill>
                  <a:srgbClr val="008000"/>
                </a:solidFill>
              </a:rPr>
              <a:t>connector</a:t>
            </a:r>
            <a:r>
              <a:rPr lang="zh-TW" altLang="en-US" sz="1400" b="1" dirty="0" smtClean="0">
                <a:solidFill>
                  <a:srgbClr val="008000"/>
                </a:solidFill>
              </a:rPr>
              <a:t>：</a:t>
            </a:r>
            <a:endParaRPr lang="en-US" altLang="zh-TW" sz="1400" b="1" dirty="0" smtClean="0">
              <a:solidFill>
                <a:srgbClr val="008000"/>
              </a:solidFill>
            </a:endParaRPr>
          </a:p>
          <a:p>
            <a:r>
              <a:rPr lang="en-US" altLang="zh-TW" sz="1200" dirty="0" smtClean="0">
                <a:solidFill>
                  <a:srgbClr val="008000"/>
                </a:solidFill>
              </a:rPr>
              <a:t>Connect </a:t>
            </a:r>
            <a:r>
              <a:rPr lang="en-US" altLang="zh-TW" sz="1200" dirty="0">
                <a:solidFill>
                  <a:srgbClr val="008000"/>
                </a:solidFill>
              </a:rPr>
              <a:t>Samsung mobile </a:t>
            </a:r>
            <a:r>
              <a:rPr lang="en-US" altLang="zh-TW" sz="1200" dirty="0" smtClean="0">
                <a:solidFill>
                  <a:srgbClr val="008000"/>
                </a:solidFill>
              </a:rPr>
              <a:t>phone</a:t>
            </a:r>
            <a:endParaRPr lang="en-US" altLang="zh-TW" sz="1200" dirty="0">
              <a:solidFill>
                <a:srgbClr val="008000"/>
              </a:solidFill>
            </a:endParaRPr>
          </a:p>
        </p:txBody>
      </p:sp>
      <p:sp>
        <p:nvSpPr>
          <p:cNvPr id="16" name="矩形 15"/>
          <p:cNvSpPr/>
          <p:nvPr/>
        </p:nvSpPr>
        <p:spPr>
          <a:xfrm>
            <a:off x="4932040" y="3721596"/>
            <a:ext cx="3112225" cy="492443"/>
          </a:xfrm>
          <a:prstGeom prst="rect">
            <a:avLst/>
          </a:prstGeom>
        </p:spPr>
        <p:txBody>
          <a:bodyPr wrap="none">
            <a:spAutoFit/>
          </a:bodyPr>
          <a:lstStyle/>
          <a:p>
            <a:r>
              <a:rPr lang="en-US" altLang="zh-TW" sz="1400" b="1" dirty="0">
                <a:solidFill>
                  <a:srgbClr val="008000"/>
                </a:solidFill>
              </a:rPr>
              <a:t>LED </a:t>
            </a:r>
            <a:r>
              <a:rPr lang="en-US" altLang="zh-TW" sz="1400" b="1" dirty="0" smtClean="0">
                <a:solidFill>
                  <a:srgbClr val="008000"/>
                </a:solidFill>
              </a:rPr>
              <a:t>indicator</a:t>
            </a:r>
            <a:r>
              <a:rPr lang="zh-TW" altLang="en-US" sz="1400" b="1" dirty="0" smtClean="0">
                <a:solidFill>
                  <a:srgbClr val="008000"/>
                </a:solidFill>
                <a:sym typeface="Wingdings"/>
              </a:rPr>
              <a:t>：</a:t>
            </a:r>
            <a:r>
              <a:rPr lang="en-US" altLang="zh-TW" sz="1400" b="1" dirty="0" smtClean="0">
                <a:solidFill>
                  <a:srgbClr val="008000"/>
                </a:solidFill>
                <a:sym typeface="Wingdings"/>
              </a:rPr>
              <a:t>(Power Button)</a:t>
            </a:r>
            <a:endParaRPr lang="en-US" altLang="zh-TW" sz="1400" b="1" dirty="0" smtClean="0">
              <a:solidFill>
                <a:srgbClr val="008000"/>
              </a:solidFill>
            </a:endParaRPr>
          </a:p>
          <a:p>
            <a:r>
              <a:rPr lang="en-US" altLang="zh-TW" sz="1200" dirty="0">
                <a:solidFill>
                  <a:srgbClr val="008000"/>
                </a:solidFill>
              </a:rPr>
              <a:t>Indication of USB Host, SD\Micro SD and </a:t>
            </a:r>
            <a:r>
              <a:rPr lang="en-US" altLang="zh-TW" sz="1200" dirty="0" smtClean="0">
                <a:solidFill>
                  <a:srgbClr val="008000"/>
                </a:solidFill>
              </a:rPr>
              <a:t>HDMI</a:t>
            </a:r>
            <a:endParaRPr lang="en-US" altLang="zh-TW" sz="1200" dirty="0">
              <a:solidFill>
                <a:srgbClr val="008000"/>
              </a:solidFill>
            </a:endParaRPr>
          </a:p>
        </p:txBody>
      </p:sp>
      <p:sp>
        <p:nvSpPr>
          <p:cNvPr id="30" name="文字方塊 29"/>
          <p:cNvSpPr txBox="1"/>
          <p:nvPr/>
        </p:nvSpPr>
        <p:spPr>
          <a:xfrm>
            <a:off x="9959490" y="931942"/>
            <a:ext cx="184666" cy="369332"/>
          </a:xfrm>
          <a:prstGeom prst="rect">
            <a:avLst/>
          </a:prstGeom>
          <a:noFill/>
        </p:spPr>
        <p:txBody>
          <a:bodyPr wrap="none" rtlCol="0">
            <a:spAutoFit/>
          </a:bodyPr>
          <a:lstStyle/>
          <a:p>
            <a:endParaRPr kumimoji="1" lang="zh-TW" altLang="en-US" dirty="0"/>
          </a:p>
        </p:txBody>
      </p:sp>
    </p:spTree>
    <p:extLst>
      <p:ext uri="{BB962C8B-B14F-4D97-AF65-F5344CB8AC3E}">
        <p14:creationId xmlns:p14="http://schemas.microsoft.com/office/powerpoint/2010/main" val="422161194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圖片 36" descr="white-background-wallpaper-2.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0800000">
            <a:off x="6958360" y="0"/>
            <a:ext cx="2185637" cy="5715000"/>
          </a:xfrm>
          <a:prstGeom prst="rect">
            <a:avLst/>
          </a:prstGeom>
        </p:spPr>
      </p:pic>
      <p:sp>
        <p:nvSpPr>
          <p:cNvPr id="39" name="矩形 38"/>
          <p:cNvSpPr/>
          <p:nvPr/>
        </p:nvSpPr>
        <p:spPr>
          <a:xfrm rot="5400000">
            <a:off x="4990864" y="1957400"/>
            <a:ext cx="5715000" cy="1800200"/>
          </a:xfrm>
          <a:prstGeom prst="rect">
            <a:avLst/>
          </a:prstGeom>
          <a:gradFill flip="none" rotWithShape="1">
            <a:gsLst>
              <a:gs pos="0">
                <a:schemeClr val="bg1"/>
              </a:gs>
              <a:gs pos="100000">
                <a:schemeClr val="bg1">
                  <a:alpha val="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dirty="0"/>
          </a:p>
        </p:txBody>
      </p:sp>
      <p:grpSp>
        <p:nvGrpSpPr>
          <p:cNvPr id="7" name="群組 6"/>
          <p:cNvGrpSpPr/>
          <p:nvPr/>
        </p:nvGrpSpPr>
        <p:grpSpPr>
          <a:xfrm>
            <a:off x="1187624" y="852889"/>
            <a:ext cx="2808312" cy="4476082"/>
            <a:chOff x="1187624" y="697260"/>
            <a:chExt cx="2808312" cy="4476082"/>
          </a:xfrm>
        </p:grpSpPr>
        <p:grpSp>
          <p:nvGrpSpPr>
            <p:cNvPr id="50" name="群組 49"/>
            <p:cNvGrpSpPr/>
            <p:nvPr/>
          </p:nvGrpSpPr>
          <p:grpSpPr>
            <a:xfrm>
              <a:off x="1187624" y="697260"/>
              <a:ext cx="2808312" cy="4476082"/>
              <a:chOff x="5652120" y="1417340"/>
              <a:chExt cx="2439618" cy="3888432"/>
            </a:xfrm>
          </p:grpSpPr>
          <p:grpSp>
            <p:nvGrpSpPr>
              <p:cNvPr id="40" name="群組 39"/>
              <p:cNvGrpSpPr/>
              <p:nvPr/>
            </p:nvGrpSpPr>
            <p:grpSpPr>
              <a:xfrm>
                <a:off x="5652120" y="1417340"/>
                <a:ext cx="2439618" cy="2661740"/>
                <a:chOff x="5652120" y="1417340"/>
                <a:chExt cx="2439618" cy="2661740"/>
              </a:xfrm>
            </p:grpSpPr>
            <p:pic>
              <p:nvPicPr>
                <p:cNvPr id="31" name="圖片 30"/>
                <p:cNvPicPr>
                  <a:picLocks noChangeAspect="1"/>
                </p:cNvPicPr>
                <p:nvPr/>
              </p:nvPicPr>
              <p:blipFill rotWithShape="1">
                <a:blip r:embed="rId3" cstate="email">
                  <a:extLst>
                    <a:ext uri="{28A0092B-C50C-407E-A947-70E740481C1C}">
                      <a14:useLocalDpi xmlns:a14="http://schemas.microsoft.com/office/drawing/2010/main"/>
                    </a:ext>
                  </a:extLst>
                </a:blip>
                <a:srcRect l="57547" t="5219" r="383"/>
                <a:stretch/>
              </p:blipFill>
              <p:spPr>
                <a:xfrm>
                  <a:off x="5652120" y="1417340"/>
                  <a:ext cx="2439618" cy="2661740"/>
                </a:xfrm>
                <a:prstGeom prst="rect">
                  <a:avLst/>
                </a:prstGeom>
              </p:spPr>
            </p:pic>
            <p:sp>
              <p:nvSpPr>
                <p:cNvPr id="36" name="矩形 35"/>
                <p:cNvSpPr/>
                <p:nvPr/>
              </p:nvSpPr>
              <p:spPr>
                <a:xfrm>
                  <a:off x="6516216" y="3433564"/>
                  <a:ext cx="216024" cy="21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p>
              </p:txBody>
            </p:sp>
          </p:grpSp>
          <p:cxnSp>
            <p:nvCxnSpPr>
              <p:cNvPr id="38" name="直線接點 37"/>
              <p:cNvCxnSpPr/>
              <p:nvPr/>
            </p:nvCxnSpPr>
            <p:spPr>
              <a:xfrm>
                <a:off x="6616800" y="3361556"/>
                <a:ext cx="0" cy="1656184"/>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42" name="文字方塊 41"/>
              <p:cNvSpPr txBox="1"/>
              <p:nvPr/>
            </p:nvSpPr>
            <p:spPr>
              <a:xfrm>
                <a:off x="6502588" y="4936440"/>
                <a:ext cx="301660" cy="369332"/>
              </a:xfrm>
              <a:prstGeom prst="rect">
                <a:avLst/>
              </a:prstGeom>
              <a:noFill/>
            </p:spPr>
            <p:txBody>
              <a:bodyPr wrap="none" rtlCol="0">
                <a:spAutoFit/>
              </a:bodyPr>
              <a:lstStyle/>
              <a:p>
                <a:r>
                  <a:rPr kumimoji="1" lang="en-US" altLang="zh-TW" dirty="0">
                    <a:solidFill>
                      <a:schemeClr val="tx1">
                        <a:lumMod val="65000"/>
                        <a:lumOff val="35000"/>
                      </a:schemeClr>
                    </a:solidFill>
                  </a:rPr>
                  <a:t>5</a:t>
                </a:r>
                <a:endParaRPr kumimoji="1" lang="zh-TW" altLang="en-US" dirty="0">
                  <a:solidFill>
                    <a:schemeClr val="tx1">
                      <a:lumMod val="65000"/>
                      <a:lumOff val="35000"/>
                    </a:schemeClr>
                  </a:solidFill>
                </a:endParaRPr>
              </a:p>
            </p:txBody>
          </p:sp>
        </p:grpSp>
        <p:sp>
          <p:nvSpPr>
            <p:cNvPr id="43" name="矩形 42"/>
            <p:cNvSpPr/>
            <p:nvPr/>
          </p:nvSpPr>
          <p:spPr>
            <a:xfrm>
              <a:off x="3203848" y="2785492"/>
              <a:ext cx="432048" cy="504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p>
          </p:txBody>
        </p:sp>
        <p:sp>
          <p:nvSpPr>
            <p:cNvPr id="44" name="文字方塊 43"/>
            <p:cNvSpPr txBox="1"/>
            <p:nvPr/>
          </p:nvSpPr>
          <p:spPr>
            <a:xfrm>
              <a:off x="3262228" y="2713484"/>
              <a:ext cx="301660" cy="369332"/>
            </a:xfrm>
            <a:prstGeom prst="rect">
              <a:avLst/>
            </a:prstGeom>
            <a:noFill/>
          </p:spPr>
          <p:txBody>
            <a:bodyPr wrap="none" rtlCol="0">
              <a:spAutoFit/>
            </a:bodyPr>
            <a:lstStyle/>
            <a:p>
              <a:r>
                <a:rPr kumimoji="1" lang="en-US" altLang="zh-TW" dirty="0" smtClean="0">
                  <a:solidFill>
                    <a:schemeClr val="tx1">
                      <a:lumMod val="65000"/>
                      <a:lumOff val="35000"/>
                    </a:schemeClr>
                  </a:solidFill>
                </a:rPr>
                <a:t>7</a:t>
              </a:r>
              <a:endParaRPr kumimoji="1" lang="zh-TW" altLang="en-US" dirty="0">
                <a:solidFill>
                  <a:schemeClr val="tx1">
                    <a:lumMod val="65000"/>
                    <a:lumOff val="35000"/>
                  </a:schemeClr>
                </a:solidFill>
              </a:endParaRPr>
            </a:p>
          </p:txBody>
        </p:sp>
      </p:grpSp>
      <p:sp>
        <p:nvSpPr>
          <p:cNvPr id="8" name="標題 1"/>
          <p:cNvSpPr>
            <a:spLocks noGrp="1"/>
          </p:cNvSpPr>
          <p:nvPr>
            <p:ph type="title"/>
          </p:nvPr>
        </p:nvSpPr>
        <p:spPr>
          <a:xfrm>
            <a:off x="1960" y="-39216"/>
            <a:ext cx="8229600" cy="952500"/>
          </a:xfrm>
        </p:spPr>
        <p:txBody>
          <a:bodyPr>
            <a:normAutofit/>
          </a:bodyPr>
          <a:lstStyle/>
          <a:p>
            <a:pPr algn="l"/>
            <a:r>
              <a:rPr kumimoji="1" lang="en-US" altLang="zh-TW" b="1" dirty="0" smtClean="0">
                <a:solidFill>
                  <a:srgbClr val="00007C"/>
                </a:solidFill>
              </a:rPr>
              <a:t>Interface </a:t>
            </a:r>
            <a:r>
              <a:rPr kumimoji="1" lang="en-US" altLang="zh-TW" b="1" dirty="0">
                <a:solidFill>
                  <a:srgbClr val="00007C"/>
                </a:solidFill>
              </a:rPr>
              <a:t>Description </a:t>
            </a:r>
            <a:endParaRPr kumimoji="1" lang="zh-TW" altLang="en-US" b="1" dirty="0">
              <a:solidFill>
                <a:srgbClr val="00007C"/>
              </a:solidFill>
            </a:endParaRPr>
          </a:p>
        </p:txBody>
      </p:sp>
      <p:sp>
        <p:nvSpPr>
          <p:cNvPr id="18" name="矩形 17"/>
          <p:cNvSpPr/>
          <p:nvPr/>
        </p:nvSpPr>
        <p:spPr>
          <a:xfrm>
            <a:off x="755577" y="3384782"/>
            <a:ext cx="1469348" cy="492443"/>
          </a:xfrm>
          <a:prstGeom prst="rect">
            <a:avLst/>
          </a:prstGeom>
        </p:spPr>
        <p:txBody>
          <a:bodyPr wrap="none">
            <a:spAutoFit/>
          </a:bodyPr>
          <a:lstStyle/>
          <a:p>
            <a:r>
              <a:rPr lang="en-US" altLang="zh-TW" sz="1400" b="1" dirty="0" smtClean="0">
                <a:solidFill>
                  <a:srgbClr val="008000"/>
                </a:solidFill>
              </a:rPr>
              <a:t>micro </a:t>
            </a:r>
            <a:r>
              <a:rPr lang="en-US" altLang="zh-TW" sz="1400" b="1" dirty="0">
                <a:solidFill>
                  <a:srgbClr val="008000"/>
                </a:solidFill>
              </a:rPr>
              <a:t>SD </a:t>
            </a:r>
            <a:r>
              <a:rPr lang="en-US" altLang="zh-TW" sz="1400" b="1" dirty="0" smtClean="0">
                <a:solidFill>
                  <a:srgbClr val="008000"/>
                </a:solidFill>
              </a:rPr>
              <a:t>slot:</a:t>
            </a:r>
          </a:p>
          <a:p>
            <a:r>
              <a:rPr lang="en-US" altLang="zh-TW" sz="1200" dirty="0">
                <a:solidFill>
                  <a:srgbClr val="008000"/>
                </a:solidFill>
              </a:rPr>
              <a:t>Reads Micro SD </a:t>
            </a:r>
            <a:r>
              <a:rPr lang="en-US" altLang="zh-TW" sz="1200" dirty="0" smtClean="0">
                <a:solidFill>
                  <a:srgbClr val="008000"/>
                </a:solidFill>
              </a:rPr>
              <a:t>card</a:t>
            </a:r>
          </a:p>
        </p:txBody>
      </p:sp>
      <p:sp>
        <p:nvSpPr>
          <p:cNvPr id="19" name="矩形 18"/>
          <p:cNvSpPr/>
          <p:nvPr/>
        </p:nvSpPr>
        <p:spPr>
          <a:xfrm>
            <a:off x="683568" y="5101361"/>
            <a:ext cx="4098072" cy="492443"/>
          </a:xfrm>
          <a:prstGeom prst="rect">
            <a:avLst/>
          </a:prstGeom>
        </p:spPr>
        <p:txBody>
          <a:bodyPr wrap="none">
            <a:spAutoFit/>
          </a:bodyPr>
          <a:lstStyle/>
          <a:p>
            <a:r>
              <a:rPr lang="en-US" altLang="zh-TW" sz="1400" b="1" dirty="0" smtClean="0">
                <a:solidFill>
                  <a:srgbClr val="008000"/>
                </a:solidFill>
              </a:rPr>
              <a:t>micro </a:t>
            </a:r>
            <a:r>
              <a:rPr lang="en-US" altLang="zh-TW" sz="1400" b="1" dirty="0">
                <a:solidFill>
                  <a:srgbClr val="008000"/>
                </a:solidFill>
              </a:rPr>
              <a:t>USB </a:t>
            </a:r>
            <a:r>
              <a:rPr lang="en-US" altLang="zh-TW" sz="1400" b="1" dirty="0" smtClean="0">
                <a:solidFill>
                  <a:srgbClr val="008000"/>
                </a:solidFill>
              </a:rPr>
              <a:t>slot:</a:t>
            </a:r>
          </a:p>
          <a:p>
            <a:r>
              <a:rPr lang="en-US" altLang="zh-TW" sz="1200" dirty="0">
                <a:solidFill>
                  <a:srgbClr val="008000"/>
                </a:solidFill>
              </a:rPr>
              <a:t>When use HDMI output function, </a:t>
            </a:r>
            <a:r>
              <a:rPr lang="en-US" altLang="zh-TW" sz="1200" dirty="0" smtClean="0">
                <a:solidFill>
                  <a:srgbClr val="008000"/>
                </a:solidFill>
              </a:rPr>
              <a:t>supply </a:t>
            </a:r>
            <a:r>
              <a:rPr lang="en-US" altLang="zh-TW" sz="1200" dirty="0">
                <a:solidFill>
                  <a:srgbClr val="008000"/>
                </a:solidFill>
              </a:rPr>
              <a:t>power </a:t>
            </a:r>
            <a:r>
              <a:rPr lang="en-US" altLang="zh-TW" sz="1200" dirty="0" smtClean="0">
                <a:solidFill>
                  <a:srgbClr val="008000"/>
                </a:solidFill>
              </a:rPr>
              <a:t>to Connect210</a:t>
            </a:r>
          </a:p>
        </p:txBody>
      </p:sp>
      <p:sp>
        <p:nvSpPr>
          <p:cNvPr id="30" name="文字方塊 29"/>
          <p:cNvSpPr txBox="1"/>
          <p:nvPr/>
        </p:nvSpPr>
        <p:spPr>
          <a:xfrm>
            <a:off x="9959490" y="931942"/>
            <a:ext cx="184666" cy="369332"/>
          </a:xfrm>
          <a:prstGeom prst="rect">
            <a:avLst/>
          </a:prstGeom>
          <a:noFill/>
        </p:spPr>
        <p:txBody>
          <a:bodyPr wrap="none" rtlCol="0">
            <a:spAutoFit/>
          </a:bodyPr>
          <a:lstStyle/>
          <a:p>
            <a:endParaRPr kumimoji="1" lang="zh-TW" altLang="en-US" dirty="0"/>
          </a:p>
        </p:txBody>
      </p:sp>
      <p:sp>
        <p:nvSpPr>
          <p:cNvPr id="32" name="矩形 31"/>
          <p:cNvSpPr/>
          <p:nvPr/>
        </p:nvSpPr>
        <p:spPr>
          <a:xfrm>
            <a:off x="2483768" y="3445177"/>
            <a:ext cx="1633781" cy="492443"/>
          </a:xfrm>
          <a:prstGeom prst="rect">
            <a:avLst/>
          </a:prstGeom>
        </p:spPr>
        <p:txBody>
          <a:bodyPr wrap="none">
            <a:spAutoFit/>
          </a:bodyPr>
          <a:lstStyle/>
          <a:p>
            <a:r>
              <a:rPr lang="en-US" altLang="zh-TW" sz="1400" b="1" dirty="0">
                <a:solidFill>
                  <a:srgbClr val="008000"/>
                </a:solidFill>
              </a:rPr>
              <a:t>USB Female </a:t>
            </a:r>
            <a:r>
              <a:rPr lang="en-US" altLang="zh-TW" sz="1400" b="1" dirty="0" smtClean="0">
                <a:solidFill>
                  <a:srgbClr val="008000"/>
                </a:solidFill>
              </a:rPr>
              <a:t>port:</a:t>
            </a:r>
          </a:p>
          <a:p>
            <a:r>
              <a:rPr lang="en-US" altLang="zh-TW" sz="1200" dirty="0">
                <a:solidFill>
                  <a:srgbClr val="008000"/>
                </a:solidFill>
              </a:rPr>
              <a:t>Reads USB disk </a:t>
            </a:r>
            <a:r>
              <a:rPr lang="en-US" altLang="zh-TW" sz="1200" dirty="0" smtClean="0">
                <a:solidFill>
                  <a:srgbClr val="008000"/>
                </a:solidFill>
              </a:rPr>
              <a:t>devices</a:t>
            </a:r>
            <a:endParaRPr lang="en-US" altLang="zh-TW" sz="1200" dirty="0">
              <a:solidFill>
                <a:srgbClr val="008000"/>
              </a:solidFill>
            </a:endParaRPr>
          </a:p>
        </p:txBody>
      </p:sp>
      <p:grpSp>
        <p:nvGrpSpPr>
          <p:cNvPr id="2" name="群組 1"/>
          <p:cNvGrpSpPr/>
          <p:nvPr/>
        </p:nvGrpSpPr>
        <p:grpSpPr>
          <a:xfrm>
            <a:off x="5508104" y="1993404"/>
            <a:ext cx="3481397" cy="2275286"/>
            <a:chOff x="899592" y="2497460"/>
            <a:chExt cx="3024336" cy="1976571"/>
          </a:xfrm>
        </p:grpSpPr>
        <p:pic>
          <p:nvPicPr>
            <p:cNvPr id="5" name="圖片 4"/>
            <p:cNvPicPr>
              <a:picLocks noChangeAspect="1"/>
            </p:cNvPicPr>
            <p:nvPr/>
          </p:nvPicPr>
          <p:blipFill>
            <a:blip r:embed="rId4"/>
            <a:stretch>
              <a:fillRect/>
            </a:stretch>
          </p:blipFill>
          <p:spPr>
            <a:xfrm>
              <a:off x="899592" y="2543398"/>
              <a:ext cx="1367532" cy="1930633"/>
            </a:xfrm>
            <a:prstGeom prst="rect">
              <a:avLst/>
            </a:prstGeom>
          </p:spPr>
        </p:pic>
        <p:sp>
          <p:nvSpPr>
            <p:cNvPr id="34" name="矩形 33"/>
            <p:cNvSpPr/>
            <p:nvPr/>
          </p:nvSpPr>
          <p:spPr>
            <a:xfrm>
              <a:off x="1331640" y="2497460"/>
              <a:ext cx="1625189" cy="427792"/>
            </a:xfrm>
            <a:prstGeom prst="rect">
              <a:avLst/>
            </a:prstGeom>
          </p:spPr>
          <p:txBody>
            <a:bodyPr wrap="none">
              <a:spAutoFit/>
            </a:bodyPr>
            <a:lstStyle/>
            <a:p>
              <a:r>
                <a:rPr lang="en-US" altLang="zh-TW" sz="1400" b="1" dirty="0" smtClean="0">
                  <a:solidFill>
                    <a:srgbClr val="008000"/>
                  </a:solidFill>
                </a:rPr>
                <a:t>micro11Pin connector:</a:t>
              </a:r>
            </a:p>
            <a:p>
              <a:r>
                <a:rPr lang="en-US" altLang="zh-TW" sz="1200" dirty="0">
                  <a:solidFill>
                    <a:srgbClr val="008000"/>
                  </a:solidFill>
                </a:rPr>
                <a:t>Connect S3 and Note 2 </a:t>
              </a:r>
            </a:p>
          </p:txBody>
        </p:sp>
        <p:sp>
          <p:nvSpPr>
            <p:cNvPr id="35" name="矩形 34"/>
            <p:cNvSpPr/>
            <p:nvPr/>
          </p:nvSpPr>
          <p:spPr>
            <a:xfrm>
              <a:off x="1619672" y="3001516"/>
              <a:ext cx="2304256" cy="427792"/>
            </a:xfrm>
            <a:prstGeom prst="rect">
              <a:avLst/>
            </a:prstGeom>
          </p:spPr>
          <p:txBody>
            <a:bodyPr wrap="square">
              <a:spAutoFit/>
            </a:bodyPr>
            <a:lstStyle/>
            <a:p>
              <a:r>
                <a:rPr lang="en-US" altLang="zh-TW" sz="1400" b="1" dirty="0" smtClean="0">
                  <a:solidFill>
                    <a:srgbClr val="008000"/>
                  </a:solidFill>
                </a:rPr>
                <a:t>micro5Pin slot:</a:t>
              </a:r>
            </a:p>
            <a:p>
              <a:r>
                <a:rPr lang="en-US" altLang="zh-TW" sz="1200" dirty="0">
                  <a:solidFill>
                    <a:srgbClr val="008000"/>
                  </a:solidFill>
                </a:rPr>
                <a:t>Micro 5P switch to Micro </a:t>
              </a:r>
              <a:r>
                <a:rPr lang="en-US" altLang="zh-TW" sz="1200" dirty="0" smtClean="0">
                  <a:solidFill>
                    <a:srgbClr val="008000"/>
                  </a:solidFill>
                </a:rPr>
                <a:t>11P</a:t>
              </a:r>
              <a:r>
                <a:rPr lang="en-US" altLang="zh-TW" sz="1200" dirty="0">
                  <a:solidFill>
                    <a:srgbClr val="008000"/>
                  </a:solidFill>
                </a:rPr>
                <a:t>	</a:t>
              </a:r>
              <a:endParaRPr lang="zh-TW" altLang="en-US" sz="1200" dirty="0">
                <a:solidFill>
                  <a:srgbClr val="008000"/>
                </a:solidFill>
              </a:endParaRPr>
            </a:p>
          </p:txBody>
        </p:sp>
      </p:grpSp>
      <p:sp>
        <p:nvSpPr>
          <p:cNvPr id="33" name="矩形 32"/>
          <p:cNvSpPr/>
          <p:nvPr/>
        </p:nvSpPr>
        <p:spPr>
          <a:xfrm>
            <a:off x="3491880" y="2941121"/>
            <a:ext cx="1007157" cy="492443"/>
          </a:xfrm>
          <a:prstGeom prst="rect">
            <a:avLst/>
          </a:prstGeom>
        </p:spPr>
        <p:txBody>
          <a:bodyPr wrap="none">
            <a:spAutoFit/>
          </a:bodyPr>
          <a:lstStyle/>
          <a:p>
            <a:r>
              <a:rPr lang="en-US" altLang="zh-TW" sz="1400" b="1" dirty="0">
                <a:solidFill>
                  <a:srgbClr val="008000"/>
                </a:solidFill>
              </a:rPr>
              <a:t>HDMI </a:t>
            </a:r>
            <a:r>
              <a:rPr lang="en-US" altLang="zh-TW" sz="1400" b="1" dirty="0" smtClean="0">
                <a:solidFill>
                  <a:srgbClr val="008000"/>
                </a:solidFill>
              </a:rPr>
              <a:t>slot:</a:t>
            </a:r>
          </a:p>
          <a:p>
            <a:r>
              <a:rPr lang="en-US" altLang="zh-TW" sz="1200" dirty="0">
                <a:solidFill>
                  <a:srgbClr val="008000"/>
                </a:solidFill>
              </a:rPr>
              <a:t>HDMI </a:t>
            </a:r>
            <a:r>
              <a:rPr lang="en-US" altLang="zh-TW" sz="1200" dirty="0" smtClean="0">
                <a:solidFill>
                  <a:srgbClr val="008000"/>
                </a:solidFill>
              </a:rPr>
              <a:t>output</a:t>
            </a:r>
            <a:endParaRPr lang="en-US" altLang="zh-TW" sz="1200" dirty="0">
              <a:solidFill>
                <a:srgbClr val="008000"/>
              </a:solidFill>
            </a:endParaRPr>
          </a:p>
        </p:txBody>
      </p:sp>
      <p:grpSp>
        <p:nvGrpSpPr>
          <p:cNvPr id="6" name="群組 5"/>
          <p:cNvGrpSpPr/>
          <p:nvPr/>
        </p:nvGrpSpPr>
        <p:grpSpPr>
          <a:xfrm>
            <a:off x="1187624" y="1068913"/>
            <a:ext cx="1501572" cy="564451"/>
            <a:chOff x="1187624" y="913284"/>
            <a:chExt cx="1501572" cy="564451"/>
          </a:xfrm>
        </p:grpSpPr>
        <p:sp>
          <p:nvSpPr>
            <p:cNvPr id="17" name="矩形 16"/>
            <p:cNvSpPr/>
            <p:nvPr/>
          </p:nvSpPr>
          <p:spPr>
            <a:xfrm>
              <a:off x="1619672" y="985292"/>
              <a:ext cx="1069524" cy="492443"/>
            </a:xfrm>
            <a:prstGeom prst="rect">
              <a:avLst/>
            </a:prstGeom>
          </p:spPr>
          <p:txBody>
            <a:bodyPr wrap="none">
              <a:spAutoFit/>
            </a:bodyPr>
            <a:lstStyle/>
            <a:p>
              <a:r>
                <a:rPr lang="en-US" altLang="zh-TW" sz="1400" b="1" dirty="0">
                  <a:solidFill>
                    <a:srgbClr val="008000"/>
                  </a:solidFill>
                </a:rPr>
                <a:t>SD </a:t>
              </a:r>
              <a:r>
                <a:rPr lang="en-US" altLang="zh-TW" sz="1400" b="1" dirty="0" smtClean="0">
                  <a:solidFill>
                    <a:srgbClr val="008000"/>
                  </a:solidFill>
                </a:rPr>
                <a:t>slot</a:t>
              </a:r>
              <a:r>
                <a:rPr lang="zh-TW" altLang="en-US" sz="1400" b="1" dirty="0" smtClean="0">
                  <a:solidFill>
                    <a:srgbClr val="008000"/>
                  </a:solidFill>
                </a:rPr>
                <a:t>：</a:t>
              </a:r>
              <a:endParaRPr lang="en-US" altLang="zh-TW" sz="1400" b="1" dirty="0" smtClean="0">
                <a:solidFill>
                  <a:srgbClr val="008000"/>
                </a:solidFill>
              </a:endParaRPr>
            </a:p>
            <a:p>
              <a:r>
                <a:rPr lang="en-US" altLang="zh-TW" sz="1200" dirty="0">
                  <a:solidFill>
                    <a:srgbClr val="008000"/>
                  </a:solidFill>
                </a:rPr>
                <a:t>Reads </a:t>
              </a:r>
              <a:r>
                <a:rPr lang="en-US" altLang="zh-TW" sz="1200" dirty="0" smtClean="0">
                  <a:solidFill>
                    <a:srgbClr val="008000"/>
                  </a:solidFill>
                </a:rPr>
                <a:t>SD card</a:t>
              </a:r>
              <a:endParaRPr lang="en-US" altLang="zh-TW" sz="1200" dirty="0">
                <a:solidFill>
                  <a:srgbClr val="008000"/>
                </a:solidFill>
              </a:endParaRPr>
            </a:p>
          </p:txBody>
        </p:sp>
        <p:pic>
          <p:nvPicPr>
            <p:cNvPr id="46" name="圖片 45" descr="20120406173600018.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87624" y="913284"/>
              <a:ext cx="408135" cy="519417"/>
            </a:xfrm>
            <a:prstGeom prst="rect">
              <a:avLst/>
            </a:prstGeom>
          </p:spPr>
        </p:pic>
      </p:grpSp>
      <p:pic>
        <p:nvPicPr>
          <p:cNvPr id="47" name="圖片 46" descr="20120406174021014.jp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6200000">
            <a:off x="496895" y="3476223"/>
            <a:ext cx="350690" cy="265373"/>
          </a:xfrm>
          <a:prstGeom prst="rect">
            <a:avLst/>
          </a:prstGeom>
        </p:spPr>
      </p:pic>
      <p:pic>
        <p:nvPicPr>
          <p:cNvPr id="48" name="圖片 47" descr="20140502120828001.jp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5400000">
            <a:off x="3730796" y="4078542"/>
            <a:ext cx="432048" cy="173430"/>
          </a:xfrm>
          <a:prstGeom prst="rect">
            <a:avLst/>
          </a:prstGeom>
        </p:spPr>
      </p:pic>
      <p:pic>
        <p:nvPicPr>
          <p:cNvPr id="52" name="圖片 51" descr="images.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284041" y="3949233"/>
            <a:ext cx="472638" cy="345044"/>
          </a:xfrm>
          <a:prstGeom prst="rect">
            <a:avLst/>
          </a:prstGeom>
        </p:spPr>
      </p:pic>
      <p:pic>
        <p:nvPicPr>
          <p:cNvPr id="53" name="圖片 52" descr="st-3450337-8.jpg"/>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427984" y="2653089"/>
            <a:ext cx="659697" cy="576064"/>
          </a:xfrm>
          <a:prstGeom prst="rect">
            <a:avLst/>
          </a:prstGeom>
        </p:spPr>
      </p:pic>
      <p:pic>
        <p:nvPicPr>
          <p:cNvPr id="54" name="圖片 53" descr="20140625165439001.jpg"/>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699792" y="4021241"/>
            <a:ext cx="488215" cy="360040"/>
          </a:xfrm>
          <a:prstGeom prst="rect">
            <a:avLst/>
          </a:prstGeom>
        </p:spPr>
      </p:pic>
      <p:pic>
        <p:nvPicPr>
          <p:cNvPr id="56" name="圖片 55" descr="20090703010157603.jpg"/>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1475656" y="4525297"/>
            <a:ext cx="504056" cy="552257"/>
          </a:xfrm>
          <a:prstGeom prst="rect">
            <a:avLst/>
          </a:prstGeom>
        </p:spPr>
      </p:pic>
      <p:sp>
        <p:nvSpPr>
          <p:cNvPr id="4" name="矩形 3"/>
          <p:cNvSpPr/>
          <p:nvPr/>
        </p:nvSpPr>
        <p:spPr>
          <a:xfrm>
            <a:off x="4044328" y="913284"/>
            <a:ext cx="5096367" cy="441146"/>
          </a:xfrm>
          <a:prstGeom prst="rect">
            <a:avLst/>
          </a:prstGeom>
          <a:solidFill>
            <a:srgbClr val="FF6600"/>
          </a:solidFill>
        </p:spPr>
        <p:txBody>
          <a:bodyPr wrap="none">
            <a:spAutoFit/>
          </a:bodyPr>
          <a:lstStyle/>
          <a:p>
            <a:pPr>
              <a:lnSpc>
                <a:spcPct val="150000"/>
              </a:lnSpc>
            </a:pPr>
            <a:r>
              <a:rPr lang="en-US" altLang="zh-TW" sz="2400" b="1" baseline="30000" dirty="0">
                <a:solidFill>
                  <a:schemeClr val="bg1"/>
                </a:solidFill>
              </a:rPr>
              <a:t>5 connection function for MHL compatible mobile devices</a:t>
            </a:r>
            <a:endParaRPr lang="zh-TW" altLang="en-US" sz="2400" b="1" dirty="0">
              <a:solidFill>
                <a:schemeClr val="bg1"/>
              </a:solidFill>
            </a:endParaRPr>
          </a:p>
        </p:txBody>
      </p:sp>
    </p:spTree>
    <p:extLst>
      <p:ext uri="{BB962C8B-B14F-4D97-AF65-F5344CB8AC3E}">
        <p14:creationId xmlns:p14="http://schemas.microsoft.com/office/powerpoint/2010/main" val="232086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圖片 36" descr="white-background-wallpaper-2.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416" y="0"/>
            <a:ext cx="2185637" cy="5715000"/>
          </a:xfrm>
          <a:prstGeom prst="rect">
            <a:avLst/>
          </a:prstGeom>
        </p:spPr>
      </p:pic>
      <p:sp>
        <p:nvSpPr>
          <p:cNvPr id="39" name="矩形 38"/>
          <p:cNvSpPr/>
          <p:nvPr/>
        </p:nvSpPr>
        <p:spPr>
          <a:xfrm rot="16200000">
            <a:off x="-1489856" y="1957400"/>
            <a:ext cx="5715000" cy="1800200"/>
          </a:xfrm>
          <a:prstGeom prst="rect">
            <a:avLst/>
          </a:prstGeom>
          <a:gradFill flip="none" rotWithShape="1">
            <a:gsLst>
              <a:gs pos="0">
                <a:schemeClr val="bg1"/>
              </a:gs>
              <a:gs pos="100000">
                <a:schemeClr val="bg1">
                  <a:alpha val="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p>
        </p:txBody>
      </p:sp>
      <p:sp>
        <p:nvSpPr>
          <p:cNvPr id="8" name="標題 1"/>
          <p:cNvSpPr>
            <a:spLocks noGrp="1"/>
          </p:cNvSpPr>
          <p:nvPr>
            <p:ph type="title"/>
          </p:nvPr>
        </p:nvSpPr>
        <p:spPr>
          <a:xfrm>
            <a:off x="2267744" y="0"/>
            <a:ext cx="7056784" cy="952500"/>
          </a:xfrm>
        </p:spPr>
        <p:txBody>
          <a:bodyPr>
            <a:normAutofit/>
          </a:bodyPr>
          <a:lstStyle/>
          <a:p>
            <a:pPr algn="l"/>
            <a:r>
              <a:rPr kumimoji="1" lang="en-US" altLang="zh-TW" b="1" dirty="0" smtClean="0">
                <a:solidFill>
                  <a:srgbClr val="00007C"/>
                </a:solidFill>
              </a:rPr>
              <a:t>LED working status indicator </a:t>
            </a:r>
            <a:endParaRPr kumimoji="1" lang="en-US" altLang="zh-TW" b="1" dirty="0">
              <a:solidFill>
                <a:srgbClr val="00007C"/>
              </a:solidFill>
            </a:endParaRPr>
          </a:p>
        </p:txBody>
      </p:sp>
      <p:sp>
        <p:nvSpPr>
          <p:cNvPr id="30" name="文字方塊 29"/>
          <p:cNvSpPr txBox="1"/>
          <p:nvPr/>
        </p:nvSpPr>
        <p:spPr>
          <a:xfrm>
            <a:off x="9959490" y="931942"/>
            <a:ext cx="184666" cy="369332"/>
          </a:xfrm>
          <a:prstGeom prst="rect">
            <a:avLst/>
          </a:prstGeom>
          <a:noFill/>
        </p:spPr>
        <p:txBody>
          <a:bodyPr wrap="none" rtlCol="0">
            <a:spAutoFit/>
          </a:bodyPr>
          <a:lstStyle/>
          <a:p>
            <a:endParaRPr kumimoji="1" lang="zh-TW" altLang="en-US" dirty="0"/>
          </a:p>
        </p:txBody>
      </p:sp>
      <p:sp>
        <p:nvSpPr>
          <p:cNvPr id="49" name="矩形 48"/>
          <p:cNvSpPr/>
          <p:nvPr/>
        </p:nvSpPr>
        <p:spPr>
          <a:xfrm>
            <a:off x="4788024" y="2497460"/>
            <a:ext cx="3789356" cy="1618905"/>
          </a:xfrm>
          <a:prstGeom prst="rect">
            <a:avLst/>
          </a:prstGeom>
        </p:spPr>
        <p:txBody>
          <a:bodyPr wrap="none">
            <a:spAutoFit/>
          </a:bodyPr>
          <a:lstStyle/>
          <a:p>
            <a:pPr>
              <a:lnSpc>
                <a:spcPct val="140000"/>
              </a:lnSpc>
            </a:pPr>
            <a:r>
              <a:rPr lang="en-US" altLang="zh-TW" sz="2400" b="1" dirty="0" smtClean="0">
                <a:solidFill>
                  <a:srgbClr val="FF6600"/>
                </a:solidFill>
                <a:effectLst>
                  <a:glow rad="63500">
                    <a:schemeClr val="accent1">
                      <a:satMod val="175000"/>
                      <a:alpha val="40000"/>
                    </a:schemeClr>
                  </a:glow>
                  <a:outerShdw blurRad="50800" dist="38100" dir="2700000" algn="tl" rotWithShape="0">
                    <a:prstClr val="black">
                      <a:alpha val="40000"/>
                    </a:prstClr>
                  </a:outerShdw>
                </a:effectLst>
              </a:rPr>
              <a:t>Orange</a:t>
            </a:r>
            <a:r>
              <a:rPr lang="en-US" altLang="zh-TW" sz="2400" b="1" dirty="0" smtClean="0">
                <a:solidFill>
                  <a:srgbClr val="FFFF00"/>
                </a:solidFill>
                <a:effectLst>
                  <a:glow rad="63500">
                    <a:schemeClr val="accent1">
                      <a:satMod val="175000"/>
                      <a:alpha val="40000"/>
                    </a:schemeClr>
                  </a:glow>
                  <a:outerShdw blurRad="50800" dist="38100" dir="2700000" algn="tl" rotWithShape="0">
                    <a:prstClr val="black">
                      <a:alpha val="40000"/>
                    </a:prstClr>
                  </a:outerShdw>
                </a:effectLst>
              </a:rPr>
              <a:t> </a:t>
            </a:r>
            <a:r>
              <a:rPr lang="en-US" altLang="zh-TW" sz="2400" b="1" dirty="0" smtClean="0">
                <a:solidFill>
                  <a:schemeClr val="tx2"/>
                </a:solidFill>
              </a:rPr>
              <a:t>: </a:t>
            </a:r>
            <a:r>
              <a:rPr lang="en-US" altLang="zh-TW" sz="2400" b="1" dirty="0">
                <a:solidFill>
                  <a:schemeClr val="tx2"/>
                </a:solidFill>
              </a:rPr>
              <a:t>HDMI </a:t>
            </a:r>
            <a:r>
              <a:rPr lang="en-US" altLang="zh-TW" b="1" dirty="0">
                <a:solidFill>
                  <a:schemeClr val="tx2"/>
                </a:solidFill>
              </a:rPr>
              <a:t>is in use</a:t>
            </a:r>
          </a:p>
          <a:p>
            <a:pPr>
              <a:lnSpc>
                <a:spcPct val="140000"/>
              </a:lnSpc>
            </a:pPr>
            <a:r>
              <a:rPr lang="en-US" altLang="zh-TW" sz="2400" b="1" dirty="0" smtClean="0">
                <a:solidFill>
                  <a:srgbClr val="FF0000"/>
                </a:solidFill>
                <a:effectLst>
                  <a:glow rad="63500">
                    <a:schemeClr val="accent1">
                      <a:satMod val="175000"/>
                      <a:alpha val="40000"/>
                    </a:schemeClr>
                  </a:glow>
                  <a:outerShdw blurRad="50800" dist="38100" dir="2700000" algn="tl" rotWithShape="0">
                    <a:prstClr val="black">
                      <a:alpha val="40000"/>
                    </a:prstClr>
                  </a:outerShdw>
                </a:effectLst>
              </a:rPr>
              <a:t>Red       </a:t>
            </a:r>
            <a:r>
              <a:rPr lang="en-US" altLang="zh-TW" sz="2400" b="1" dirty="0" smtClean="0">
                <a:solidFill>
                  <a:schemeClr val="tx2"/>
                </a:solidFill>
              </a:rPr>
              <a:t>: </a:t>
            </a:r>
            <a:r>
              <a:rPr lang="en-US" altLang="zh-TW" sz="2400" b="1" dirty="0">
                <a:solidFill>
                  <a:schemeClr val="tx2"/>
                </a:solidFill>
              </a:rPr>
              <a:t>USB HOST </a:t>
            </a:r>
            <a:r>
              <a:rPr lang="en-US" altLang="zh-TW" b="1" dirty="0">
                <a:solidFill>
                  <a:schemeClr val="tx2"/>
                </a:solidFill>
              </a:rPr>
              <a:t>is in </a:t>
            </a:r>
            <a:r>
              <a:rPr lang="en-US" altLang="zh-TW" b="1" dirty="0" smtClean="0">
                <a:solidFill>
                  <a:schemeClr val="tx2"/>
                </a:solidFill>
              </a:rPr>
              <a:t>use</a:t>
            </a:r>
            <a:endParaRPr lang="en-US" altLang="zh-TW" b="1" dirty="0">
              <a:solidFill>
                <a:schemeClr val="tx2"/>
              </a:solidFill>
            </a:endParaRPr>
          </a:p>
          <a:p>
            <a:pPr>
              <a:lnSpc>
                <a:spcPct val="140000"/>
              </a:lnSpc>
            </a:pPr>
            <a:r>
              <a:rPr lang="en-US" altLang="zh-TW" sz="2400" b="1" dirty="0" smtClean="0">
                <a:solidFill>
                  <a:schemeClr val="tx2"/>
                </a:solidFill>
                <a:effectLst>
                  <a:glow rad="63500">
                    <a:schemeClr val="accent3">
                      <a:satMod val="175000"/>
                      <a:alpha val="40000"/>
                    </a:schemeClr>
                  </a:glow>
                  <a:outerShdw blurRad="50800" dist="38100" dir="2700000" algn="tl" rotWithShape="0">
                    <a:prstClr val="black">
                      <a:alpha val="40000"/>
                    </a:prstClr>
                  </a:outerShdw>
                </a:effectLst>
              </a:rPr>
              <a:t>Blue      </a:t>
            </a:r>
            <a:r>
              <a:rPr lang="en-US" altLang="zh-TW" sz="2400" b="1" dirty="0" smtClean="0">
                <a:solidFill>
                  <a:schemeClr val="tx2"/>
                </a:solidFill>
              </a:rPr>
              <a:t>: </a:t>
            </a:r>
            <a:r>
              <a:rPr lang="en-US" altLang="zh-TW" sz="2400" b="1" dirty="0">
                <a:solidFill>
                  <a:schemeClr val="tx2"/>
                </a:solidFill>
              </a:rPr>
              <a:t>SD/Micro SD </a:t>
            </a:r>
            <a:r>
              <a:rPr lang="en-US" altLang="zh-TW" b="1" dirty="0">
                <a:solidFill>
                  <a:schemeClr val="tx2"/>
                </a:solidFill>
              </a:rPr>
              <a:t>is in use</a:t>
            </a:r>
          </a:p>
        </p:txBody>
      </p:sp>
      <p:pic>
        <p:nvPicPr>
          <p:cNvPr id="3" name="圖片 2" descr="C210+new1.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15" y="0"/>
            <a:ext cx="4928401" cy="3905035"/>
          </a:xfrm>
          <a:prstGeom prst="rect">
            <a:avLst/>
          </a:prstGeom>
        </p:spPr>
      </p:pic>
      <p:sp>
        <p:nvSpPr>
          <p:cNvPr id="9" name="圓角矩形 8"/>
          <p:cNvSpPr/>
          <p:nvPr/>
        </p:nvSpPr>
        <p:spPr>
          <a:xfrm rot="19790037">
            <a:off x="2627950" y="2027086"/>
            <a:ext cx="762828" cy="206246"/>
          </a:xfrm>
          <a:prstGeom prst="roundRect">
            <a:avLst>
              <a:gd name="adj" fmla="val 50000"/>
            </a:avLst>
          </a:prstGeom>
          <a:solidFill>
            <a:srgbClr val="3366FF">
              <a:alpha val="88000"/>
            </a:srgbClr>
          </a:solidFill>
          <a:ln>
            <a:noFill/>
          </a:ln>
          <a:effectLst>
            <a:glow rad="2286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p>
        </p:txBody>
      </p:sp>
    </p:spTree>
    <p:extLst>
      <p:ext uri="{BB962C8B-B14F-4D97-AF65-F5344CB8AC3E}">
        <p14:creationId xmlns:p14="http://schemas.microsoft.com/office/powerpoint/2010/main" val="1205466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63688" y="1129308"/>
            <a:ext cx="2664296" cy="2123658"/>
          </a:xfrm>
          <a:prstGeom prst="rect">
            <a:avLst/>
          </a:prstGeom>
        </p:spPr>
        <p:txBody>
          <a:bodyPr wrap="square">
            <a:spAutoFit/>
          </a:bodyPr>
          <a:lstStyle/>
          <a:p>
            <a:pPr algn="just"/>
            <a:r>
              <a:rPr kumimoji="1" lang="en-US" altLang="zh-TW" sz="1600" b="1" dirty="0">
                <a:solidFill>
                  <a:schemeClr val="tx1">
                    <a:lumMod val="65000"/>
                    <a:lumOff val="35000"/>
                  </a:schemeClr>
                </a:solidFill>
              </a:rPr>
              <a:t>Connecting a </a:t>
            </a:r>
            <a:r>
              <a:rPr kumimoji="1" lang="en-US" altLang="zh-TW" sz="1600" b="1" dirty="0" smtClean="0">
                <a:solidFill>
                  <a:schemeClr val="tx1">
                    <a:lumMod val="65000"/>
                    <a:lumOff val="35000"/>
                  </a:schemeClr>
                </a:solidFill>
              </a:rPr>
              <a:t>Pen Drive:</a:t>
            </a:r>
            <a:endParaRPr lang="en-US" altLang="zh-TW" sz="1600" b="1" dirty="0" smtClean="0">
              <a:solidFill>
                <a:schemeClr val="tx1">
                  <a:lumMod val="65000"/>
                  <a:lumOff val="35000"/>
                </a:schemeClr>
              </a:solidFill>
            </a:endParaRPr>
          </a:p>
          <a:p>
            <a:pPr algn="just"/>
            <a:r>
              <a:rPr lang="en-US" altLang="zh-TW" sz="1400" dirty="0" smtClean="0">
                <a:solidFill>
                  <a:schemeClr val="tx1">
                    <a:lumMod val="65000"/>
                    <a:lumOff val="35000"/>
                  </a:schemeClr>
                </a:solidFill>
              </a:rPr>
              <a:t>Connect </a:t>
            </a:r>
            <a:r>
              <a:rPr lang="en-US" altLang="zh-TW" sz="1400" dirty="0">
                <a:solidFill>
                  <a:schemeClr val="tx1">
                    <a:lumMod val="65000"/>
                    <a:lumOff val="35000"/>
                  </a:schemeClr>
                </a:solidFill>
              </a:rPr>
              <a:t>the Connect210 </a:t>
            </a:r>
            <a:r>
              <a:rPr lang="en-US" altLang="zh-TW" sz="1400" dirty="0" smtClean="0">
                <a:solidFill>
                  <a:schemeClr val="tx1">
                    <a:lumMod val="65000"/>
                    <a:lumOff val="35000"/>
                  </a:schemeClr>
                </a:solidFill>
              </a:rPr>
              <a:t>micro </a:t>
            </a:r>
            <a:r>
              <a:rPr lang="en-US" altLang="zh-TW" sz="1400" dirty="0">
                <a:solidFill>
                  <a:schemeClr val="tx1">
                    <a:lumMod val="65000"/>
                    <a:lumOff val="35000"/>
                  </a:schemeClr>
                </a:solidFill>
              </a:rPr>
              <a:t>USB connector to </a:t>
            </a:r>
            <a:r>
              <a:rPr lang="en-US" altLang="zh-TW" sz="1400" dirty="0" smtClean="0">
                <a:solidFill>
                  <a:schemeClr val="tx1">
                    <a:lumMod val="65000"/>
                    <a:lumOff val="35000"/>
                  </a:schemeClr>
                </a:solidFill>
              </a:rPr>
              <a:t>the smartphone micro </a:t>
            </a:r>
            <a:r>
              <a:rPr lang="en-US" altLang="zh-TW" sz="1400" dirty="0">
                <a:solidFill>
                  <a:schemeClr val="tx1">
                    <a:lumMod val="65000"/>
                    <a:lumOff val="35000"/>
                  </a:schemeClr>
                </a:solidFill>
              </a:rPr>
              <a:t>USB female port, then connect the USB drive to the USB slot and press indicator button for about one second to start reading, at this time Connect210 indicator light is lit up with </a:t>
            </a:r>
            <a:r>
              <a:rPr lang="en-US" altLang="zh-TW" b="1" dirty="0">
                <a:solidFill>
                  <a:srgbClr val="FF0000"/>
                </a:solidFill>
              </a:rPr>
              <a:t>red</a:t>
            </a:r>
            <a:r>
              <a:rPr lang="en-US" altLang="zh-TW" sz="1400" dirty="0">
                <a:solidFill>
                  <a:schemeClr val="tx1">
                    <a:lumMod val="65000"/>
                    <a:lumOff val="35000"/>
                  </a:schemeClr>
                </a:solidFill>
              </a:rPr>
              <a:t>.  </a:t>
            </a:r>
            <a:r>
              <a:rPr lang="en-US" altLang="zh-TW" sz="1400" dirty="0" smtClean="0">
                <a:solidFill>
                  <a:schemeClr val="tx1">
                    <a:lumMod val="65000"/>
                    <a:lumOff val="35000"/>
                  </a:schemeClr>
                </a:solidFill>
              </a:rPr>
              <a:t>  </a:t>
            </a:r>
            <a:endParaRPr lang="zh-TW" altLang="zh-TW" sz="1400" dirty="0">
              <a:solidFill>
                <a:schemeClr val="tx1">
                  <a:lumMod val="65000"/>
                  <a:lumOff val="35000"/>
                </a:schemeClr>
              </a:solidFill>
            </a:endParaRPr>
          </a:p>
        </p:txBody>
      </p:sp>
      <p:sp>
        <p:nvSpPr>
          <p:cNvPr id="4" name="標題 1"/>
          <p:cNvSpPr txBox="1">
            <a:spLocks/>
          </p:cNvSpPr>
          <p:nvPr/>
        </p:nvSpPr>
        <p:spPr>
          <a:xfrm>
            <a:off x="179512" y="0"/>
            <a:ext cx="8229600" cy="9525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kumimoji="1" lang="en-US" altLang="zh-TW" b="1" dirty="0">
                <a:solidFill>
                  <a:srgbClr val="00007C"/>
                </a:solidFill>
              </a:rPr>
              <a:t>Using USB connectivity</a:t>
            </a:r>
          </a:p>
        </p:txBody>
      </p:sp>
      <p:grpSp>
        <p:nvGrpSpPr>
          <p:cNvPr id="13" name="群組 12"/>
          <p:cNvGrpSpPr/>
          <p:nvPr/>
        </p:nvGrpSpPr>
        <p:grpSpPr>
          <a:xfrm>
            <a:off x="323528" y="913284"/>
            <a:ext cx="1384300" cy="4611731"/>
            <a:chOff x="395536" y="841276"/>
            <a:chExt cx="1384300" cy="4611731"/>
          </a:xfrm>
        </p:grpSpPr>
        <p:pic>
          <p:nvPicPr>
            <p:cNvPr id="3" name="圖片 2"/>
            <p:cNvPicPr>
              <a:picLocks noChangeAspect="1"/>
            </p:cNvPicPr>
            <p:nvPr/>
          </p:nvPicPr>
          <p:blipFill rotWithShape="1">
            <a:blip r:embed="rId2" cstate="email">
              <a:extLst>
                <a:ext uri="{28A0092B-C50C-407E-A947-70E740481C1C}">
                  <a14:useLocalDpi xmlns:a14="http://schemas.microsoft.com/office/drawing/2010/main"/>
                </a:ext>
              </a:extLst>
            </a:blip>
            <a:srcRect l="1" r="784"/>
            <a:stretch/>
          </p:blipFill>
          <p:spPr>
            <a:xfrm rot="5400000">
              <a:off x="-1218180" y="2454992"/>
              <a:ext cx="4611731" cy="1384300"/>
            </a:xfrm>
            <a:prstGeom prst="rect">
              <a:avLst/>
            </a:prstGeom>
          </p:spPr>
        </p:pic>
        <p:sp>
          <p:nvSpPr>
            <p:cNvPr id="10" name="圓角矩形 9"/>
            <p:cNvSpPr/>
            <p:nvPr/>
          </p:nvSpPr>
          <p:spPr>
            <a:xfrm>
              <a:off x="971600" y="4262400"/>
              <a:ext cx="288032" cy="14400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p>
          </p:txBody>
        </p:sp>
        <p:pic>
          <p:nvPicPr>
            <p:cNvPr id="7" name="圖片 6" descr="pqi logo-1-01.png"/>
            <p:cNvPicPr>
              <a:picLocks noChangeAspect="1"/>
            </p:cNvPicPr>
            <p:nvPr/>
          </p:nvPicPr>
          <p:blipFill>
            <a:blip r:embed="rId3" cstate="email">
              <a:extLst>
                <a:ext uri="{BEBA8EAE-BF5A-486C-A8C5-ECC9F3942E4B}">
                  <a14:imgProps xmlns:a14="http://schemas.microsoft.com/office/drawing/2010/main">
                    <a14:imgLayer r:embed="rId4">
                      <a14:imgEffect>
                        <a14:artisticCutout/>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043608" y="4297660"/>
              <a:ext cx="144016" cy="89545"/>
            </a:xfrm>
            <a:prstGeom prst="rect">
              <a:avLst/>
            </a:prstGeom>
          </p:spPr>
        </p:pic>
        <p:pic>
          <p:nvPicPr>
            <p:cNvPr id="12" name="圖片 11" descr="Samsung_Galaxy_S_III_Sprint_35326393_06_610x436.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58000" y="1166400"/>
              <a:ext cx="1055180" cy="1728192"/>
            </a:xfrm>
            <a:prstGeom prst="rect">
              <a:avLst/>
            </a:prstGeom>
          </p:spPr>
        </p:pic>
      </p:grpSp>
      <p:sp>
        <p:nvSpPr>
          <p:cNvPr id="19" name="圓角矩形 18"/>
          <p:cNvSpPr/>
          <p:nvPr/>
        </p:nvSpPr>
        <p:spPr>
          <a:xfrm>
            <a:off x="1763688" y="3361556"/>
            <a:ext cx="2592288" cy="648072"/>
          </a:xfrm>
          <a:prstGeom prst="round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ltLang="zh-TW" sz="1200" b="1" dirty="0" smtClean="0">
                <a:solidFill>
                  <a:srgbClr val="008000"/>
                </a:solidFill>
              </a:rPr>
              <a:t>&lt;Note&gt;</a:t>
            </a:r>
          </a:p>
          <a:p>
            <a:pPr marL="171450" indent="-171450">
              <a:buFont typeface="Arial"/>
              <a:buChar char="•"/>
            </a:pPr>
            <a:r>
              <a:rPr lang="en-US" altLang="zh-TW" sz="1200" dirty="0" smtClean="0">
                <a:solidFill>
                  <a:srgbClr val="008000"/>
                </a:solidFill>
              </a:rPr>
              <a:t>When </a:t>
            </a:r>
            <a:r>
              <a:rPr lang="en-US" altLang="zh-TW" sz="1200" dirty="0">
                <a:solidFill>
                  <a:srgbClr val="008000"/>
                </a:solidFill>
              </a:rPr>
              <a:t>using USB Host, don’t insert SD or </a:t>
            </a:r>
            <a:r>
              <a:rPr lang="en-US" altLang="zh-TW" sz="1200" dirty="0" err="1">
                <a:solidFill>
                  <a:srgbClr val="008000"/>
                </a:solidFill>
              </a:rPr>
              <a:t>microSD</a:t>
            </a:r>
            <a:r>
              <a:rPr lang="en-US" altLang="zh-TW" sz="1200" dirty="0">
                <a:solidFill>
                  <a:srgbClr val="008000"/>
                </a:solidFill>
              </a:rPr>
              <a:t> card</a:t>
            </a:r>
            <a:r>
              <a:rPr lang="en-US" altLang="zh-TW" sz="1200" dirty="0" smtClean="0">
                <a:solidFill>
                  <a:srgbClr val="008000"/>
                </a:solidFill>
              </a:rPr>
              <a:t>.</a:t>
            </a:r>
            <a:endParaRPr lang="en-US" altLang="zh-TW" sz="1200" dirty="0">
              <a:solidFill>
                <a:srgbClr val="008000"/>
              </a:solidFill>
            </a:endParaRPr>
          </a:p>
        </p:txBody>
      </p:sp>
      <p:grpSp>
        <p:nvGrpSpPr>
          <p:cNvPr id="29" name="群組 28"/>
          <p:cNvGrpSpPr/>
          <p:nvPr/>
        </p:nvGrpSpPr>
        <p:grpSpPr>
          <a:xfrm>
            <a:off x="4608512" y="1129308"/>
            <a:ext cx="3384376" cy="4464496"/>
            <a:chOff x="5829672" y="1433736"/>
            <a:chExt cx="3384376" cy="4464496"/>
          </a:xfrm>
        </p:grpSpPr>
        <p:pic>
          <p:nvPicPr>
            <p:cNvPr id="21" name="圖片 20"/>
            <p:cNvPicPr>
              <a:picLocks noChangeAspect="1"/>
            </p:cNvPicPr>
            <p:nvPr/>
          </p:nvPicPr>
          <p:blipFill>
            <a:blip r:embed="rId6"/>
            <a:stretch>
              <a:fillRect/>
            </a:stretch>
          </p:blipFill>
          <p:spPr>
            <a:xfrm>
              <a:off x="5829672" y="2713917"/>
              <a:ext cx="3384376" cy="3184315"/>
            </a:xfrm>
            <a:prstGeom prst="rect">
              <a:avLst/>
            </a:prstGeom>
          </p:spPr>
        </p:pic>
        <p:grpSp>
          <p:nvGrpSpPr>
            <p:cNvPr id="23" name="群組 22"/>
            <p:cNvGrpSpPr/>
            <p:nvPr/>
          </p:nvGrpSpPr>
          <p:grpSpPr>
            <a:xfrm>
              <a:off x="5829672" y="1433736"/>
              <a:ext cx="1384300" cy="3679216"/>
              <a:chOff x="2195736" y="1273324"/>
              <a:chExt cx="1384300" cy="3679216"/>
            </a:xfrm>
          </p:grpSpPr>
          <p:pic>
            <p:nvPicPr>
              <p:cNvPr id="24" name="圖片 23"/>
              <p:cNvPicPr>
                <a:picLocks noChangeAspect="1"/>
              </p:cNvPicPr>
              <p:nvPr/>
            </p:nvPicPr>
            <p:blipFill rotWithShape="1">
              <a:blip r:embed="rId2" cstate="email">
                <a:extLst>
                  <a:ext uri="{28A0092B-C50C-407E-A947-70E740481C1C}">
                    <a14:useLocalDpi xmlns:a14="http://schemas.microsoft.com/office/drawing/2010/main"/>
                  </a:ext>
                </a:extLst>
              </a:blip>
              <a:srcRect r="20846"/>
              <a:stretch/>
            </p:blipFill>
            <p:spPr>
              <a:xfrm rot="5400000">
                <a:off x="1048278" y="2420782"/>
                <a:ext cx="3679216" cy="1384300"/>
              </a:xfrm>
              <a:prstGeom prst="rect">
                <a:avLst/>
              </a:prstGeom>
            </p:spPr>
          </p:pic>
          <p:sp>
            <p:nvSpPr>
              <p:cNvPr id="25" name="圓角矩形 24"/>
              <p:cNvSpPr/>
              <p:nvPr/>
            </p:nvSpPr>
            <p:spPr>
              <a:xfrm>
                <a:off x="2771800" y="4694446"/>
                <a:ext cx="288032" cy="14400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p>
            </p:txBody>
          </p:sp>
          <p:pic>
            <p:nvPicPr>
              <p:cNvPr id="26" name="圖片 25" descr="pqi logo-1-01.png"/>
              <p:cNvPicPr>
                <a:picLocks noChangeAspect="1"/>
              </p:cNvPicPr>
              <p:nvPr/>
            </p:nvPicPr>
            <p:blipFill>
              <a:blip r:embed="rId3" cstate="email">
                <a:extLst>
                  <a:ext uri="{BEBA8EAE-BF5A-486C-A8C5-ECC9F3942E4B}">
                    <a14:imgProps xmlns:a14="http://schemas.microsoft.com/office/drawing/2010/main">
                      <a14:imgLayer r:embed="rId7">
                        <a14:imgEffect>
                          <a14:artisticCutout/>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843808" y="4729706"/>
                <a:ext cx="144016" cy="89545"/>
              </a:xfrm>
              <a:prstGeom prst="rect">
                <a:avLst/>
              </a:prstGeom>
            </p:spPr>
          </p:pic>
          <p:pic>
            <p:nvPicPr>
              <p:cNvPr id="27" name="圖片 26" descr="Samsung_Galaxy_S_III_Sprint_35326393_06_610x436.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358200" y="1598446"/>
                <a:ext cx="1055180" cy="1728192"/>
              </a:xfrm>
              <a:prstGeom prst="rect">
                <a:avLst/>
              </a:prstGeom>
            </p:spPr>
          </p:pic>
        </p:grpSp>
      </p:grpSp>
      <p:sp>
        <p:nvSpPr>
          <p:cNvPr id="31" name="矩形 30"/>
          <p:cNvSpPr/>
          <p:nvPr/>
        </p:nvSpPr>
        <p:spPr>
          <a:xfrm>
            <a:off x="6084168" y="625252"/>
            <a:ext cx="2664296" cy="2123658"/>
          </a:xfrm>
          <a:prstGeom prst="rect">
            <a:avLst/>
          </a:prstGeom>
        </p:spPr>
        <p:txBody>
          <a:bodyPr wrap="square">
            <a:spAutoFit/>
          </a:bodyPr>
          <a:lstStyle/>
          <a:p>
            <a:pPr algn="just"/>
            <a:r>
              <a:rPr kumimoji="1" lang="en-US" altLang="zh-TW" sz="1600" b="1" dirty="0">
                <a:solidFill>
                  <a:schemeClr val="tx1">
                    <a:lumMod val="65000"/>
                    <a:lumOff val="35000"/>
                  </a:schemeClr>
                </a:solidFill>
              </a:rPr>
              <a:t>Connecting a digital </a:t>
            </a:r>
            <a:r>
              <a:rPr kumimoji="1" lang="en-US" altLang="zh-TW" sz="1600" b="1" dirty="0" smtClean="0">
                <a:solidFill>
                  <a:schemeClr val="tx1">
                    <a:lumMod val="65000"/>
                    <a:lumOff val="35000"/>
                  </a:schemeClr>
                </a:solidFill>
              </a:rPr>
              <a:t>camera:</a:t>
            </a:r>
            <a:endParaRPr kumimoji="1" lang="en-US" altLang="zh-TW" sz="1600" b="1" dirty="0">
              <a:solidFill>
                <a:schemeClr val="tx1">
                  <a:lumMod val="65000"/>
                  <a:lumOff val="35000"/>
                </a:schemeClr>
              </a:solidFill>
            </a:endParaRPr>
          </a:p>
          <a:p>
            <a:pPr algn="just"/>
            <a:r>
              <a:rPr lang="en-US" altLang="zh-TW" sz="1400" dirty="0">
                <a:solidFill>
                  <a:srgbClr val="595959"/>
                </a:solidFill>
              </a:rPr>
              <a:t>Connect the </a:t>
            </a:r>
            <a:r>
              <a:rPr lang="en-US" altLang="zh-TW" sz="1400" dirty="0" smtClean="0">
                <a:solidFill>
                  <a:schemeClr val="tx1">
                    <a:lumMod val="65000"/>
                    <a:lumOff val="35000"/>
                  </a:schemeClr>
                </a:solidFill>
              </a:rPr>
              <a:t>Connect210</a:t>
            </a:r>
            <a:r>
              <a:rPr lang="en-US" altLang="zh-TW" sz="1400" dirty="0">
                <a:solidFill>
                  <a:srgbClr val="595959"/>
                </a:solidFill>
              </a:rPr>
              <a:t> </a:t>
            </a:r>
            <a:r>
              <a:rPr lang="en-US" altLang="zh-TW" sz="1400" dirty="0" smtClean="0">
                <a:solidFill>
                  <a:srgbClr val="595959"/>
                </a:solidFill>
              </a:rPr>
              <a:t>micro </a:t>
            </a:r>
            <a:r>
              <a:rPr lang="en-US" altLang="zh-TW" sz="1400" dirty="0">
                <a:solidFill>
                  <a:srgbClr val="595959"/>
                </a:solidFill>
              </a:rPr>
              <a:t>USB connector to </a:t>
            </a:r>
            <a:r>
              <a:rPr lang="en-US" altLang="zh-TW" sz="1400" dirty="0">
                <a:solidFill>
                  <a:schemeClr val="tx1">
                    <a:lumMod val="65000"/>
                    <a:lumOff val="35000"/>
                  </a:schemeClr>
                </a:solidFill>
              </a:rPr>
              <a:t>the smartphone </a:t>
            </a:r>
            <a:r>
              <a:rPr lang="en-US" altLang="zh-TW" sz="1400" dirty="0">
                <a:solidFill>
                  <a:srgbClr val="595959"/>
                </a:solidFill>
              </a:rPr>
              <a:t>micro USB female port, then connect the USB cable from the camera and press indicator button for about one second to start reading, at this time </a:t>
            </a:r>
            <a:r>
              <a:rPr lang="en-US" altLang="zh-TW" sz="1400" dirty="0">
                <a:solidFill>
                  <a:schemeClr val="tx1">
                    <a:lumMod val="65000"/>
                    <a:lumOff val="35000"/>
                  </a:schemeClr>
                </a:solidFill>
              </a:rPr>
              <a:t>Connect210 </a:t>
            </a:r>
            <a:r>
              <a:rPr lang="en-US" altLang="zh-TW" sz="1400" dirty="0" smtClean="0">
                <a:solidFill>
                  <a:srgbClr val="595959"/>
                </a:solidFill>
              </a:rPr>
              <a:t> </a:t>
            </a:r>
            <a:r>
              <a:rPr lang="en-US" altLang="zh-TW" sz="1400" dirty="0">
                <a:solidFill>
                  <a:srgbClr val="595959"/>
                </a:solidFill>
              </a:rPr>
              <a:t>indicator light is lit up with </a:t>
            </a:r>
            <a:r>
              <a:rPr lang="en-US" altLang="zh-TW" b="1" dirty="0" smtClean="0">
                <a:solidFill>
                  <a:srgbClr val="FF0000"/>
                </a:solidFill>
              </a:rPr>
              <a:t>red</a:t>
            </a:r>
            <a:r>
              <a:rPr lang="en-US" altLang="zh-TW" sz="1400" dirty="0">
                <a:solidFill>
                  <a:schemeClr val="tx1">
                    <a:lumMod val="65000"/>
                    <a:lumOff val="35000"/>
                  </a:schemeClr>
                </a:solidFill>
              </a:rPr>
              <a:t>.  </a:t>
            </a:r>
            <a:r>
              <a:rPr lang="en-US" altLang="zh-TW" sz="1400" dirty="0" smtClean="0">
                <a:solidFill>
                  <a:schemeClr val="tx1">
                    <a:lumMod val="65000"/>
                    <a:lumOff val="35000"/>
                  </a:schemeClr>
                </a:solidFill>
              </a:rPr>
              <a:t>  </a:t>
            </a:r>
            <a:endParaRPr lang="zh-TW" altLang="zh-TW" sz="1400" dirty="0">
              <a:solidFill>
                <a:schemeClr val="tx1">
                  <a:lumMod val="65000"/>
                  <a:lumOff val="35000"/>
                </a:schemeClr>
              </a:solidFill>
            </a:endParaRPr>
          </a:p>
        </p:txBody>
      </p:sp>
      <p:sp>
        <p:nvSpPr>
          <p:cNvPr id="32" name="圓角矩形 31"/>
          <p:cNvSpPr/>
          <p:nvPr/>
        </p:nvSpPr>
        <p:spPr>
          <a:xfrm>
            <a:off x="6228184" y="4657700"/>
            <a:ext cx="2592288" cy="648072"/>
          </a:xfrm>
          <a:prstGeom prst="round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ltLang="zh-TW" sz="1200" b="1" dirty="0" smtClean="0">
                <a:solidFill>
                  <a:srgbClr val="008000"/>
                </a:solidFill>
              </a:rPr>
              <a:t>&lt;Note&gt;</a:t>
            </a:r>
          </a:p>
          <a:p>
            <a:pPr marL="171450" indent="-171450">
              <a:buFont typeface="Arial"/>
              <a:buChar char="•"/>
            </a:pPr>
            <a:r>
              <a:rPr lang="en-US" altLang="zh-TW" sz="1200" dirty="0">
                <a:solidFill>
                  <a:srgbClr val="008000"/>
                </a:solidFill>
              </a:rPr>
              <a:t>When using Digital Camera, don’t insert SD or Micro SD card.</a:t>
            </a:r>
          </a:p>
        </p:txBody>
      </p:sp>
      <p:pic>
        <p:nvPicPr>
          <p:cNvPr id="5" name="圖片 4" descr="images.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444208" y="2785492"/>
            <a:ext cx="1512168" cy="1080120"/>
          </a:xfrm>
          <a:prstGeom prst="rect">
            <a:avLst/>
          </a:prstGeom>
        </p:spPr>
      </p:pic>
      <p:pic>
        <p:nvPicPr>
          <p:cNvPr id="8" name="圖片 7" descr="20140502134023002.jpg"/>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rot="10800000">
            <a:off x="941126" y="4585692"/>
            <a:ext cx="442848" cy="1030968"/>
          </a:xfrm>
          <a:prstGeom prst="rect">
            <a:avLst/>
          </a:prstGeom>
        </p:spPr>
      </p:pic>
    </p:spTree>
    <p:extLst>
      <p:ext uri="{BB962C8B-B14F-4D97-AF65-F5344CB8AC3E}">
        <p14:creationId xmlns:p14="http://schemas.microsoft.com/office/powerpoint/2010/main" val="2955792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群組 18"/>
          <p:cNvGrpSpPr/>
          <p:nvPr/>
        </p:nvGrpSpPr>
        <p:grpSpPr>
          <a:xfrm>
            <a:off x="5630153" y="38152"/>
            <a:ext cx="3513847" cy="2531316"/>
            <a:chOff x="4644008" y="3665645"/>
            <a:chExt cx="2952328" cy="2016224"/>
          </a:xfrm>
        </p:grpSpPr>
        <p:pic>
          <p:nvPicPr>
            <p:cNvPr id="16" name="圖片 15" descr="imag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44008" y="3737653"/>
              <a:ext cx="1844948" cy="1451165"/>
            </a:xfrm>
            <a:prstGeom prst="rect">
              <a:avLst/>
            </a:prstGeom>
          </p:spPr>
        </p:pic>
        <p:pic>
          <p:nvPicPr>
            <p:cNvPr id="18" name="圖片 17" descr="image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12160" y="3665645"/>
              <a:ext cx="1584176" cy="1234909"/>
            </a:xfrm>
            <a:prstGeom prst="rect">
              <a:avLst/>
            </a:prstGeom>
          </p:spPr>
        </p:pic>
        <p:pic>
          <p:nvPicPr>
            <p:cNvPr id="14" name="圖片 13" descr="images.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80112" y="4601749"/>
              <a:ext cx="1122682" cy="1080120"/>
            </a:xfrm>
            <a:prstGeom prst="rect">
              <a:avLst/>
            </a:prstGeom>
          </p:spPr>
        </p:pic>
        <p:pic>
          <p:nvPicPr>
            <p:cNvPr id="17" name="圖片 16" descr="images.jpg"/>
            <p:cNvPicPr>
              <a:picLocks noChangeAspect="1"/>
            </p:cNvPicPr>
            <p:nvPr/>
          </p:nvPicPr>
          <p:blipFill>
            <a:blip r:embed="rId5" cstate="email">
              <a:extLst>
                <a:ext uri="{BEBA8EAE-BF5A-486C-A8C5-ECC9F3942E4B}">
                  <a14:imgProps xmlns:a14="http://schemas.microsoft.com/office/drawing/2010/main">
                    <a14:imgLayer r:embed="rId6">
                      <a14:imgEffect>
                        <a14:backgroundRemoval t="1786" b="99554" l="0" r="97768"/>
                      </a14:imgEffect>
                    </a14:imgLayer>
                  </a14:imgProps>
                </a:ext>
                <a:ext uri="{28A0092B-C50C-407E-A947-70E740481C1C}">
                  <a14:useLocalDpi xmlns:a14="http://schemas.microsoft.com/office/drawing/2010/main"/>
                </a:ext>
              </a:extLst>
            </a:blip>
            <a:stretch>
              <a:fillRect/>
            </a:stretch>
          </p:blipFill>
          <p:spPr>
            <a:xfrm>
              <a:off x="6588224" y="4457733"/>
              <a:ext cx="978072" cy="978072"/>
            </a:xfrm>
            <a:prstGeom prst="rect">
              <a:avLst/>
            </a:prstGeom>
          </p:spPr>
        </p:pic>
      </p:grpSp>
      <p:sp>
        <p:nvSpPr>
          <p:cNvPr id="3" name="矩形 2"/>
          <p:cNvSpPr/>
          <p:nvPr/>
        </p:nvSpPr>
        <p:spPr>
          <a:xfrm>
            <a:off x="2627784" y="2353444"/>
            <a:ext cx="5832648" cy="1015663"/>
          </a:xfrm>
          <a:prstGeom prst="rect">
            <a:avLst/>
          </a:prstGeom>
        </p:spPr>
        <p:txBody>
          <a:bodyPr wrap="square">
            <a:spAutoFit/>
          </a:bodyPr>
          <a:lstStyle/>
          <a:p>
            <a:pPr algn="just"/>
            <a:r>
              <a:rPr lang="en-US" altLang="zh-TW" sz="1400" dirty="0">
                <a:solidFill>
                  <a:schemeClr val="tx1">
                    <a:lumMod val="65000"/>
                    <a:lumOff val="35000"/>
                  </a:schemeClr>
                </a:solidFill>
              </a:rPr>
              <a:t>Connect the Connect210 </a:t>
            </a:r>
            <a:r>
              <a:rPr lang="en-US" altLang="zh-TW" sz="1400" dirty="0" smtClean="0">
                <a:solidFill>
                  <a:schemeClr val="tx1">
                    <a:lumMod val="65000"/>
                    <a:lumOff val="35000"/>
                  </a:schemeClr>
                </a:solidFill>
              </a:rPr>
              <a:t>micro </a:t>
            </a:r>
            <a:r>
              <a:rPr lang="en-US" altLang="zh-TW" sz="1400" dirty="0">
                <a:solidFill>
                  <a:schemeClr val="tx1">
                    <a:lumMod val="65000"/>
                    <a:lumOff val="35000"/>
                  </a:schemeClr>
                </a:solidFill>
              </a:rPr>
              <a:t>USB connector to the smartphone </a:t>
            </a:r>
            <a:r>
              <a:rPr lang="en-US" altLang="zh-TW" sz="1400" dirty="0" smtClean="0">
                <a:solidFill>
                  <a:schemeClr val="tx1">
                    <a:lumMod val="65000"/>
                    <a:lumOff val="35000"/>
                  </a:schemeClr>
                </a:solidFill>
              </a:rPr>
              <a:t>micro </a:t>
            </a:r>
            <a:r>
              <a:rPr lang="en-US" altLang="zh-TW" sz="1400" dirty="0">
                <a:solidFill>
                  <a:schemeClr val="tx1">
                    <a:lumMod val="65000"/>
                    <a:lumOff val="35000"/>
                  </a:schemeClr>
                </a:solidFill>
              </a:rPr>
              <a:t>USB female port, then connect the SD card or </a:t>
            </a:r>
            <a:r>
              <a:rPr lang="en-US" altLang="zh-TW" sz="1400" dirty="0" smtClean="0">
                <a:solidFill>
                  <a:schemeClr val="tx1">
                    <a:lumMod val="65000"/>
                    <a:lumOff val="35000"/>
                  </a:schemeClr>
                </a:solidFill>
              </a:rPr>
              <a:t>micro </a:t>
            </a:r>
            <a:r>
              <a:rPr lang="en-US" altLang="zh-TW" sz="1400" dirty="0">
                <a:solidFill>
                  <a:schemeClr val="tx1">
                    <a:lumMod val="65000"/>
                    <a:lumOff val="35000"/>
                  </a:schemeClr>
                </a:solidFill>
              </a:rPr>
              <a:t>SD card to the card slot and press indicator button for about one second to start reading, at this time </a:t>
            </a:r>
            <a:r>
              <a:rPr lang="en-US" altLang="zh-TW" sz="1400" dirty="0" smtClean="0">
                <a:solidFill>
                  <a:schemeClr val="tx1">
                    <a:lumMod val="65000"/>
                    <a:lumOff val="35000"/>
                  </a:schemeClr>
                </a:solidFill>
              </a:rPr>
              <a:t>Connect210 </a:t>
            </a:r>
            <a:r>
              <a:rPr lang="en-US" altLang="zh-TW" sz="1400" dirty="0">
                <a:solidFill>
                  <a:schemeClr val="tx1">
                    <a:lumMod val="65000"/>
                    <a:lumOff val="35000"/>
                  </a:schemeClr>
                </a:solidFill>
              </a:rPr>
              <a:t>indicator light is lit up with </a:t>
            </a:r>
            <a:r>
              <a:rPr lang="en-US" altLang="zh-TW" b="1" dirty="0">
                <a:solidFill>
                  <a:srgbClr val="0000FF"/>
                </a:solidFill>
              </a:rPr>
              <a:t>blue</a:t>
            </a:r>
            <a:r>
              <a:rPr lang="en-US" altLang="zh-TW" sz="1400" dirty="0">
                <a:solidFill>
                  <a:srgbClr val="595959"/>
                </a:solidFill>
              </a:rPr>
              <a:t>. </a:t>
            </a:r>
            <a:endParaRPr lang="zh-TW" altLang="zh-TW" sz="1400" dirty="0">
              <a:solidFill>
                <a:srgbClr val="595959"/>
              </a:solidFill>
            </a:endParaRPr>
          </a:p>
        </p:txBody>
      </p:sp>
      <p:sp>
        <p:nvSpPr>
          <p:cNvPr id="5" name="標題 1"/>
          <p:cNvSpPr txBox="1">
            <a:spLocks/>
          </p:cNvSpPr>
          <p:nvPr/>
        </p:nvSpPr>
        <p:spPr>
          <a:xfrm>
            <a:off x="1960" y="-39216"/>
            <a:ext cx="8229600" cy="9525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kumimoji="1" lang="en-US" altLang="zh-TW" b="1" dirty="0">
                <a:solidFill>
                  <a:srgbClr val="00007C"/>
                </a:solidFill>
              </a:rPr>
              <a:t>Using SD or </a:t>
            </a:r>
            <a:r>
              <a:rPr kumimoji="1" lang="en-US" altLang="zh-TW" b="1" dirty="0" smtClean="0">
                <a:solidFill>
                  <a:srgbClr val="00007C"/>
                </a:solidFill>
              </a:rPr>
              <a:t>micro </a:t>
            </a:r>
            <a:r>
              <a:rPr kumimoji="1" lang="en-US" altLang="zh-TW" b="1" dirty="0">
                <a:solidFill>
                  <a:srgbClr val="00007C"/>
                </a:solidFill>
              </a:rPr>
              <a:t>SD card </a:t>
            </a:r>
          </a:p>
        </p:txBody>
      </p:sp>
      <p:grpSp>
        <p:nvGrpSpPr>
          <p:cNvPr id="13" name="群組 12"/>
          <p:cNvGrpSpPr/>
          <p:nvPr/>
        </p:nvGrpSpPr>
        <p:grpSpPr>
          <a:xfrm>
            <a:off x="1043608" y="1129308"/>
            <a:ext cx="1384300" cy="3679216"/>
            <a:chOff x="1043608" y="1129308"/>
            <a:chExt cx="1384300" cy="3679216"/>
          </a:xfrm>
        </p:grpSpPr>
        <p:pic>
          <p:nvPicPr>
            <p:cNvPr id="7" name="圖片 6"/>
            <p:cNvPicPr>
              <a:picLocks noChangeAspect="1"/>
            </p:cNvPicPr>
            <p:nvPr/>
          </p:nvPicPr>
          <p:blipFill rotWithShape="1">
            <a:blip r:embed="rId7" cstate="email">
              <a:extLst>
                <a:ext uri="{28A0092B-C50C-407E-A947-70E740481C1C}">
                  <a14:useLocalDpi xmlns:a14="http://schemas.microsoft.com/office/drawing/2010/main"/>
                </a:ext>
              </a:extLst>
            </a:blip>
            <a:srcRect r="20846"/>
            <a:stretch/>
          </p:blipFill>
          <p:spPr>
            <a:xfrm rot="5400000">
              <a:off x="-103850" y="2276766"/>
              <a:ext cx="3679216" cy="1384300"/>
            </a:xfrm>
            <a:prstGeom prst="rect">
              <a:avLst/>
            </a:prstGeom>
          </p:spPr>
        </p:pic>
        <p:sp>
          <p:nvSpPr>
            <p:cNvPr id="8" name="圓角矩形 7"/>
            <p:cNvSpPr/>
            <p:nvPr/>
          </p:nvSpPr>
          <p:spPr>
            <a:xfrm>
              <a:off x="1619672" y="4550430"/>
              <a:ext cx="288032" cy="14400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p>
          </p:txBody>
        </p:sp>
        <p:pic>
          <p:nvPicPr>
            <p:cNvPr id="9" name="圖片 8" descr="pqi logo-1-01.png"/>
            <p:cNvPicPr>
              <a:picLocks noChangeAspect="1"/>
            </p:cNvPicPr>
            <p:nvPr/>
          </p:nvPicPr>
          <p:blipFill>
            <a:blip r:embed="rId8" cstate="email">
              <a:extLst>
                <a:ext uri="{BEBA8EAE-BF5A-486C-A8C5-ECC9F3942E4B}">
                  <a14:imgProps xmlns:a14="http://schemas.microsoft.com/office/drawing/2010/main">
                    <a14:imgLayer r:embed="rId9">
                      <a14:imgEffect>
                        <a14:artisticCutout/>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691680" y="4585690"/>
              <a:ext cx="144016" cy="89545"/>
            </a:xfrm>
            <a:prstGeom prst="rect">
              <a:avLst/>
            </a:prstGeom>
          </p:spPr>
        </p:pic>
        <p:pic>
          <p:nvPicPr>
            <p:cNvPr id="10" name="圖片 9" descr="Samsung_Galaxy_S_III_Sprint_35326393_06_610x436.jpg"/>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206072" y="1454430"/>
              <a:ext cx="1055180" cy="1728192"/>
            </a:xfrm>
            <a:prstGeom prst="rect">
              <a:avLst/>
            </a:prstGeom>
          </p:spPr>
        </p:pic>
      </p:grpSp>
      <p:sp>
        <p:nvSpPr>
          <p:cNvPr id="12" name="圓角矩形 11"/>
          <p:cNvSpPr/>
          <p:nvPr/>
        </p:nvSpPr>
        <p:spPr>
          <a:xfrm>
            <a:off x="2699792" y="3505572"/>
            <a:ext cx="5688632" cy="432048"/>
          </a:xfrm>
          <a:prstGeom prst="round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ltLang="zh-TW" sz="1200" b="1" dirty="0" smtClean="0">
                <a:solidFill>
                  <a:srgbClr val="008000"/>
                </a:solidFill>
              </a:rPr>
              <a:t>&lt;Note&gt;</a:t>
            </a:r>
          </a:p>
          <a:p>
            <a:pPr marL="171450" indent="-171450">
              <a:buFont typeface="Arial"/>
              <a:buChar char="•"/>
            </a:pPr>
            <a:r>
              <a:rPr lang="en-US" altLang="zh-TW" sz="1200" dirty="0" smtClean="0">
                <a:solidFill>
                  <a:srgbClr val="008000"/>
                </a:solidFill>
              </a:rPr>
              <a:t>When </a:t>
            </a:r>
            <a:r>
              <a:rPr lang="en-US" altLang="zh-TW" sz="1200" dirty="0">
                <a:solidFill>
                  <a:srgbClr val="008000"/>
                </a:solidFill>
              </a:rPr>
              <a:t>using Memory card, don’t insert USB drive</a:t>
            </a:r>
            <a:r>
              <a:rPr lang="en-US" altLang="zh-TW" sz="1200" dirty="0" smtClean="0">
                <a:solidFill>
                  <a:srgbClr val="008000"/>
                </a:solidFill>
              </a:rPr>
              <a:t>.</a:t>
            </a:r>
            <a:endParaRPr lang="en-US" altLang="zh-TW" sz="1200" dirty="0">
              <a:solidFill>
                <a:srgbClr val="008000"/>
              </a:solidFill>
            </a:endParaRPr>
          </a:p>
        </p:txBody>
      </p:sp>
      <p:pic>
        <p:nvPicPr>
          <p:cNvPr id="6" name="圖片 5" descr="20120406173600018.jpg"/>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1403648" y="4801716"/>
            <a:ext cx="363190" cy="432048"/>
          </a:xfrm>
          <a:prstGeom prst="rect">
            <a:avLst/>
          </a:prstGeom>
        </p:spPr>
      </p:pic>
      <p:pic>
        <p:nvPicPr>
          <p:cNvPr id="21" name="圖片 20" descr="螢幕快照 2014-09-02 下午1.31.20.png"/>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4572000" y="4441676"/>
            <a:ext cx="3889935" cy="862430"/>
          </a:xfrm>
          <a:prstGeom prst="rect">
            <a:avLst/>
          </a:prstGeom>
        </p:spPr>
      </p:pic>
      <p:pic>
        <p:nvPicPr>
          <p:cNvPr id="22" name="圖片 21" descr="images.jpg"/>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rot="10800000" flipH="1" flipV="1">
            <a:off x="1114693" y="4873724"/>
            <a:ext cx="216946" cy="288032"/>
          </a:xfrm>
          <a:prstGeom prst="rect">
            <a:avLst/>
          </a:prstGeom>
        </p:spPr>
      </p:pic>
      <p:sp>
        <p:nvSpPr>
          <p:cNvPr id="24" name="文字方塊 23"/>
          <p:cNvSpPr txBox="1"/>
          <p:nvPr/>
        </p:nvSpPr>
        <p:spPr>
          <a:xfrm>
            <a:off x="3347864" y="5017740"/>
            <a:ext cx="1432040" cy="584776"/>
          </a:xfrm>
          <a:prstGeom prst="rect">
            <a:avLst/>
          </a:prstGeom>
          <a:noFill/>
        </p:spPr>
        <p:txBody>
          <a:bodyPr wrap="none" rtlCol="0">
            <a:spAutoFit/>
          </a:bodyPr>
          <a:lstStyle/>
          <a:p>
            <a:r>
              <a:rPr lang="en-US" altLang="zh-TW" dirty="0" err="1" smtClean="0">
                <a:solidFill>
                  <a:schemeClr val="tx1">
                    <a:lumMod val="65000"/>
                    <a:lumOff val="35000"/>
                  </a:schemeClr>
                </a:solidFill>
              </a:rPr>
              <a:t>microSD</a:t>
            </a:r>
            <a:r>
              <a:rPr lang="en-US" altLang="zh-TW" dirty="0" smtClean="0">
                <a:solidFill>
                  <a:schemeClr val="tx1">
                    <a:lumMod val="65000"/>
                    <a:lumOff val="35000"/>
                  </a:schemeClr>
                </a:solidFill>
              </a:rPr>
              <a:t> card</a:t>
            </a:r>
          </a:p>
          <a:p>
            <a:r>
              <a:rPr lang="zh-TW" altLang="en-US" sz="1400" dirty="0" smtClean="0">
                <a:solidFill>
                  <a:schemeClr val="tx1">
                    <a:lumMod val="65000"/>
                    <a:lumOff val="35000"/>
                  </a:schemeClr>
                </a:solidFill>
              </a:rPr>
              <a:t>（</a:t>
            </a:r>
            <a:r>
              <a:rPr lang="en-US" altLang="zh-TW" sz="1400" dirty="0" smtClean="0">
                <a:solidFill>
                  <a:schemeClr val="tx1">
                    <a:lumMod val="65000"/>
                    <a:lumOff val="35000"/>
                  </a:schemeClr>
                </a:solidFill>
              </a:rPr>
              <a:t>Anti plug</a:t>
            </a:r>
            <a:r>
              <a:rPr lang="zh-TW" altLang="en-US" sz="1400" dirty="0" smtClean="0">
                <a:solidFill>
                  <a:schemeClr val="tx1">
                    <a:lumMod val="65000"/>
                    <a:lumOff val="35000"/>
                  </a:schemeClr>
                </a:solidFill>
              </a:rPr>
              <a:t>）</a:t>
            </a:r>
            <a:r>
              <a:rPr lang="en-US" altLang="zh-TW" sz="1400" dirty="0" smtClean="0">
                <a:solidFill>
                  <a:schemeClr val="tx1">
                    <a:lumMod val="65000"/>
                    <a:lumOff val="35000"/>
                  </a:schemeClr>
                </a:solidFill>
              </a:rPr>
              <a:t> </a:t>
            </a:r>
            <a:endParaRPr kumimoji="1" lang="zh-TW" altLang="en-US" sz="1400" dirty="0"/>
          </a:p>
        </p:txBody>
      </p:sp>
      <p:sp>
        <p:nvSpPr>
          <p:cNvPr id="25" name="文字方塊 24"/>
          <p:cNvSpPr txBox="1"/>
          <p:nvPr/>
        </p:nvSpPr>
        <p:spPr>
          <a:xfrm>
            <a:off x="3779912" y="4297660"/>
            <a:ext cx="894859" cy="369332"/>
          </a:xfrm>
          <a:prstGeom prst="rect">
            <a:avLst/>
          </a:prstGeom>
          <a:noFill/>
        </p:spPr>
        <p:txBody>
          <a:bodyPr wrap="none" rtlCol="0">
            <a:spAutoFit/>
          </a:bodyPr>
          <a:lstStyle/>
          <a:p>
            <a:r>
              <a:rPr lang="en-US" altLang="zh-TW" dirty="0">
                <a:solidFill>
                  <a:schemeClr val="tx1">
                    <a:lumMod val="65000"/>
                    <a:lumOff val="35000"/>
                  </a:schemeClr>
                </a:solidFill>
              </a:rPr>
              <a:t>SD card </a:t>
            </a:r>
            <a:endParaRPr kumimoji="1" lang="zh-TW" altLang="en-US" dirty="0"/>
          </a:p>
        </p:txBody>
      </p:sp>
    </p:spTree>
    <p:extLst>
      <p:ext uri="{BB962C8B-B14F-4D97-AF65-F5344CB8AC3E}">
        <p14:creationId xmlns:p14="http://schemas.microsoft.com/office/powerpoint/2010/main" val="1939411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圖片 26" descr="interior-furniture-living-room-magnificent-african-modern-style-living-room-with-cream-bonded-leather-sofa-and-dark-black-soft-rug-also-silver-glasses-table-wonderful-modern-living-room-design-600x272.jpg"/>
          <p:cNvPicPr>
            <a:picLocks noChangeAspect="1"/>
          </p:cNvPicPr>
          <p:nvPr/>
        </p:nvPicPr>
        <p:blipFill rotWithShape="1">
          <a:blip r:embed="rId2" cstate="email">
            <a:extLst>
              <a:ext uri="{28A0092B-C50C-407E-A947-70E740481C1C}">
                <a14:useLocalDpi xmlns:a14="http://schemas.microsoft.com/office/drawing/2010/main"/>
              </a:ext>
            </a:extLst>
          </a:blip>
          <a:srcRect t="-47"/>
          <a:stretch/>
        </p:blipFill>
        <p:spPr>
          <a:xfrm flipH="1">
            <a:off x="0" y="-22820"/>
            <a:ext cx="9144000" cy="5727552"/>
          </a:xfrm>
          <a:prstGeom prst="rect">
            <a:avLst/>
          </a:prstGeom>
        </p:spPr>
      </p:pic>
      <p:sp>
        <p:nvSpPr>
          <p:cNvPr id="32" name="矩形 31"/>
          <p:cNvSpPr/>
          <p:nvPr/>
        </p:nvSpPr>
        <p:spPr>
          <a:xfrm rot="5400000">
            <a:off x="1516732" y="-1516732"/>
            <a:ext cx="5715000" cy="8748464"/>
          </a:xfrm>
          <a:prstGeom prst="rect">
            <a:avLst/>
          </a:prstGeom>
          <a:gradFill flip="none" rotWithShape="1">
            <a:gsLst>
              <a:gs pos="37000">
                <a:schemeClr val="bg1">
                  <a:alpha val="96000"/>
                </a:schemeClr>
              </a:gs>
              <a:gs pos="75000">
                <a:schemeClr val="bg1">
                  <a:alpha val="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dirty="0"/>
          </a:p>
        </p:txBody>
      </p:sp>
      <p:sp>
        <p:nvSpPr>
          <p:cNvPr id="5" name="標題 1"/>
          <p:cNvSpPr txBox="1">
            <a:spLocks/>
          </p:cNvSpPr>
          <p:nvPr/>
        </p:nvSpPr>
        <p:spPr>
          <a:xfrm>
            <a:off x="107504" y="0"/>
            <a:ext cx="8229600" cy="9525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kumimoji="1" lang="en-US" altLang="zh-TW" b="1" dirty="0">
                <a:solidFill>
                  <a:srgbClr val="00007C"/>
                </a:solidFill>
              </a:rPr>
              <a:t>Using the MHL function </a:t>
            </a:r>
          </a:p>
        </p:txBody>
      </p:sp>
      <p:sp>
        <p:nvSpPr>
          <p:cNvPr id="6" name="圓角矩形 5"/>
          <p:cNvSpPr/>
          <p:nvPr/>
        </p:nvSpPr>
        <p:spPr>
          <a:xfrm>
            <a:off x="611560" y="4945732"/>
            <a:ext cx="7920880" cy="432048"/>
          </a:xfrm>
          <a:prstGeom prst="round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ltLang="zh-TW" sz="1200" b="1" dirty="0" smtClean="0">
                <a:solidFill>
                  <a:srgbClr val="008000"/>
                </a:solidFill>
              </a:rPr>
              <a:t>&lt;Note&gt;</a:t>
            </a:r>
          </a:p>
          <a:p>
            <a:pPr marL="171450" indent="-171450">
              <a:buFont typeface="Arial"/>
              <a:buChar char="•"/>
            </a:pPr>
            <a:r>
              <a:rPr lang="en-US" altLang="zh-TW" sz="1200" dirty="0">
                <a:solidFill>
                  <a:srgbClr val="008000"/>
                </a:solidFill>
              </a:rPr>
              <a:t>When connecting with the Galaxy S3 or Note 2, the </a:t>
            </a:r>
            <a:r>
              <a:rPr lang="en-US" altLang="zh-TW" sz="1200" dirty="0" smtClean="0">
                <a:solidFill>
                  <a:srgbClr val="008000"/>
                </a:solidFill>
              </a:rPr>
              <a:t>micro</a:t>
            </a:r>
            <a:r>
              <a:rPr lang="en-US" altLang="zh-TW" sz="1200" dirty="0">
                <a:solidFill>
                  <a:srgbClr val="008000"/>
                </a:solidFill>
              </a:rPr>
              <a:t>-USB 11-pin adapter should be connected.</a:t>
            </a:r>
          </a:p>
        </p:txBody>
      </p:sp>
      <p:sp>
        <p:nvSpPr>
          <p:cNvPr id="3" name="矩形 2"/>
          <p:cNvSpPr/>
          <p:nvPr/>
        </p:nvSpPr>
        <p:spPr>
          <a:xfrm>
            <a:off x="5292080" y="1345332"/>
            <a:ext cx="3168352" cy="2462213"/>
          </a:xfrm>
          <a:prstGeom prst="rect">
            <a:avLst/>
          </a:prstGeom>
        </p:spPr>
        <p:txBody>
          <a:bodyPr wrap="square">
            <a:spAutoFit/>
          </a:bodyPr>
          <a:lstStyle/>
          <a:p>
            <a:pPr algn="just"/>
            <a:r>
              <a:rPr lang="en-US" altLang="zh-TW" sz="1400" dirty="0">
                <a:solidFill>
                  <a:srgbClr val="595959"/>
                </a:solidFill>
              </a:rPr>
              <a:t>First, connect the </a:t>
            </a:r>
            <a:r>
              <a:rPr lang="en-US" altLang="zh-TW" sz="1400" dirty="0" smtClean="0">
                <a:solidFill>
                  <a:srgbClr val="595959"/>
                </a:solidFill>
              </a:rPr>
              <a:t>Connect210 </a:t>
            </a:r>
            <a:r>
              <a:rPr lang="en-US" altLang="zh-TW" sz="1400" dirty="0">
                <a:solidFill>
                  <a:srgbClr val="595959"/>
                </a:solidFill>
              </a:rPr>
              <a:t>to the mobile. Then connect the HDMI to the Connect210 </a:t>
            </a:r>
            <a:r>
              <a:rPr lang="en-US" altLang="zh-TW" sz="1400" dirty="0" smtClean="0">
                <a:solidFill>
                  <a:srgbClr val="595959"/>
                </a:solidFill>
              </a:rPr>
              <a:t> </a:t>
            </a:r>
            <a:r>
              <a:rPr lang="en-US" altLang="zh-TW" sz="1400" dirty="0">
                <a:solidFill>
                  <a:srgbClr val="595959"/>
                </a:solidFill>
              </a:rPr>
              <a:t>and to the HDTV</a:t>
            </a:r>
            <a:r>
              <a:rPr lang="en-US" altLang="zh-TW" sz="1400" dirty="0" smtClean="0">
                <a:solidFill>
                  <a:srgbClr val="595959"/>
                </a:solidFill>
              </a:rPr>
              <a:t>. Connect </a:t>
            </a:r>
            <a:r>
              <a:rPr lang="en-US" altLang="zh-TW" sz="1400" dirty="0">
                <a:solidFill>
                  <a:srgbClr val="595959"/>
                </a:solidFill>
              </a:rPr>
              <a:t>the </a:t>
            </a:r>
            <a:r>
              <a:rPr lang="en-US" altLang="zh-TW" sz="1400" dirty="0" smtClean="0">
                <a:solidFill>
                  <a:srgbClr val="595959"/>
                </a:solidFill>
              </a:rPr>
              <a:t>micro</a:t>
            </a:r>
            <a:r>
              <a:rPr lang="en-US" altLang="zh-TW" sz="1400" dirty="0">
                <a:solidFill>
                  <a:srgbClr val="595959"/>
                </a:solidFill>
              </a:rPr>
              <a:t>-USB cable to the Connect210 </a:t>
            </a:r>
            <a:r>
              <a:rPr lang="en-US" altLang="zh-TW" sz="1400" dirty="0" smtClean="0">
                <a:solidFill>
                  <a:srgbClr val="595959"/>
                </a:solidFill>
              </a:rPr>
              <a:t> </a:t>
            </a:r>
            <a:r>
              <a:rPr lang="en-US" altLang="zh-TW" sz="1400" dirty="0">
                <a:solidFill>
                  <a:srgbClr val="595959"/>
                </a:solidFill>
              </a:rPr>
              <a:t>and the other end to any standard USB power </a:t>
            </a:r>
            <a:r>
              <a:rPr lang="en-US" altLang="zh-TW" sz="1400" dirty="0" smtClean="0">
                <a:solidFill>
                  <a:srgbClr val="595959"/>
                </a:solidFill>
              </a:rPr>
              <a:t>source. At </a:t>
            </a:r>
            <a:r>
              <a:rPr lang="en-US" altLang="zh-TW" sz="1400" dirty="0">
                <a:solidFill>
                  <a:srgbClr val="595959"/>
                </a:solidFill>
              </a:rPr>
              <a:t>this point, the indicator light will lit up </a:t>
            </a:r>
            <a:r>
              <a:rPr lang="en-US" altLang="zh-TW" sz="1400" dirty="0" smtClean="0">
                <a:solidFill>
                  <a:srgbClr val="595959"/>
                </a:solidFill>
              </a:rPr>
              <a:t>with </a:t>
            </a:r>
            <a:r>
              <a:rPr lang="en-US" altLang="zh-TW" sz="1400" b="1" dirty="0" smtClean="0">
                <a:solidFill>
                  <a:srgbClr val="FF6600"/>
                </a:solidFill>
              </a:rPr>
              <a:t>orange</a:t>
            </a:r>
            <a:r>
              <a:rPr lang="en-US" altLang="zh-TW" sz="1400" dirty="0" smtClean="0">
                <a:solidFill>
                  <a:srgbClr val="595959"/>
                </a:solidFill>
              </a:rPr>
              <a:t>. </a:t>
            </a:r>
            <a:r>
              <a:rPr lang="en-US" altLang="zh-TW" sz="1400" dirty="0">
                <a:solidFill>
                  <a:srgbClr val="595959"/>
                </a:solidFill>
              </a:rPr>
              <a:t>The HDTV will show the same screen of mobile synchronously after 10 seconds you can play videos or work on files from your mobile through a larger HD display</a:t>
            </a:r>
            <a:r>
              <a:rPr lang="en-US" altLang="zh-TW" sz="1400" dirty="0" smtClean="0">
                <a:solidFill>
                  <a:srgbClr val="595959"/>
                </a:solidFill>
              </a:rPr>
              <a:t>.</a:t>
            </a:r>
            <a:endParaRPr lang="zh-TW" altLang="zh-TW" sz="1400" dirty="0">
              <a:solidFill>
                <a:srgbClr val="595959"/>
              </a:solidFill>
            </a:endParaRPr>
          </a:p>
        </p:txBody>
      </p:sp>
      <p:grpSp>
        <p:nvGrpSpPr>
          <p:cNvPr id="19" name="群組 18"/>
          <p:cNvGrpSpPr/>
          <p:nvPr/>
        </p:nvGrpSpPr>
        <p:grpSpPr>
          <a:xfrm>
            <a:off x="467545" y="1489348"/>
            <a:ext cx="2880319" cy="3384376"/>
            <a:chOff x="467545" y="1489348"/>
            <a:chExt cx="2880319" cy="3384376"/>
          </a:xfrm>
        </p:grpSpPr>
        <p:grpSp>
          <p:nvGrpSpPr>
            <p:cNvPr id="8" name="群組 7"/>
            <p:cNvGrpSpPr/>
            <p:nvPr/>
          </p:nvGrpSpPr>
          <p:grpSpPr>
            <a:xfrm>
              <a:off x="467545" y="1561356"/>
              <a:ext cx="2880319" cy="3312368"/>
              <a:chOff x="467545" y="1561356"/>
              <a:chExt cx="2880319" cy="3312368"/>
            </a:xfrm>
          </p:grpSpPr>
          <p:pic>
            <p:nvPicPr>
              <p:cNvPr id="4" name="圖片 3"/>
              <p:cNvPicPr>
                <a:picLocks noChangeAspect="1"/>
              </p:cNvPicPr>
              <p:nvPr/>
            </p:nvPicPr>
            <p:blipFill rotWithShape="1">
              <a:blip r:embed="rId3" cstate="email">
                <a:extLst>
                  <a:ext uri="{28A0092B-C50C-407E-A947-70E740481C1C}">
                    <a14:useLocalDpi xmlns:a14="http://schemas.microsoft.com/office/drawing/2010/main"/>
                  </a:ext>
                </a:extLst>
              </a:blip>
              <a:srcRect r="50361"/>
              <a:stretch/>
            </p:blipFill>
            <p:spPr>
              <a:xfrm>
                <a:off x="467545" y="1561356"/>
                <a:ext cx="2812692" cy="3312368"/>
              </a:xfrm>
              <a:prstGeom prst="rect">
                <a:avLst/>
              </a:prstGeom>
            </p:spPr>
          </p:pic>
          <p:sp>
            <p:nvSpPr>
              <p:cNvPr id="7" name="矩形 6"/>
              <p:cNvSpPr/>
              <p:nvPr/>
            </p:nvSpPr>
            <p:spPr>
              <a:xfrm>
                <a:off x="2627784" y="3433564"/>
                <a:ext cx="720080" cy="6480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p>
            </p:txBody>
          </p:sp>
        </p:grpSp>
        <p:pic>
          <p:nvPicPr>
            <p:cNvPr id="11" name="圖片 10" descr="pqi logo-1-01.png"/>
            <p:cNvPicPr>
              <a:picLocks noChangeAspect="1"/>
            </p:cNvPicPr>
            <p:nvPr/>
          </p:nvPicPr>
          <p:blipFill>
            <a:blip r:embed="rId4" cstate="email">
              <a:extLst>
                <a:ext uri="{BEBA8EAE-BF5A-486C-A8C5-ECC9F3942E4B}">
                  <a14:imgProps xmlns:a14="http://schemas.microsoft.com/office/drawing/2010/main">
                    <a14:imgLayer r:embed="rId5">
                      <a14:imgEffect>
                        <a14:artisticCutout/>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971600" y="3830400"/>
              <a:ext cx="115798" cy="72000"/>
            </a:xfrm>
            <a:prstGeom prst="rect">
              <a:avLst/>
            </a:prstGeom>
            <a:solidFill>
              <a:schemeClr val="bg1"/>
            </a:solidFill>
          </p:spPr>
        </p:pic>
        <p:grpSp>
          <p:nvGrpSpPr>
            <p:cNvPr id="13" name="群組 12"/>
            <p:cNvGrpSpPr/>
            <p:nvPr/>
          </p:nvGrpSpPr>
          <p:grpSpPr>
            <a:xfrm>
              <a:off x="539552" y="1489348"/>
              <a:ext cx="872506" cy="1473110"/>
              <a:chOff x="4139952" y="913284"/>
              <a:chExt cx="1384300" cy="2337206"/>
            </a:xfrm>
          </p:grpSpPr>
          <p:pic>
            <p:nvPicPr>
              <p:cNvPr id="9" name="圖片 8"/>
              <p:cNvPicPr>
                <a:picLocks noChangeAspect="1"/>
              </p:cNvPicPr>
              <p:nvPr/>
            </p:nvPicPr>
            <p:blipFill rotWithShape="1">
              <a:blip r:embed="rId6" cstate="email">
                <a:extLst>
                  <a:ext uri="{28A0092B-C50C-407E-A947-70E740481C1C}">
                    <a14:useLocalDpi xmlns:a14="http://schemas.microsoft.com/office/drawing/2010/main"/>
                  </a:ext>
                </a:extLst>
              </a:blip>
              <a:srcRect r="49718"/>
              <a:stretch/>
            </p:blipFill>
            <p:spPr>
              <a:xfrm rot="5400000">
                <a:off x="3663499" y="1389737"/>
                <a:ext cx="2337206" cy="1384300"/>
              </a:xfrm>
              <a:prstGeom prst="rect">
                <a:avLst/>
              </a:prstGeom>
            </p:spPr>
          </p:pic>
          <p:pic>
            <p:nvPicPr>
              <p:cNvPr id="12" name="圖片 11" descr="Samsung_Galaxy_S_III_Sprint_35326393_06_610x436.jp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302416" y="1238406"/>
                <a:ext cx="1055180" cy="1728192"/>
              </a:xfrm>
              <a:prstGeom prst="rect">
                <a:avLst/>
              </a:prstGeom>
            </p:spPr>
          </p:pic>
        </p:grpSp>
        <p:pic>
          <p:nvPicPr>
            <p:cNvPr id="20" name="圖片 19" descr="led-hdtv.jpg"/>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39599" y="1705372"/>
              <a:ext cx="653375" cy="1080119"/>
            </a:xfrm>
            <a:prstGeom prst="rect">
              <a:avLst/>
            </a:prstGeom>
          </p:spPr>
        </p:pic>
      </p:grpSp>
      <p:pic>
        <p:nvPicPr>
          <p:cNvPr id="15" name="圖片 14" descr="led-hdtv.jpg"/>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907704" y="1417340"/>
            <a:ext cx="3240360" cy="2099041"/>
          </a:xfrm>
          <a:prstGeom prst="rect">
            <a:avLst/>
          </a:prstGeom>
        </p:spPr>
      </p:pic>
    </p:spTree>
    <p:extLst>
      <p:ext uri="{BB962C8B-B14F-4D97-AF65-F5344CB8AC3E}">
        <p14:creationId xmlns:p14="http://schemas.microsoft.com/office/powerpoint/2010/main" val="3676564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60" y="-39216"/>
            <a:ext cx="8229600" cy="952500"/>
          </a:xfrm>
        </p:spPr>
        <p:txBody>
          <a:bodyPr>
            <a:normAutofit/>
          </a:bodyPr>
          <a:lstStyle/>
          <a:p>
            <a:pPr algn="l"/>
            <a:r>
              <a:rPr lang="en-US" altLang="zh-TW" b="1" dirty="0" smtClean="0">
                <a:solidFill>
                  <a:srgbClr val="00007C"/>
                </a:solidFill>
                <a:ea typeface="標楷體" charset="0"/>
                <a:cs typeface="標楷體" charset="0"/>
              </a:rPr>
              <a:t>EDM</a:t>
            </a:r>
            <a:endParaRPr kumimoji="1" lang="zh-TW" altLang="en-US" b="1" dirty="0">
              <a:solidFill>
                <a:srgbClr val="00007C"/>
              </a:solidFill>
            </a:endParaRPr>
          </a:p>
        </p:txBody>
      </p:sp>
      <p:pic>
        <p:nvPicPr>
          <p:cNvPr id="4" name="圖片 3" descr="螢幕快照 2014-10-23 下午12.21.55.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3428" y="0"/>
            <a:ext cx="7631060" cy="5715000"/>
          </a:xfrm>
          <a:prstGeom prst="rect">
            <a:avLst/>
          </a:prstGeom>
        </p:spPr>
      </p:pic>
    </p:spTree>
    <p:extLst>
      <p:ext uri="{BB962C8B-B14F-4D97-AF65-F5344CB8AC3E}">
        <p14:creationId xmlns:p14="http://schemas.microsoft.com/office/powerpoint/2010/main" val="202121854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a:picLocks noChangeAspect="1"/>
          </p:cNvPicPr>
          <p:nvPr/>
        </p:nvPicPr>
        <p:blipFill rotWithShape="1">
          <a:blip r:embed="rId2" cstate="email">
            <a:alphaModFix amt="53000"/>
            <a:extLst>
              <a:ext uri="{28A0092B-C50C-407E-A947-70E740481C1C}">
                <a14:useLocalDpi xmlns:a14="http://schemas.microsoft.com/office/drawing/2010/main"/>
              </a:ext>
            </a:extLst>
          </a:blip>
          <a:srcRect/>
          <a:stretch/>
        </p:blipFill>
        <p:spPr>
          <a:xfrm>
            <a:off x="0" y="0"/>
            <a:ext cx="9144000" cy="5722214"/>
          </a:xfrm>
          <a:prstGeom prst="rect">
            <a:avLst/>
          </a:prstGeom>
        </p:spPr>
      </p:pic>
      <p:sp>
        <p:nvSpPr>
          <p:cNvPr id="10" name="矩形 9"/>
          <p:cNvSpPr/>
          <p:nvPr/>
        </p:nvSpPr>
        <p:spPr>
          <a:xfrm>
            <a:off x="0" y="1849388"/>
            <a:ext cx="9144000" cy="3865612"/>
          </a:xfrm>
          <a:prstGeom prst="rect">
            <a:avLst/>
          </a:prstGeom>
          <a:gradFill flip="none" rotWithShape="1">
            <a:gsLst>
              <a:gs pos="37000">
                <a:schemeClr val="bg1">
                  <a:alpha val="96000"/>
                </a:schemeClr>
              </a:gs>
              <a:gs pos="75000">
                <a:schemeClr val="bg1">
                  <a:alpha val="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dirty="0"/>
          </a:p>
        </p:txBody>
      </p:sp>
      <p:sp>
        <p:nvSpPr>
          <p:cNvPr id="8" name="標題 1"/>
          <p:cNvSpPr txBox="1">
            <a:spLocks/>
          </p:cNvSpPr>
          <p:nvPr/>
        </p:nvSpPr>
        <p:spPr>
          <a:xfrm>
            <a:off x="1960" y="-39216"/>
            <a:ext cx="8229600" cy="952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TW" sz="4000" b="1" dirty="0" smtClean="0">
                <a:solidFill>
                  <a:schemeClr val="tx2">
                    <a:lumMod val="75000"/>
                  </a:schemeClr>
                </a:solidFill>
                <a:ea typeface="標楷體" charset="0"/>
                <a:cs typeface="標楷體" charset="0"/>
              </a:rPr>
              <a:t>Specification </a:t>
            </a:r>
            <a:endParaRPr kumimoji="1" lang="zh-TW" altLang="en-US" sz="4000" b="1" dirty="0"/>
          </a:p>
        </p:txBody>
      </p:sp>
      <p:sp>
        <p:nvSpPr>
          <p:cNvPr id="5" name="矩形 4"/>
          <p:cNvSpPr/>
          <p:nvPr/>
        </p:nvSpPr>
        <p:spPr>
          <a:xfrm>
            <a:off x="251520" y="841276"/>
            <a:ext cx="8352928" cy="2858218"/>
          </a:xfrm>
          <a:prstGeom prst="rect">
            <a:avLst/>
          </a:prstGeom>
        </p:spPr>
        <p:txBody>
          <a:bodyPr wrap="square">
            <a:spAutoFit/>
          </a:bodyPr>
          <a:lstStyle/>
          <a:p>
            <a:pPr marL="171450" indent="-171450">
              <a:lnSpc>
                <a:spcPct val="130000"/>
              </a:lnSpc>
              <a:buFont typeface="Arial"/>
              <a:buChar char="•"/>
            </a:pPr>
            <a:r>
              <a:rPr lang="en-US" altLang="zh-TW" sz="1600" b="1" dirty="0" smtClean="0">
                <a:solidFill>
                  <a:srgbClr val="4A452A"/>
                </a:solidFill>
              </a:rPr>
              <a:t>Interface</a:t>
            </a:r>
            <a:r>
              <a:rPr lang="en-US" altLang="zh-TW" sz="1600" b="1" dirty="0">
                <a:solidFill>
                  <a:srgbClr val="4A452A"/>
                </a:solidFill>
              </a:rPr>
              <a:t>: </a:t>
            </a:r>
            <a:r>
              <a:rPr lang="en-US" altLang="zh-TW" sz="1600" dirty="0">
                <a:solidFill>
                  <a:srgbClr val="4A452A"/>
                </a:solidFill>
              </a:rPr>
              <a:t>MHL / Host / SDHC / </a:t>
            </a:r>
            <a:r>
              <a:rPr lang="en-US" altLang="zh-TW" sz="1600" dirty="0" err="1" smtClean="0">
                <a:solidFill>
                  <a:srgbClr val="4A452A"/>
                </a:solidFill>
              </a:rPr>
              <a:t>microSDHC</a:t>
            </a:r>
            <a:r>
              <a:rPr lang="en-US" altLang="zh-TW" sz="1600" dirty="0" smtClean="0">
                <a:solidFill>
                  <a:srgbClr val="4A452A"/>
                </a:solidFill>
              </a:rPr>
              <a:t> </a:t>
            </a:r>
            <a:r>
              <a:rPr lang="en-US" altLang="zh-TW" sz="1600" dirty="0">
                <a:solidFill>
                  <a:srgbClr val="4A452A"/>
                </a:solidFill>
              </a:rPr>
              <a:t>/ </a:t>
            </a:r>
          </a:p>
          <a:p>
            <a:r>
              <a:rPr lang="en-US" altLang="zh-TW" sz="1600" dirty="0" smtClean="0">
                <a:solidFill>
                  <a:srgbClr val="4A452A"/>
                </a:solidFill>
              </a:rPr>
              <a:t>                        </a:t>
            </a:r>
            <a:r>
              <a:rPr lang="en-US" altLang="zh-TW" sz="1600" dirty="0" err="1" smtClean="0">
                <a:solidFill>
                  <a:srgbClr val="4A452A"/>
                </a:solidFill>
              </a:rPr>
              <a:t>microUSB</a:t>
            </a:r>
            <a:r>
              <a:rPr lang="en-US" altLang="zh-TW" sz="1600" dirty="0" smtClean="0">
                <a:solidFill>
                  <a:srgbClr val="4A452A"/>
                </a:solidFill>
              </a:rPr>
              <a:t> </a:t>
            </a:r>
            <a:r>
              <a:rPr lang="zh-TW" altLang="en-US" sz="1600" dirty="0">
                <a:solidFill>
                  <a:srgbClr val="4A452A"/>
                </a:solidFill>
              </a:rPr>
              <a:t>（</a:t>
            </a:r>
            <a:r>
              <a:rPr lang="en-US" altLang="zh-TW" sz="1600" dirty="0">
                <a:solidFill>
                  <a:srgbClr val="4A452A"/>
                </a:solidFill>
              </a:rPr>
              <a:t>5 Pin </a:t>
            </a:r>
            <a:r>
              <a:rPr lang="en-US" altLang="zh-TW" sz="1600" dirty="0" err="1">
                <a:solidFill>
                  <a:srgbClr val="4A452A"/>
                </a:solidFill>
              </a:rPr>
              <a:t>microUSB</a:t>
            </a:r>
            <a:r>
              <a:rPr lang="zh-TW" altLang="en-US" sz="1600" dirty="0">
                <a:solidFill>
                  <a:srgbClr val="4A452A"/>
                </a:solidFill>
              </a:rPr>
              <a:t>： </a:t>
            </a:r>
            <a:r>
              <a:rPr lang="en-US" altLang="zh-TW" sz="1600" dirty="0">
                <a:solidFill>
                  <a:srgbClr val="4A452A"/>
                </a:solidFill>
              </a:rPr>
              <a:t>for HTC, SONY, NOKIA...etc. </a:t>
            </a:r>
            <a:r>
              <a:rPr lang="zh-TW" altLang="en-US" sz="1600" dirty="0" smtClean="0">
                <a:solidFill>
                  <a:srgbClr val="4A452A"/>
                </a:solidFill>
              </a:rPr>
              <a:t>）</a:t>
            </a:r>
            <a:endParaRPr lang="en-US" altLang="zh-TW" sz="1600" dirty="0" smtClean="0">
              <a:solidFill>
                <a:srgbClr val="4A452A"/>
              </a:solidFill>
            </a:endParaRPr>
          </a:p>
          <a:p>
            <a:r>
              <a:rPr lang="en-US" altLang="zh-TW" sz="1600" dirty="0" smtClean="0">
                <a:solidFill>
                  <a:srgbClr val="4A452A"/>
                </a:solidFill>
              </a:rPr>
              <a:t>                        11 </a:t>
            </a:r>
            <a:r>
              <a:rPr lang="en-US" altLang="zh-TW" sz="1600" dirty="0">
                <a:solidFill>
                  <a:srgbClr val="4A452A"/>
                </a:solidFill>
              </a:rPr>
              <a:t>Pin </a:t>
            </a:r>
            <a:r>
              <a:rPr lang="en-US" altLang="zh-TW" sz="1600" dirty="0" err="1">
                <a:solidFill>
                  <a:srgbClr val="4A452A"/>
                </a:solidFill>
              </a:rPr>
              <a:t>microUSB</a:t>
            </a:r>
            <a:r>
              <a:rPr lang="en-US" altLang="zh-TW" sz="1600" dirty="0">
                <a:solidFill>
                  <a:srgbClr val="4A452A"/>
                </a:solidFill>
              </a:rPr>
              <a:t> </a:t>
            </a:r>
            <a:r>
              <a:rPr lang="en-US" altLang="zh-TW" sz="1600" dirty="0" smtClean="0">
                <a:solidFill>
                  <a:srgbClr val="4A452A"/>
                </a:solidFill>
              </a:rPr>
              <a:t>: for </a:t>
            </a:r>
            <a:r>
              <a:rPr lang="en-US" altLang="zh-TW" sz="1600" dirty="0">
                <a:solidFill>
                  <a:srgbClr val="4A452A"/>
                </a:solidFill>
              </a:rPr>
              <a:t>Samsung Galaxy S3/S4/S5/Note2/Note3, LG Nexus 4...etc.</a:t>
            </a:r>
            <a:r>
              <a:rPr lang="zh-TW" altLang="en-US" sz="1600" dirty="0">
                <a:solidFill>
                  <a:srgbClr val="4A452A"/>
                </a:solidFill>
              </a:rPr>
              <a:t>）</a:t>
            </a:r>
          </a:p>
          <a:p>
            <a:pPr marL="171450" indent="-171450">
              <a:lnSpc>
                <a:spcPct val="140000"/>
              </a:lnSpc>
              <a:buFont typeface="Arial"/>
              <a:buChar char="•"/>
            </a:pPr>
            <a:r>
              <a:rPr lang="en-US" altLang="zh-TW" sz="1600" b="1" dirty="0">
                <a:solidFill>
                  <a:srgbClr val="4A452A"/>
                </a:solidFill>
              </a:rPr>
              <a:t>OS Supported: </a:t>
            </a:r>
            <a:r>
              <a:rPr lang="en-US" altLang="zh-TW" sz="1600" dirty="0">
                <a:solidFill>
                  <a:srgbClr val="4A452A"/>
                </a:solidFill>
              </a:rPr>
              <a:t>Supports mobile devices with OTG functions and compatible with Android  2.3.</a:t>
            </a:r>
          </a:p>
          <a:p>
            <a:r>
              <a:rPr lang="en-US" altLang="zh-TW" sz="1600" dirty="0" smtClean="0">
                <a:solidFill>
                  <a:srgbClr val="4A452A"/>
                </a:solidFill>
              </a:rPr>
              <a:t>                                Supports </a:t>
            </a:r>
            <a:r>
              <a:rPr lang="en-US" altLang="zh-TW" sz="1600" dirty="0">
                <a:solidFill>
                  <a:srgbClr val="4A452A"/>
                </a:solidFill>
              </a:rPr>
              <a:t>mobile devices with MHL functions and Android OS.</a:t>
            </a:r>
          </a:p>
          <a:p>
            <a:pPr marL="171450" indent="-171450">
              <a:lnSpc>
                <a:spcPct val="140000"/>
              </a:lnSpc>
              <a:buFont typeface="Arial"/>
              <a:buChar char="•"/>
            </a:pPr>
            <a:r>
              <a:rPr lang="en-US" altLang="zh-TW" sz="1600" b="1" dirty="0">
                <a:solidFill>
                  <a:srgbClr val="4A452A"/>
                </a:solidFill>
              </a:rPr>
              <a:t>Dimensions: </a:t>
            </a:r>
            <a:r>
              <a:rPr lang="en-US" altLang="zh-TW" sz="1600" dirty="0">
                <a:solidFill>
                  <a:srgbClr val="4A452A"/>
                </a:solidFill>
              </a:rPr>
              <a:t>67 x 24.5 x 10.9mm </a:t>
            </a:r>
            <a:endParaRPr lang="en-US" altLang="zh-TW" sz="1600" dirty="0" smtClean="0">
              <a:solidFill>
                <a:srgbClr val="4A452A"/>
              </a:solidFill>
            </a:endParaRPr>
          </a:p>
          <a:p>
            <a:pPr marL="171450" indent="-171450">
              <a:lnSpc>
                <a:spcPct val="140000"/>
              </a:lnSpc>
              <a:buFont typeface="Arial"/>
              <a:buChar char="•"/>
            </a:pPr>
            <a:r>
              <a:rPr lang="en-US" altLang="zh-TW" sz="1600" b="1" dirty="0">
                <a:solidFill>
                  <a:srgbClr val="4A452A"/>
                </a:solidFill>
              </a:rPr>
              <a:t>Cable length</a:t>
            </a:r>
            <a:r>
              <a:rPr lang="en-US" altLang="zh-TW" sz="1600" dirty="0">
                <a:solidFill>
                  <a:srgbClr val="4A452A"/>
                </a:solidFill>
              </a:rPr>
              <a:t>: </a:t>
            </a:r>
            <a:r>
              <a:rPr lang="en-US" altLang="zh-TW" sz="1600" dirty="0" smtClean="0">
                <a:solidFill>
                  <a:srgbClr val="4A452A"/>
                </a:solidFill>
              </a:rPr>
              <a:t>60mm </a:t>
            </a:r>
          </a:p>
          <a:p>
            <a:pPr marL="171450" indent="-171450">
              <a:lnSpc>
                <a:spcPct val="140000"/>
              </a:lnSpc>
              <a:buFont typeface="Arial"/>
              <a:buChar char="•"/>
            </a:pPr>
            <a:r>
              <a:rPr lang="en-US" altLang="zh-TW" sz="1600" b="1" dirty="0" smtClean="0">
                <a:solidFill>
                  <a:srgbClr val="4A452A"/>
                </a:solidFill>
              </a:rPr>
              <a:t>Weight</a:t>
            </a:r>
            <a:r>
              <a:rPr lang="en-US" altLang="zh-TW" sz="1600" b="1" dirty="0">
                <a:solidFill>
                  <a:srgbClr val="4A452A"/>
                </a:solidFill>
              </a:rPr>
              <a:t>: </a:t>
            </a:r>
            <a:r>
              <a:rPr lang="en-US" altLang="zh-TW" sz="1600" dirty="0" smtClean="0">
                <a:solidFill>
                  <a:srgbClr val="4A452A"/>
                </a:solidFill>
              </a:rPr>
              <a:t>18.4g</a:t>
            </a:r>
          </a:p>
          <a:p>
            <a:pPr marL="171450" indent="-171450">
              <a:lnSpc>
                <a:spcPct val="140000"/>
              </a:lnSpc>
              <a:buFont typeface="Arial"/>
              <a:buChar char="•"/>
            </a:pPr>
            <a:r>
              <a:rPr lang="en-US" altLang="zh-TW" sz="1600" b="1" dirty="0" smtClean="0">
                <a:solidFill>
                  <a:srgbClr val="4A452A"/>
                </a:solidFill>
              </a:rPr>
              <a:t>Warranty</a:t>
            </a:r>
            <a:r>
              <a:rPr lang="en-US" altLang="zh-TW" sz="1600" b="1" dirty="0">
                <a:solidFill>
                  <a:srgbClr val="4A452A"/>
                </a:solidFill>
              </a:rPr>
              <a:t>: </a:t>
            </a:r>
            <a:r>
              <a:rPr lang="en-US" altLang="zh-TW" sz="1600" dirty="0">
                <a:solidFill>
                  <a:srgbClr val="4A452A"/>
                </a:solidFill>
              </a:rPr>
              <a:t>1 </a:t>
            </a:r>
            <a:r>
              <a:rPr lang="en-US" altLang="zh-TW" sz="1600" dirty="0" smtClean="0">
                <a:solidFill>
                  <a:srgbClr val="4A452A"/>
                </a:solidFill>
              </a:rPr>
              <a:t>Year</a:t>
            </a:r>
          </a:p>
        </p:txBody>
      </p:sp>
      <p:sp>
        <p:nvSpPr>
          <p:cNvPr id="3" name="矩形 2"/>
          <p:cNvSpPr/>
          <p:nvPr/>
        </p:nvSpPr>
        <p:spPr>
          <a:xfrm>
            <a:off x="251520" y="3937620"/>
            <a:ext cx="8712968" cy="1600438"/>
          </a:xfrm>
          <a:prstGeom prst="rect">
            <a:avLst/>
          </a:prstGeom>
        </p:spPr>
        <p:txBody>
          <a:bodyPr wrap="square">
            <a:spAutoFit/>
          </a:bodyPr>
          <a:lstStyle/>
          <a:p>
            <a:r>
              <a:rPr lang="en-US" altLang="zh-TW" b="1" dirty="0">
                <a:solidFill>
                  <a:srgbClr val="4A452A"/>
                </a:solidFill>
              </a:rPr>
              <a:t>Other Information: </a:t>
            </a:r>
          </a:p>
          <a:p>
            <a:pPr marL="285750" lvl="0" indent="-285750">
              <a:buFont typeface="Wingdings" charset="2"/>
              <a:buChar char="n"/>
            </a:pPr>
            <a:r>
              <a:rPr lang="en-US" altLang="zh-TW" sz="1600" dirty="0">
                <a:solidFill>
                  <a:srgbClr val="4A452A"/>
                </a:solidFill>
              </a:rPr>
              <a:t>Visual resolution: Supports HD with 1920 x 1080 aspect ratio / </a:t>
            </a:r>
            <a:r>
              <a:rPr lang="en-US" altLang="zh-TW" sz="1600" dirty="0" smtClean="0">
                <a:solidFill>
                  <a:srgbClr val="4A452A"/>
                </a:solidFill>
              </a:rPr>
              <a:t>60Hz</a:t>
            </a:r>
            <a:endParaRPr lang="en-US" altLang="zh-TW" sz="1600" dirty="0">
              <a:solidFill>
                <a:srgbClr val="4A452A"/>
              </a:solidFill>
            </a:endParaRPr>
          </a:p>
          <a:p>
            <a:pPr marL="285750" indent="-285750">
              <a:buFont typeface="Wingdings" charset="2"/>
              <a:buChar char="n"/>
            </a:pPr>
            <a:r>
              <a:rPr lang="en-US" altLang="zh-TW" sz="1600" dirty="0">
                <a:solidFill>
                  <a:srgbClr val="4A452A"/>
                </a:solidFill>
              </a:rPr>
              <a:t>Audio resolution: 192KHz compatible with 7.1 audio </a:t>
            </a:r>
            <a:r>
              <a:rPr lang="en-US" altLang="zh-TW" sz="1600" dirty="0" smtClean="0">
                <a:solidFill>
                  <a:srgbClr val="4A452A"/>
                </a:solidFill>
              </a:rPr>
              <a:t>channel</a:t>
            </a:r>
          </a:p>
          <a:p>
            <a:pPr marL="285750" indent="-285750">
              <a:buFont typeface="Wingdings" charset="2"/>
              <a:buChar char="n"/>
            </a:pPr>
            <a:r>
              <a:rPr lang="en-US" altLang="zh-TW" sz="1600" dirty="0">
                <a:solidFill>
                  <a:srgbClr val="4A452A"/>
                </a:solidFill>
              </a:rPr>
              <a:t>Import images, videos and document files such as PDF, Word, Excel, etc. SD, micro-SD and USB </a:t>
            </a:r>
            <a:r>
              <a:rPr lang="en-US" altLang="zh-TW" sz="1600" dirty="0" smtClean="0">
                <a:solidFill>
                  <a:srgbClr val="4A452A"/>
                </a:solidFill>
              </a:rPr>
              <a:t>host</a:t>
            </a:r>
          </a:p>
          <a:p>
            <a:pPr marL="285750" lvl="0" indent="-285750" algn="just">
              <a:spcAft>
                <a:spcPts val="0"/>
              </a:spcAft>
              <a:buFont typeface="Wingdings" charset="2"/>
              <a:buChar char="n"/>
            </a:pPr>
            <a:r>
              <a:rPr lang="en-US" altLang="zh-TW" sz="1600" kern="100" dirty="0">
                <a:solidFill>
                  <a:srgbClr val="595959"/>
                </a:solidFill>
                <a:latin typeface="Segoe UI"/>
                <a:ea typeface="宋体"/>
                <a:cs typeface="Arial"/>
              </a:rPr>
              <a:t>micro-USB cable to link MHL-compatible devices to HDMI-compatible display</a:t>
            </a:r>
            <a:endParaRPr lang="zh-TW" altLang="zh-TW" sz="1600" kern="100" dirty="0">
              <a:solidFill>
                <a:srgbClr val="595959"/>
              </a:solidFill>
              <a:ea typeface="宋体"/>
              <a:cs typeface="Arial"/>
            </a:endParaRPr>
          </a:p>
          <a:p>
            <a:pPr marL="285750" lvl="0" indent="-285750" algn="just">
              <a:spcAft>
                <a:spcPts val="0"/>
              </a:spcAft>
              <a:buFont typeface="Wingdings" charset="2"/>
              <a:buChar char="n"/>
            </a:pPr>
            <a:r>
              <a:rPr lang="en-US" altLang="zh-TW" sz="1600" kern="100" dirty="0">
                <a:solidFill>
                  <a:srgbClr val="595959"/>
                </a:solidFill>
                <a:latin typeface="Segoe UI"/>
                <a:ea typeface="宋体"/>
                <a:cs typeface="Arial"/>
              </a:rPr>
              <a:t>Charges device using micro-USB to </a:t>
            </a:r>
            <a:r>
              <a:rPr lang="en-US" altLang="zh-TW" sz="1600" kern="100" dirty="0" smtClean="0">
                <a:solidFill>
                  <a:srgbClr val="595959"/>
                </a:solidFill>
                <a:latin typeface="Segoe UI"/>
                <a:ea typeface="宋体"/>
                <a:cs typeface="Arial"/>
              </a:rPr>
              <a:t>USB</a:t>
            </a:r>
            <a:endParaRPr lang="zh-TW" altLang="zh-TW" sz="1600" kern="100" dirty="0">
              <a:solidFill>
                <a:srgbClr val="595959"/>
              </a:solidFill>
              <a:ea typeface="宋体"/>
              <a:cs typeface="Arial"/>
            </a:endParaRPr>
          </a:p>
        </p:txBody>
      </p:sp>
    </p:spTree>
    <p:extLst>
      <p:ext uri="{BB962C8B-B14F-4D97-AF65-F5344CB8AC3E}">
        <p14:creationId xmlns:p14="http://schemas.microsoft.com/office/powerpoint/2010/main" val="197523263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l="17690" t="5565" r="10858" b="18151"/>
          <a:stretch/>
        </p:blipFill>
        <p:spPr>
          <a:xfrm>
            <a:off x="4781" y="0"/>
            <a:ext cx="9139219" cy="5803032"/>
          </a:xfrm>
          <a:prstGeom prst="rect">
            <a:avLst/>
          </a:prstGeom>
        </p:spPr>
      </p:pic>
      <p:graphicFrame>
        <p:nvGraphicFramePr>
          <p:cNvPr id="528454" name="Group 70"/>
          <p:cNvGraphicFramePr>
            <a:graphicFrameLocks noGrp="1"/>
          </p:cNvGraphicFramePr>
          <p:nvPr>
            <p:extLst>
              <p:ext uri="{D42A27DB-BD31-4B8C-83A1-F6EECF244321}">
                <p14:modId xmlns:p14="http://schemas.microsoft.com/office/powerpoint/2010/main" val="919670593"/>
              </p:ext>
            </p:extLst>
          </p:nvPr>
        </p:nvGraphicFramePr>
        <p:xfrm>
          <a:off x="4860230" y="3217540"/>
          <a:ext cx="3960812" cy="1350748"/>
        </p:xfrm>
        <a:graphic>
          <a:graphicData uri="http://schemas.openxmlformats.org/drawingml/2006/table">
            <a:tbl>
              <a:tblPr/>
              <a:tblGrid>
                <a:gridCol w="1944687"/>
                <a:gridCol w="2016125"/>
              </a:tblGrid>
              <a:tr h="28045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dirty="0" smtClean="0">
                          <a:ln>
                            <a:noFill/>
                          </a:ln>
                          <a:solidFill>
                            <a:srgbClr val="FFFFFF"/>
                          </a:solidFill>
                          <a:effectLst/>
                          <a:latin typeface="Arial" charset="0"/>
                          <a:ea typeface="新細明體" charset="0"/>
                          <a:cs typeface="Arial Unicode MS" charset="0"/>
                        </a:rPr>
                        <a:t>Packing Spec</a:t>
                      </a:r>
                      <a:r>
                        <a:rPr kumimoji="1" lang="en-US" altLang="zh-TW" sz="1200" b="1" i="0" u="none" strike="noStrike" cap="none" normalizeH="0" baseline="0" dirty="0">
                          <a:ln>
                            <a:noFill/>
                          </a:ln>
                          <a:solidFill>
                            <a:srgbClr val="FFFFFF"/>
                          </a:solidFill>
                          <a:effectLst/>
                          <a:latin typeface="Arial" charset="0"/>
                          <a:ea typeface="新細明體" charset="0"/>
                          <a:cs typeface="Arial Unicode MS" charset="0"/>
                        </a:rPr>
                        <a:t>.</a:t>
                      </a:r>
                      <a:endParaRPr kumimoji="1" lang="en-US" altLang="zh-TW" sz="1200" b="0" i="0" u="none" strike="noStrike" cap="none" normalizeH="0" baseline="0" dirty="0">
                        <a:ln>
                          <a:noFill/>
                        </a:ln>
                        <a:solidFill>
                          <a:schemeClr val="tx1"/>
                        </a:solidFill>
                        <a:effectLst/>
                        <a:latin typeface="Arial" charset="0"/>
                        <a:ea typeface="新細明體" charset="0"/>
                        <a:cs typeface="新細明體" charset="0"/>
                      </a:endParaRPr>
                    </a:p>
                  </a:txBody>
                  <a:tcPr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1" lang="zh-TW" altLang="en-US" sz="1200" b="0" i="0" u="none" strike="noStrike" cap="none" normalizeH="0" baseline="0">
                        <a:ln>
                          <a:noFill/>
                        </a:ln>
                        <a:solidFill>
                          <a:schemeClr val="tx1"/>
                        </a:solidFill>
                        <a:effectLst/>
                        <a:latin typeface="Arial" charset="0"/>
                        <a:ea typeface="新細明體" charset="0"/>
                        <a:cs typeface="新細明體" charset="0"/>
                      </a:endParaRPr>
                    </a:p>
                  </a:txBody>
                  <a:tcPr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r>
              <a:tr h="4318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zh-TW" sz="1200" b="0" i="0" u="none" strike="noStrike" cap="none" normalizeH="0" baseline="0" dirty="0">
                          <a:ln>
                            <a:noFill/>
                          </a:ln>
                          <a:solidFill>
                            <a:schemeClr val="tx1"/>
                          </a:solidFill>
                          <a:effectLst/>
                          <a:latin typeface="Arial"/>
                          <a:ea typeface="新細明體" charset="0"/>
                          <a:cs typeface="Arial"/>
                        </a:rPr>
                        <a:t>Main Player size (mm)</a:t>
                      </a:r>
                    </a:p>
                  </a:txBody>
                  <a:tcPr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defRPr/>
                      </a:pPr>
                      <a:r>
                        <a:rPr lang="en-US" altLang="zh-TW" sz="1200" dirty="0" smtClean="0">
                          <a:solidFill>
                            <a:srgbClr val="4A452A"/>
                          </a:solidFill>
                          <a:latin typeface="Arial"/>
                          <a:cs typeface="Arial"/>
                        </a:rPr>
                        <a:t>67 x 24.5 x 10.9 </a:t>
                      </a:r>
                      <a:r>
                        <a:rPr lang="en-US" altLang="zh-TW" sz="1200" dirty="0" smtClean="0">
                          <a:solidFill>
                            <a:srgbClr val="000000"/>
                          </a:solidFill>
                          <a:latin typeface="Arial"/>
                          <a:ea typeface="Arial"/>
                          <a:cs typeface="Arial"/>
                        </a:rPr>
                        <a:t>mm</a:t>
                      </a:r>
                      <a:endParaRPr kumimoji="1" lang="en-US" altLang="zh-TW" sz="1200" b="0" i="0" u="none" strike="noStrike" cap="none" normalizeH="0" baseline="0" dirty="0">
                        <a:ln>
                          <a:noFill/>
                        </a:ln>
                        <a:solidFill>
                          <a:schemeClr val="tx1"/>
                        </a:solidFill>
                        <a:effectLst/>
                        <a:latin typeface="Arial"/>
                        <a:ea typeface="新細明體" charset="0"/>
                        <a:cs typeface="Arial"/>
                      </a:endParaRPr>
                    </a:p>
                  </a:txBody>
                  <a:tcPr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85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1200" b="0" i="0" u="none" strike="noStrike" cap="none" normalizeH="0" baseline="0" dirty="0" err="1">
                          <a:ln>
                            <a:noFill/>
                          </a:ln>
                          <a:solidFill>
                            <a:schemeClr val="tx1"/>
                          </a:solidFill>
                          <a:effectLst/>
                          <a:latin typeface="Arial"/>
                          <a:ea typeface="新細明體" charset="0"/>
                          <a:cs typeface="Arial"/>
                        </a:rPr>
                        <a:t>Qty</a:t>
                      </a:r>
                      <a:r>
                        <a:rPr kumimoji="1" lang="en-US" altLang="zh-TW" sz="1200" b="0" i="0" u="none" strike="noStrike" cap="none" normalizeH="0" baseline="0" dirty="0">
                          <a:ln>
                            <a:noFill/>
                          </a:ln>
                          <a:solidFill>
                            <a:schemeClr val="tx1"/>
                          </a:solidFill>
                          <a:effectLst/>
                          <a:latin typeface="Arial"/>
                          <a:ea typeface="新細明體" charset="0"/>
                          <a:cs typeface="Arial"/>
                        </a:rPr>
                        <a:t>/</a:t>
                      </a:r>
                      <a:r>
                        <a:rPr kumimoji="1" lang="en-US" altLang="zh-TW" sz="1200" b="0" i="0" u="none" strike="noStrike" cap="none" normalizeH="0" baseline="0" dirty="0" err="1">
                          <a:ln>
                            <a:noFill/>
                          </a:ln>
                          <a:solidFill>
                            <a:schemeClr val="tx1"/>
                          </a:solidFill>
                          <a:effectLst/>
                          <a:latin typeface="Arial"/>
                          <a:ea typeface="新細明體" charset="0"/>
                          <a:cs typeface="Arial"/>
                        </a:rPr>
                        <a:t>Ctn</a:t>
                      </a:r>
                      <a:r>
                        <a:rPr kumimoji="1" lang="en-US" altLang="zh-TW" sz="1200" b="0" i="0" u="none" strike="noStrike" cap="none" normalizeH="0" baseline="0" dirty="0">
                          <a:ln>
                            <a:noFill/>
                          </a:ln>
                          <a:solidFill>
                            <a:schemeClr val="tx1"/>
                          </a:solidFill>
                          <a:effectLst/>
                          <a:latin typeface="Arial"/>
                          <a:ea typeface="新細明體" charset="0"/>
                          <a:cs typeface="Arial"/>
                        </a:rPr>
                        <a:t> (pcs)</a:t>
                      </a:r>
                    </a:p>
                  </a:txBody>
                  <a:tcPr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Arial"/>
                          <a:ea typeface="新細明體" charset="0"/>
                          <a:cs typeface="Arial"/>
                        </a:rPr>
                        <a:t>80 pcs</a:t>
                      </a:r>
                      <a:endParaRPr kumimoji="1" lang="en-US" altLang="zh-TW" sz="1200" b="0" i="0" u="none" strike="noStrike" cap="none" normalizeH="0" baseline="0" dirty="0">
                        <a:ln>
                          <a:noFill/>
                        </a:ln>
                        <a:solidFill>
                          <a:srgbClr val="000000"/>
                        </a:solidFill>
                        <a:effectLst/>
                        <a:latin typeface="Arial"/>
                        <a:ea typeface="新細明體" charset="0"/>
                        <a:cs typeface="Arial"/>
                      </a:endParaRPr>
                    </a:p>
                  </a:txBody>
                  <a:tcPr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263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Arial"/>
                          <a:ea typeface="新細明體" charset="0"/>
                          <a:cs typeface="Arial"/>
                        </a:rPr>
                        <a:t>Carton Size (cm)</a:t>
                      </a:r>
                    </a:p>
                  </a:txBody>
                  <a:tcPr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Arial"/>
                          <a:ea typeface="新細明體" charset="0"/>
                          <a:cs typeface="Arial"/>
                        </a:rPr>
                        <a:t>553*215*135 mm </a:t>
                      </a:r>
                    </a:p>
                  </a:txBody>
                  <a:tcPr marT="38100" marB="381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58530" name="Rectangle 2"/>
          <p:cNvSpPr>
            <a:spLocks noChangeArrowheads="1"/>
          </p:cNvSpPr>
          <p:nvPr/>
        </p:nvSpPr>
        <p:spPr bwMode="auto">
          <a:xfrm>
            <a:off x="14843" y="121196"/>
            <a:ext cx="7812088" cy="697178"/>
          </a:xfrm>
          <a:prstGeom prst="rect">
            <a:avLst/>
          </a:prstGeom>
          <a:noFill/>
          <a:ln w="9525">
            <a:noFill/>
            <a:miter lim="800000"/>
            <a:headEnd/>
            <a:tailEnd/>
          </a:ln>
          <a:effectLst/>
        </p:spPr>
        <p:txBody>
          <a:bodyPr anchor="ctr"/>
          <a:lstStyle/>
          <a:p>
            <a:r>
              <a:rPr lang="en-US" altLang="zh-TW" sz="4000" b="1" dirty="0" smtClean="0">
                <a:solidFill>
                  <a:schemeClr val="tx2"/>
                </a:solidFill>
                <a:effectLst>
                  <a:outerShdw blurRad="38100" dist="38100" dir="2700000" algn="tl">
                    <a:srgbClr val="DDDDDD"/>
                  </a:outerShdw>
                </a:effectLst>
                <a:latin typeface="+mj-lt"/>
                <a:ea typeface="標楷體" charset="0"/>
                <a:cs typeface="標楷體" charset="0"/>
              </a:rPr>
              <a:t>MP </a:t>
            </a:r>
            <a:r>
              <a:rPr lang="en-US" altLang="zh-TW" sz="4000" b="1" dirty="0">
                <a:solidFill>
                  <a:schemeClr val="tx2"/>
                </a:solidFill>
                <a:effectLst>
                  <a:outerShdw blurRad="38100" dist="38100" dir="2700000" algn="tl">
                    <a:srgbClr val="DDDDDD"/>
                  </a:outerShdw>
                </a:effectLst>
                <a:latin typeface="+mj-lt"/>
                <a:ea typeface="標楷體" charset="0"/>
                <a:cs typeface="標楷體" charset="0"/>
              </a:rPr>
              <a:t>info.</a:t>
            </a:r>
          </a:p>
        </p:txBody>
      </p:sp>
      <p:sp>
        <p:nvSpPr>
          <p:cNvPr id="528418" name="Text Box 34"/>
          <p:cNvSpPr txBox="1">
            <a:spLocks noChangeArrowheads="1"/>
          </p:cNvSpPr>
          <p:nvPr/>
        </p:nvSpPr>
        <p:spPr bwMode="auto">
          <a:xfrm>
            <a:off x="4860032" y="2853606"/>
            <a:ext cx="18113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TW" u="sng" dirty="0">
                <a:solidFill>
                  <a:srgbClr val="FF0000"/>
                </a:solidFill>
                <a:effectLst/>
                <a:latin typeface="Arial" charset="0"/>
              </a:rPr>
              <a:t>Shipping info.</a:t>
            </a:r>
          </a:p>
        </p:txBody>
      </p:sp>
      <p:sp>
        <p:nvSpPr>
          <p:cNvPr id="528450" name="Text Box 66"/>
          <p:cNvSpPr txBox="1">
            <a:spLocks noChangeArrowheads="1"/>
          </p:cNvSpPr>
          <p:nvPr/>
        </p:nvSpPr>
        <p:spPr bwMode="auto">
          <a:xfrm>
            <a:off x="4860032" y="2425452"/>
            <a:ext cx="273630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pPr>
            <a:r>
              <a:rPr lang="en-US" altLang="zh-TW"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MP Date: </a:t>
            </a:r>
            <a:r>
              <a:rPr lang="en-US" altLang="zh-TW"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Oct. 22, 2014 </a:t>
            </a:r>
            <a:endParaRPr lang="en-US" altLang="zh-TW"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3" name="圖片 12" descr="C210_45.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92" y="769268"/>
            <a:ext cx="3890971" cy="2875537"/>
          </a:xfrm>
          <a:prstGeom prst="rect">
            <a:avLst/>
          </a:prstGeom>
        </p:spPr>
      </p:pic>
      <p:pic>
        <p:nvPicPr>
          <p:cNvPr id="7" name="圖片 6" descr="螢幕快照 2014-10-21 上午10.33.42.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23728" y="3289548"/>
            <a:ext cx="1180535" cy="2265464"/>
          </a:xfrm>
          <a:prstGeom prst="rect">
            <a:avLst/>
          </a:prstGeom>
        </p:spPr>
      </p:pic>
      <p:pic>
        <p:nvPicPr>
          <p:cNvPr id="2" name="圖片 1" descr="螢幕快照 2014-10-22 下午3.26.13.pn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419872" y="3289548"/>
            <a:ext cx="1166581" cy="2232248"/>
          </a:xfrm>
          <a:prstGeom prst="rect">
            <a:avLst/>
          </a:prstGeom>
        </p:spPr>
      </p:pic>
    </p:spTree>
    <p:extLst>
      <p:ext uri="{BB962C8B-B14F-4D97-AF65-F5344CB8AC3E}">
        <p14:creationId xmlns:p14="http://schemas.microsoft.com/office/powerpoint/2010/main" val="285652317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pqiplm1.pqigroup.com\Public\部門共用資料夾\PMV\MKD\005-公司制式文件\2011簡報封底.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5726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98884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cool-white-backgroun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0" y="0"/>
            <a:ext cx="9144000" cy="5715000"/>
          </a:xfrm>
          <a:prstGeom prst="rect">
            <a:avLst/>
          </a:prstGeom>
        </p:spPr>
      </p:pic>
      <p:pic>
        <p:nvPicPr>
          <p:cNvPr id="3" name="圖片 2" descr="imgre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560" y="1345332"/>
            <a:ext cx="3168352" cy="967674"/>
          </a:xfrm>
          <a:prstGeom prst="rect">
            <a:avLst/>
          </a:prstGeom>
        </p:spPr>
      </p:pic>
    </p:spTree>
    <p:extLst>
      <p:ext uri="{BB962C8B-B14F-4D97-AF65-F5344CB8AC3E}">
        <p14:creationId xmlns:p14="http://schemas.microsoft.com/office/powerpoint/2010/main" val="2848577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MHL_HowtoUse_Diagram-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44008" y="1777380"/>
            <a:ext cx="3940696" cy="3417322"/>
          </a:xfrm>
          <a:prstGeom prst="rect">
            <a:avLst/>
          </a:prstGeom>
        </p:spPr>
      </p:pic>
      <p:sp>
        <p:nvSpPr>
          <p:cNvPr id="7" name="標題 1"/>
          <p:cNvSpPr txBox="1">
            <a:spLocks/>
          </p:cNvSpPr>
          <p:nvPr/>
        </p:nvSpPr>
        <p:spPr>
          <a:xfrm>
            <a:off x="1960" y="-39216"/>
            <a:ext cx="8229600" cy="9525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kumimoji="1" lang="en-US" altLang="zh-TW" b="1" dirty="0" smtClean="0">
                <a:solidFill>
                  <a:srgbClr val="000090"/>
                </a:solidFill>
              </a:rPr>
              <a:t>What is MHL?</a:t>
            </a:r>
            <a:endParaRPr kumimoji="1" lang="zh-TW" altLang="en-US" b="1" dirty="0">
              <a:solidFill>
                <a:srgbClr val="000090"/>
              </a:solidFill>
            </a:endParaRPr>
          </a:p>
        </p:txBody>
      </p:sp>
      <p:sp>
        <p:nvSpPr>
          <p:cNvPr id="3" name="矩形 2"/>
          <p:cNvSpPr/>
          <p:nvPr/>
        </p:nvSpPr>
        <p:spPr>
          <a:xfrm>
            <a:off x="395536" y="1057300"/>
            <a:ext cx="6768752" cy="400110"/>
          </a:xfrm>
          <a:prstGeom prst="rect">
            <a:avLst/>
          </a:prstGeom>
        </p:spPr>
        <p:txBody>
          <a:bodyPr wrap="square">
            <a:spAutoFit/>
          </a:bodyPr>
          <a:lstStyle/>
          <a:p>
            <a:r>
              <a:rPr lang="en-US" altLang="zh-TW" sz="2000" b="1" dirty="0" smtClean="0">
                <a:solidFill>
                  <a:schemeClr val="bg2">
                    <a:lumMod val="25000"/>
                  </a:schemeClr>
                </a:solidFill>
              </a:rPr>
              <a:t>MHL= Mobile High-</a:t>
            </a:r>
            <a:r>
              <a:rPr lang="en-US" altLang="zh-TW" sz="2000" b="1" dirty="0">
                <a:solidFill>
                  <a:schemeClr val="bg2">
                    <a:lumMod val="25000"/>
                  </a:schemeClr>
                </a:solidFill>
              </a:rPr>
              <a:t>D</a:t>
            </a:r>
            <a:r>
              <a:rPr lang="en-US" altLang="zh-TW" sz="2000" b="1" dirty="0" smtClean="0">
                <a:solidFill>
                  <a:schemeClr val="bg2">
                    <a:lumMod val="25000"/>
                  </a:schemeClr>
                </a:solidFill>
              </a:rPr>
              <a:t>efinition Link </a:t>
            </a:r>
            <a:r>
              <a:rPr lang="en-US" altLang="zh-TW" sz="1400" b="1" dirty="0" smtClean="0">
                <a:solidFill>
                  <a:schemeClr val="bg2">
                    <a:lumMod val="25000"/>
                  </a:schemeClr>
                </a:solidFill>
              </a:rPr>
              <a:t>(</a:t>
            </a:r>
            <a:r>
              <a:rPr lang="zh-TW" altLang="en-US" sz="1400" b="1" dirty="0" smtClean="0">
                <a:solidFill>
                  <a:schemeClr val="bg2">
                    <a:lumMod val="25000"/>
                  </a:schemeClr>
                </a:solidFill>
              </a:rPr>
              <a:t>行動高畫質</a:t>
            </a:r>
            <a:r>
              <a:rPr lang="zh-TW" altLang="en-US" sz="1400" b="1" dirty="0" smtClean="0">
                <a:solidFill>
                  <a:schemeClr val="bg2">
                    <a:lumMod val="25000"/>
                  </a:schemeClr>
                </a:solidFill>
              </a:rPr>
              <a:t>連結</a:t>
            </a:r>
            <a:r>
              <a:rPr lang="zh-TW" altLang="en-US" sz="1400" b="1" dirty="0" smtClean="0">
                <a:solidFill>
                  <a:schemeClr val="bg2">
                    <a:lumMod val="25000"/>
                  </a:schemeClr>
                </a:solidFill>
              </a:rPr>
              <a:t>技術</a:t>
            </a:r>
            <a:r>
              <a:rPr lang="en-US" altLang="zh-TW" sz="1400" b="1" dirty="0" smtClean="0">
                <a:solidFill>
                  <a:schemeClr val="bg2">
                    <a:lumMod val="25000"/>
                  </a:schemeClr>
                </a:solidFill>
              </a:rPr>
              <a:t>)</a:t>
            </a:r>
            <a:endParaRPr lang="zh-TW" altLang="en-US" sz="1400" dirty="0"/>
          </a:p>
        </p:txBody>
      </p:sp>
      <p:sp>
        <p:nvSpPr>
          <p:cNvPr id="9" name="矩形 8"/>
          <p:cNvSpPr/>
          <p:nvPr/>
        </p:nvSpPr>
        <p:spPr>
          <a:xfrm>
            <a:off x="467544" y="2497460"/>
            <a:ext cx="3960440" cy="1569660"/>
          </a:xfrm>
          <a:prstGeom prst="rect">
            <a:avLst/>
          </a:prstGeom>
        </p:spPr>
        <p:txBody>
          <a:bodyPr wrap="square">
            <a:spAutoFit/>
          </a:bodyPr>
          <a:lstStyle/>
          <a:p>
            <a:pPr algn="just"/>
            <a:r>
              <a:rPr lang="en-US" altLang="zh-TW" sz="1600" dirty="0">
                <a:solidFill>
                  <a:schemeClr val="tx1">
                    <a:lumMod val="50000"/>
                    <a:lumOff val="50000"/>
                  </a:schemeClr>
                </a:solidFill>
              </a:rPr>
              <a:t>O</a:t>
            </a:r>
            <a:r>
              <a:rPr lang="en-US" altLang="zh-TW" sz="1600" dirty="0" smtClean="0">
                <a:solidFill>
                  <a:schemeClr val="tx1">
                    <a:lumMod val="50000"/>
                    <a:lumOff val="50000"/>
                  </a:schemeClr>
                </a:solidFill>
              </a:rPr>
              <a:t>ne </a:t>
            </a:r>
            <a:r>
              <a:rPr lang="en-US" altLang="zh-TW" sz="1600" dirty="0">
                <a:solidFill>
                  <a:schemeClr val="tx1">
                    <a:lumMod val="50000"/>
                    <a:lumOff val="50000"/>
                  </a:schemeClr>
                </a:solidFill>
              </a:rPr>
              <a:t>end of an MHL cable will plug into the micro USB port on your phone or tablet while the other will plug into an HDMI port on a television or monitor and your phone's screen will then be mirrored on the external screen.</a:t>
            </a:r>
            <a:endParaRPr lang="zh-TW" altLang="en-US" sz="1600" dirty="0">
              <a:solidFill>
                <a:schemeClr val="tx1">
                  <a:lumMod val="50000"/>
                  <a:lumOff val="50000"/>
                </a:schemeClr>
              </a:solidFill>
            </a:endParaRPr>
          </a:p>
        </p:txBody>
      </p:sp>
      <p:sp>
        <p:nvSpPr>
          <p:cNvPr id="4" name="矩形 3"/>
          <p:cNvSpPr/>
          <p:nvPr/>
        </p:nvSpPr>
        <p:spPr>
          <a:xfrm>
            <a:off x="5364088" y="3433564"/>
            <a:ext cx="2520280" cy="18722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p>
        </p:txBody>
      </p:sp>
      <p:pic>
        <p:nvPicPr>
          <p:cNvPr id="6" name="圖片 5" descr="MHL connection Kit_Black.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7031434" y="3710434"/>
            <a:ext cx="792088" cy="958427"/>
          </a:xfrm>
          <a:prstGeom prst="rect">
            <a:avLst/>
          </a:prstGeom>
        </p:spPr>
      </p:pic>
      <p:pic>
        <p:nvPicPr>
          <p:cNvPr id="8" name="圖片 7" descr="MHL_HowtoUse_Diagram-2.png"/>
          <p:cNvPicPr>
            <a:picLocks noChangeAspect="1"/>
          </p:cNvPicPr>
          <p:nvPr/>
        </p:nvPicPr>
        <p:blipFill rotWithShape="1">
          <a:blip r:embed="rId5" cstate="email">
            <a:extLst>
              <a:ext uri="{28A0092B-C50C-407E-A947-70E740481C1C}">
                <a14:useLocalDpi xmlns:a14="http://schemas.microsoft.com/office/drawing/2010/main"/>
              </a:ext>
            </a:extLst>
          </a:blip>
          <a:srcRect b="-1469"/>
          <a:stretch/>
        </p:blipFill>
        <p:spPr>
          <a:xfrm>
            <a:off x="5076056" y="3577580"/>
            <a:ext cx="1838752" cy="1753358"/>
          </a:xfrm>
          <a:prstGeom prst="rect">
            <a:avLst/>
          </a:prstGeom>
        </p:spPr>
      </p:pic>
      <p:grpSp>
        <p:nvGrpSpPr>
          <p:cNvPr id="20" name="群組 19"/>
          <p:cNvGrpSpPr/>
          <p:nvPr/>
        </p:nvGrpSpPr>
        <p:grpSpPr>
          <a:xfrm>
            <a:off x="6732240" y="4513684"/>
            <a:ext cx="1008112" cy="504056"/>
            <a:chOff x="6732240" y="4513684"/>
            <a:chExt cx="1008112" cy="504056"/>
          </a:xfrm>
        </p:grpSpPr>
        <p:cxnSp>
          <p:nvCxnSpPr>
            <p:cNvPr id="11" name="直線接點 10"/>
            <p:cNvCxnSpPr/>
            <p:nvPr/>
          </p:nvCxnSpPr>
          <p:spPr>
            <a:xfrm>
              <a:off x="6732240" y="5017740"/>
              <a:ext cx="1008112" cy="0"/>
            </a:xfrm>
            <a:prstGeom prst="line">
              <a:avLst/>
            </a:prstGeom>
            <a:ln w="57150" cmpd="sng">
              <a:solidFill>
                <a:srgbClr val="232323"/>
              </a:solidFill>
            </a:ln>
            <a:effectLst/>
          </p:spPr>
          <p:style>
            <a:lnRef idx="2">
              <a:schemeClr val="accent1"/>
            </a:lnRef>
            <a:fillRef idx="0">
              <a:schemeClr val="accent1"/>
            </a:fillRef>
            <a:effectRef idx="1">
              <a:schemeClr val="accent1"/>
            </a:effectRef>
            <a:fontRef idx="minor">
              <a:schemeClr val="tx1"/>
            </a:fontRef>
          </p:style>
        </p:cxnSp>
        <p:cxnSp>
          <p:nvCxnSpPr>
            <p:cNvPr id="15" name="直線接點 14"/>
            <p:cNvCxnSpPr/>
            <p:nvPr/>
          </p:nvCxnSpPr>
          <p:spPr>
            <a:xfrm flipV="1">
              <a:off x="7740352" y="4513684"/>
              <a:ext cx="0" cy="504056"/>
            </a:xfrm>
            <a:prstGeom prst="line">
              <a:avLst/>
            </a:prstGeom>
            <a:ln w="571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51859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550x366_03-0.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59632" y="1565050"/>
            <a:ext cx="6264696" cy="2941039"/>
          </a:xfrm>
          <a:prstGeom prst="rect">
            <a:avLst/>
          </a:prstGeom>
        </p:spPr>
      </p:pic>
      <p:sp>
        <p:nvSpPr>
          <p:cNvPr id="4" name="圓角矩形 3"/>
          <p:cNvSpPr/>
          <p:nvPr/>
        </p:nvSpPr>
        <p:spPr>
          <a:xfrm>
            <a:off x="1331640" y="4369668"/>
            <a:ext cx="3240360" cy="936104"/>
          </a:xfrm>
          <a:prstGeom prst="round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r>
              <a:rPr kumimoji="1" lang="en-US" altLang="zh-TW" dirty="0"/>
              <a:t>You can sync the mobile phone and </a:t>
            </a:r>
            <a:r>
              <a:rPr kumimoji="1" lang="en-US" altLang="zh-TW" dirty="0" smtClean="0"/>
              <a:t>television. At the same time, it is also charged. </a:t>
            </a:r>
            <a:endParaRPr kumimoji="1" lang="en-US" altLang="zh-TW" dirty="0"/>
          </a:p>
        </p:txBody>
      </p:sp>
      <p:sp>
        <p:nvSpPr>
          <p:cNvPr id="5" name="圓角矩形 4"/>
          <p:cNvSpPr/>
          <p:nvPr/>
        </p:nvSpPr>
        <p:spPr>
          <a:xfrm>
            <a:off x="4788024" y="4585692"/>
            <a:ext cx="3456384" cy="432048"/>
          </a:xfrm>
          <a:prstGeom prst="round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r>
              <a:rPr kumimoji="1" lang="en-US" altLang="zh-TW" dirty="0" smtClean="0"/>
              <a:t>You mobile phone is just charged.  </a:t>
            </a:r>
            <a:endParaRPr kumimoji="1" lang="en-US" altLang="zh-TW" dirty="0"/>
          </a:p>
        </p:txBody>
      </p:sp>
      <p:sp>
        <p:nvSpPr>
          <p:cNvPr id="6" name="標題 1"/>
          <p:cNvSpPr txBox="1">
            <a:spLocks/>
          </p:cNvSpPr>
          <p:nvPr/>
        </p:nvSpPr>
        <p:spPr>
          <a:xfrm>
            <a:off x="1960" y="-39216"/>
            <a:ext cx="8229600" cy="9525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kumimoji="1" lang="en-US" altLang="zh-TW" b="1" dirty="0" smtClean="0">
                <a:solidFill>
                  <a:srgbClr val="000090"/>
                </a:solidFill>
              </a:rPr>
              <a:t>What is MHL Function?</a:t>
            </a:r>
            <a:endParaRPr kumimoji="1" lang="zh-TW" altLang="en-US" b="1" dirty="0">
              <a:solidFill>
                <a:srgbClr val="000090"/>
              </a:solidFill>
            </a:endParaRPr>
          </a:p>
        </p:txBody>
      </p:sp>
      <p:sp>
        <p:nvSpPr>
          <p:cNvPr id="7" name="圓角矩形 6"/>
          <p:cNvSpPr/>
          <p:nvPr/>
        </p:nvSpPr>
        <p:spPr>
          <a:xfrm>
            <a:off x="1187624" y="913284"/>
            <a:ext cx="1656184" cy="360040"/>
          </a:xfrm>
          <a:prstGeom prst="round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r>
              <a:rPr kumimoji="1" lang="en-US" altLang="zh-CN" dirty="0" smtClean="0"/>
              <a:t>With MHL </a:t>
            </a:r>
            <a:endParaRPr kumimoji="1" lang="en-US" altLang="zh-TW" dirty="0"/>
          </a:p>
        </p:txBody>
      </p:sp>
      <p:sp>
        <p:nvSpPr>
          <p:cNvPr id="9" name="圓角矩形 8"/>
          <p:cNvSpPr/>
          <p:nvPr/>
        </p:nvSpPr>
        <p:spPr>
          <a:xfrm>
            <a:off x="4860032" y="913284"/>
            <a:ext cx="1656184" cy="360040"/>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r>
              <a:rPr kumimoji="1" lang="en-US" altLang="zh-CN" dirty="0" smtClean="0"/>
              <a:t>Without MHL </a:t>
            </a:r>
            <a:endParaRPr kumimoji="1" lang="en-US" altLang="zh-TW" dirty="0"/>
          </a:p>
        </p:txBody>
      </p:sp>
    </p:spTree>
    <p:extLst>
      <p:ext uri="{BB962C8B-B14F-4D97-AF65-F5344CB8AC3E}">
        <p14:creationId xmlns:p14="http://schemas.microsoft.com/office/powerpoint/2010/main" val="1104264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MHL-LG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082445"/>
            <a:ext cx="9144000" cy="4147200"/>
          </a:xfrm>
          <a:prstGeom prst="rect">
            <a:avLst/>
          </a:prstGeom>
        </p:spPr>
      </p:pic>
      <p:sp>
        <p:nvSpPr>
          <p:cNvPr id="4" name="標題 1"/>
          <p:cNvSpPr txBox="1">
            <a:spLocks/>
          </p:cNvSpPr>
          <p:nvPr/>
        </p:nvSpPr>
        <p:spPr>
          <a:xfrm>
            <a:off x="1960" y="-39216"/>
            <a:ext cx="8229600" cy="9525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kumimoji="1" lang="en-US" altLang="zh-TW" b="1" dirty="0" smtClean="0">
                <a:solidFill>
                  <a:srgbClr val="000090"/>
                </a:solidFill>
              </a:rPr>
              <a:t>What is MHL Function?</a:t>
            </a:r>
            <a:endParaRPr kumimoji="1" lang="zh-TW" altLang="en-US" b="1" dirty="0">
              <a:solidFill>
                <a:srgbClr val="000090"/>
              </a:solidFill>
            </a:endParaRPr>
          </a:p>
        </p:txBody>
      </p:sp>
    </p:spTree>
    <p:extLst>
      <p:ext uri="{BB962C8B-B14F-4D97-AF65-F5344CB8AC3E}">
        <p14:creationId xmlns:p14="http://schemas.microsoft.com/office/powerpoint/2010/main" val="3067374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monitor_MHL.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73537" y="0"/>
            <a:ext cx="7366000" cy="4216400"/>
          </a:xfrm>
          <a:prstGeom prst="rect">
            <a:avLst/>
          </a:prstGeom>
        </p:spPr>
      </p:pic>
      <p:sp>
        <p:nvSpPr>
          <p:cNvPr id="3" name="矩形 2"/>
          <p:cNvSpPr/>
          <p:nvPr/>
        </p:nvSpPr>
        <p:spPr>
          <a:xfrm>
            <a:off x="0" y="769268"/>
            <a:ext cx="4860032" cy="400110"/>
          </a:xfrm>
          <a:prstGeom prst="rect">
            <a:avLst/>
          </a:prstGeom>
          <a:solidFill>
            <a:srgbClr val="660066"/>
          </a:solidFill>
        </p:spPr>
        <p:txBody>
          <a:bodyPr wrap="square">
            <a:spAutoFit/>
          </a:bodyPr>
          <a:lstStyle/>
          <a:p>
            <a:pPr algn="r"/>
            <a:r>
              <a:rPr lang="en-US" altLang="zh-TW" sz="2000" b="1" dirty="0" smtClean="0">
                <a:solidFill>
                  <a:schemeClr val="bg1"/>
                </a:solidFill>
              </a:rPr>
              <a:t>Enhance </a:t>
            </a:r>
            <a:r>
              <a:rPr lang="en-US" altLang="zh-TW" sz="2000" b="1" dirty="0">
                <a:solidFill>
                  <a:schemeClr val="bg1"/>
                </a:solidFill>
              </a:rPr>
              <a:t>viewing from mobile to monitor</a:t>
            </a:r>
            <a:endParaRPr lang="zh-TW" altLang="en-US" sz="2000" b="1" dirty="0">
              <a:solidFill>
                <a:schemeClr val="bg1"/>
              </a:solidFill>
            </a:endParaRPr>
          </a:p>
        </p:txBody>
      </p:sp>
      <p:sp>
        <p:nvSpPr>
          <p:cNvPr id="4" name="矩形 3"/>
          <p:cNvSpPr/>
          <p:nvPr/>
        </p:nvSpPr>
        <p:spPr>
          <a:xfrm>
            <a:off x="179512" y="4441676"/>
            <a:ext cx="8640960" cy="1077218"/>
          </a:xfrm>
          <a:prstGeom prst="rect">
            <a:avLst/>
          </a:prstGeom>
        </p:spPr>
        <p:txBody>
          <a:bodyPr wrap="square">
            <a:spAutoFit/>
          </a:bodyPr>
          <a:lstStyle/>
          <a:p>
            <a:pPr algn="just"/>
            <a:r>
              <a:rPr lang="en-US" altLang="zh-TW" sz="1600" dirty="0">
                <a:solidFill>
                  <a:schemeClr val="tx1">
                    <a:lumMod val="50000"/>
                    <a:lumOff val="50000"/>
                  </a:schemeClr>
                </a:solidFill>
              </a:rPr>
              <a:t>With Mobile High-Definition Link (MHL), you can experience entertainment with full-size monitor luxury and higher-quality HD viewing. MHL lets you watch video and other content on the move, such as an Android smartphone and then lets you easily connect the mobile device to the monitor so you can finish your viewing in stunning HD.</a:t>
            </a:r>
            <a:endParaRPr lang="zh-TW" altLang="en-US" sz="1600" dirty="0">
              <a:solidFill>
                <a:schemeClr val="tx1">
                  <a:lumMod val="50000"/>
                  <a:lumOff val="50000"/>
                </a:schemeClr>
              </a:solidFill>
            </a:endParaRPr>
          </a:p>
        </p:txBody>
      </p:sp>
      <p:sp>
        <p:nvSpPr>
          <p:cNvPr id="5" name="標題 1"/>
          <p:cNvSpPr txBox="1">
            <a:spLocks/>
          </p:cNvSpPr>
          <p:nvPr/>
        </p:nvSpPr>
        <p:spPr>
          <a:xfrm>
            <a:off x="1960" y="-39216"/>
            <a:ext cx="8229600" cy="9525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kumimoji="1" lang="en-US" altLang="zh-TW" b="1" dirty="0">
                <a:solidFill>
                  <a:srgbClr val="000090"/>
                </a:solidFill>
              </a:rPr>
              <a:t>MHL Connectivity </a:t>
            </a:r>
            <a:endParaRPr kumimoji="1" lang="zh-TW" altLang="en-US" b="1" dirty="0">
              <a:solidFill>
                <a:srgbClr val="000090"/>
              </a:solidFill>
            </a:endParaRPr>
          </a:p>
        </p:txBody>
      </p:sp>
    </p:spTree>
    <p:extLst>
      <p:ext uri="{BB962C8B-B14F-4D97-AF65-F5344CB8AC3E}">
        <p14:creationId xmlns:p14="http://schemas.microsoft.com/office/powerpoint/2010/main" val="1077227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city-street-cars-lights-hd-wallpaper.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145532"/>
            <a:ext cx="9144000" cy="2569468"/>
          </a:xfrm>
          <a:prstGeom prst="rect">
            <a:avLst/>
          </a:prstGeom>
        </p:spPr>
      </p:pic>
      <p:sp>
        <p:nvSpPr>
          <p:cNvPr id="23" name="矩形 22"/>
          <p:cNvSpPr/>
          <p:nvPr/>
        </p:nvSpPr>
        <p:spPr>
          <a:xfrm rot="10800000">
            <a:off x="0" y="3145532"/>
            <a:ext cx="9144000" cy="1187624"/>
          </a:xfrm>
          <a:prstGeom prst="rect">
            <a:avLst/>
          </a:prstGeom>
          <a:gradFill flip="none" rotWithShape="1">
            <a:gsLst>
              <a:gs pos="21000">
                <a:schemeClr val="bg1"/>
              </a:gs>
              <a:gs pos="71000">
                <a:schemeClr val="bg1">
                  <a:alpha val="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dirty="0"/>
          </a:p>
        </p:txBody>
      </p:sp>
      <p:sp>
        <p:nvSpPr>
          <p:cNvPr id="5" name="標題 1"/>
          <p:cNvSpPr txBox="1">
            <a:spLocks/>
          </p:cNvSpPr>
          <p:nvPr/>
        </p:nvSpPr>
        <p:spPr>
          <a:xfrm>
            <a:off x="1960" y="-39216"/>
            <a:ext cx="8229600" cy="9525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kumimoji="1" lang="en-US" altLang="zh-TW" b="1" dirty="0" smtClean="0">
                <a:solidFill>
                  <a:srgbClr val="000090"/>
                </a:solidFill>
              </a:rPr>
              <a:t>What do I need to use MHL?</a:t>
            </a:r>
          </a:p>
        </p:txBody>
      </p:sp>
      <p:sp>
        <p:nvSpPr>
          <p:cNvPr id="7" name="矩形 6"/>
          <p:cNvSpPr/>
          <p:nvPr/>
        </p:nvSpPr>
        <p:spPr>
          <a:xfrm>
            <a:off x="1907704" y="1417340"/>
            <a:ext cx="1656184" cy="13681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p>
        </p:txBody>
      </p:sp>
      <p:sp>
        <p:nvSpPr>
          <p:cNvPr id="8" name="矩形 7"/>
          <p:cNvSpPr/>
          <p:nvPr/>
        </p:nvSpPr>
        <p:spPr>
          <a:xfrm>
            <a:off x="0" y="3001516"/>
            <a:ext cx="1475656" cy="79208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1600" b="1" dirty="0" err="1" smtClean="0">
                <a:solidFill>
                  <a:srgbClr val="008000"/>
                </a:solidFill>
              </a:rPr>
              <a:t>microUSB</a:t>
            </a:r>
            <a:endParaRPr kumimoji="1" lang="en-US" altLang="zh-TW" sz="1600" b="1" dirty="0" smtClean="0">
              <a:solidFill>
                <a:srgbClr val="008000"/>
              </a:solidFill>
            </a:endParaRPr>
          </a:p>
          <a:p>
            <a:pPr algn="ctr"/>
            <a:r>
              <a:rPr kumimoji="1" lang="en-US" altLang="zh-TW" sz="1600" b="1" dirty="0" smtClean="0">
                <a:solidFill>
                  <a:srgbClr val="008000"/>
                </a:solidFill>
              </a:rPr>
              <a:t>Mains Charger</a:t>
            </a:r>
            <a:endParaRPr kumimoji="1" lang="zh-TW" altLang="en-US" sz="1600" b="1" dirty="0">
              <a:solidFill>
                <a:srgbClr val="008000"/>
              </a:solidFill>
            </a:endParaRPr>
          </a:p>
        </p:txBody>
      </p:sp>
      <p:sp>
        <p:nvSpPr>
          <p:cNvPr id="9" name="矩形 8"/>
          <p:cNvSpPr/>
          <p:nvPr/>
        </p:nvSpPr>
        <p:spPr>
          <a:xfrm>
            <a:off x="1475656" y="3001516"/>
            <a:ext cx="2088232" cy="79208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1600" b="1" dirty="0" smtClean="0">
                <a:solidFill>
                  <a:srgbClr val="008000"/>
                </a:solidFill>
              </a:rPr>
              <a:t>PQI Connect210</a:t>
            </a:r>
          </a:p>
          <a:p>
            <a:pPr algn="ctr"/>
            <a:r>
              <a:rPr kumimoji="1" lang="en-US" altLang="zh-TW" sz="1600" b="1" dirty="0" smtClean="0">
                <a:solidFill>
                  <a:srgbClr val="008000"/>
                </a:solidFill>
              </a:rPr>
              <a:t>(5 in 1 HDTV Reader)</a:t>
            </a:r>
            <a:endParaRPr kumimoji="1" lang="zh-TW" altLang="en-US" sz="1600" b="1" dirty="0">
              <a:solidFill>
                <a:srgbClr val="008000"/>
              </a:solidFill>
            </a:endParaRPr>
          </a:p>
        </p:txBody>
      </p:sp>
      <p:sp>
        <p:nvSpPr>
          <p:cNvPr id="10" name="矩形 9"/>
          <p:cNvSpPr/>
          <p:nvPr/>
        </p:nvSpPr>
        <p:spPr>
          <a:xfrm>
            <a:off x="3635896" y="3001516"/>
            <a:ext cx="1584176" cy="79208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1600" b="1" dirty="0" smtClean="0">
                <a:solidFill>
                  <a:srgbClr val="008000"/>
                </a:solidFill>
              </a:rPr>
              <a:t>Smartphone </a:t>
            </a:r>
          </a:p>
          <a:p>
            <a:pPr algn="ctr"/>
            <a:r>
              <a:rPr kumimoji="1" lang="en-US" altLang="zh-TW" sz="1600" b="1" dirty="0" smtClean="0">
                <a:solidFill>
                  <a:srgbClr val="008000"/>
                </a:solidFill>
              </a:rPr>
              <a:t>or Tablet</a:t>
            </a:r>
            <a:endParaRPr kumimoji="1" lang="zh-TW" altLang="en-US" sz="1600" b="1" dirty="0">
              <a:solidFill>
                <a:srgbClr val="008000"/>
              </a:solidFill>
            </a:endParaRPr>
          </a:p>
        </p:txBody>
      </p:sp>
      <p:sp>
        <p:nvSpPr>
          <p:cNvPr id="11" name="矩形 10"/>
          <p:cNvSpPr/>
          <p:nvPr/>
        </p:nvSpPr>
        <p:spPr>
          <a:xfrm>
            <a:off x="7380312" y="3001516"/>
            <a:ext cx="1584176" cy="79208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1600" b="1" dirty="0" smtClean="0">
                <a:solidFill>
                  <a:srgbClr val="008000"/>
                </a:solidFill>
              </a:rPr>
              <a:t>HDMI Display</a:t>
            </a:r>
          </a:p>
          <a:p>
            <a:pPr algn="ctr"/>
            <a:r>
              <a:rPr kumimoji="1" lang="en-US" altLang="zh-TW" sz="1600" b="1" dirty="0" smtClean="0">
                <a:solidFill>
                  <a:srgbClr val="008000"/>
                </a:solidFill>
              </a:rPr>
              <a:t>(TV OR Monitor)</a:t>
            </a:r>
            <a:endParaRPr kumimoji="1" lang="zh-TW" altLang="en-US" sz="1600" b="1" dirty="0">
              <a:solidFill>
                <a:srgbClr val="008000"/>
              </a:solidFill>
            </a:endParaRPr>
          </a:p>
        </p:txBody>
      </p:sp>
      <p:sp>
        <p:nvSpPr>
          <p:cNvPr id="12" name="矩形 11"/>
          <p:cNvSpPr/>
          <p:nvPr/>
        </p:nvSpPr>
        <p:spPr>
          <a:xfrm>
            <a:off x="5436096" y="3001516"/>
            <a:ext cx="1584176" cy="79208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1600" b="1" dirty="0" smtClean="0">
                <a:solidFill>
                  <a:srgbClr val="008000"/>
                </a:solidFill>
              </a:rPr>
              <a:t>HDMI</a:t>
            </a:r>
          </a:p>
          <a:p>
            <a:pPr algn="ctr"/>
            <a:r>
              <a:rPr kumimoji="1" lang="en-US" altLang="zh-TW" sz="1600" b="1" dirty="0" smtClean="0">
                <a:solidFill>
                  <a:srgbClr val="008000"/>
                </a:solidFill>
              </a:rPr>
              <a:t>Cable</a:t>
            </a:r>
            <a:endParaRPr kumimoji="1" lang="zh-TW" altLang="en-US" sz="1600" b="1" dirty="0">
              <a:solidFill>
                <a:srgbClr val="008000"/>
              </a:solidFill>
            </a:endParaRPr>
          </a:p>
        </p:txBody>
      </p:sp>
      <p:pic>
        <p:nvPicPr>
          <p:cNvPr id="13" name="圖片 12" descr="images.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91880" y="1561356"/>
            <a:ext cx="1634475" cy="1417449"/>
          </a:xfrm>
          <a:prstGeom prst="rect">
            <a:avLst/>
          </a:prstGeom>
        </p:spPr>
      </p:pic>
      <p:pic>
        <p:nvPicPr>
          <p:cNvPr id="14" name="圖片 13" descr="images.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flipH="1">
            <a:off x="0" y="1921396"/>
            <a:ext cx="1156329" cy="918553"/>
          </a:xfrm>
          <a:prstGeom prst="rect">
            <a:avLst/>
          </a:prstGeom>
        </p:spPr>
      </p:pic>
      <p:pic>
        <p:nvPicPr>
          <p:cNvPr id="15" name="圖片 14" descr="images.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08104" y="1849388"/>
            <a:ext cx="1368152" cy="1155079"/>
          </a:xfrm>
          <a:prstGeom prst="rect">
            <a:avLst/>
          </a:prstGeom>
        </p:spPr>
      </p:pic>
      <p:pic>
        <p:nvPicPr>
          <p:cNvPr id="17" name="圖片 16" descr="Player.pn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452320" y="1489348"/>
            <a:ext cx="1691680" cy="1606216"/>
          </a:xfrm>
          <a:prstGeom prst="rect">
            <a:avLst/>
          </a:prstGeom>
        </p:spPr>
      </p:pic>
      <p:sp>
        <p:nvSpPr>
          <p:cNvPr id="18" name="矩形 17"/>
          <p:cNvSpPr/>
          <p:nvPr/>
        </p:nvSpPr>
        <p:spPr>
          <a:xfrm>
            <a:off x="1293168" y="2137420"/>
            <a:ext cx="492443" cy="461665"/>
          </a:xfrm>
          <a:prstGeom prst="rect">
            <a:avLst/>
          </a:prstGeom>
        </p:spPr>
        <p:txBody>
          <a:bodyPr wrap="none">
            <a:spAutoFit/>
          </a:bodyPr>
          <a:lstStyle/>
          <a:p>
            <a:pPr algn="ctr"/>
            <a:r>
              <a:rPr kumimoji="1" lang="zh-TW" altLang="en-US" sz="2400" b="1" dirty="0" smtClean="0">
                <a:solidFill>
                  <a:srgbClr val="008000"/>
                </a:solidFill>
                <a:latin typeface="Arial Black"/>
                <a:ea typeface="Apple LiGothic Medium"/>
                <a:cs typeface="Arial Black"/>
              </a:rPr>
              <a:t>＋</a:t>
            </a:r>
            <a:endParaRPr kumimoji="1" lang="en-US" altLang="zh-TW" sz="2400" b="1" dirty="0">
              <a:solidFill>
                <a:srgbClr val="008000"/>
              </a:solidFill>
              <a:latin typeface="Arial Black"/>
              <a:ea typeface="Apple LiGothic Medium"/>
              <a:cs typeface="Arial Black"/>
            </a:endParaRPr>
          </a:p>
        </p:txBody>
      </p:sp>
      <p:sp>
        <p:nvSpPr>
          <p:cNvPr id="19" name="矩形 18"/>
          <p:cNvSpPr/>
          <p:nvPr/>
        </p:nvSpPr>
        <p:spPr>
          <a:xfrm>
            <a:off x="3059832" y="2137420"/>
            <a:ext cx="492443" cy="461665"/>
          </a:xfrm>
          <a:prstGeom prst="rect">
            <a:avLst/>
          </a:prstGeom>
        </p:spPr>
        <p:txBody>
          <a:bodyPr wrap="none">
            <a:spAutoFit/>
          </a:bodyPr>
          <a:lstStyle/>
          <a:p>
            <a:pPr algn="ctr"/>
            <a:r>
              <a:rPr kumimoji="1" lang="zh-TW" altLang="en-US" sz="2400" b="1" dirty="0" smtClean="0">
                <a:solidFill>
                  <a:srgbClr val="008000"/>
                </a:solidFill>
                <a:latin typeface="Arial Black"/>
                <a:ea typeface="Apple LiGothic Medium"/>
                <a:cs typeface="Arial Black"/>
              </a:rPr>
              <a:t>＋</a:t>
            </a:r>
            <a:endParaRPr kumimoji="1" lang="en-US" altLang="zh-TW" sz="2400" b="1" dirty="0">
              <a:solidFill>
                <a:srgbClr val="008000"/>
              </a:solidFill>
              <a:latin typeface="Arial Black"/>
              <a:ea typeface="Apple LiGothic Medium"/>
              <a:cs typeface="Arial Black"/>
            </a:endParaRPr>
          </a:p>
        </p:txBody>
      </p:sp>
      <p:sp>
        <p:nvSpPr>
          <p:cNvPr id="20" name="矩形 19"/>
          <p:cNvSpPr/>
          <p:nvPr/>
        </p:nvSpPr>
        <p:spPr>
          <a:xfrm>
            <a:off x="5076056" y="2107803"/>
            <a:ext cx="492443" cy="461665"/>
          </a:xfrm>
          <a:prstGeom prst="rect">
            <a:avLst/>
          </a:prstGeom>
        </p:spPr>
        <p:txBody>
          <a:bodyPr wrap="none">
            <a:spAutoFit/>
          </a:bodyPr>
          <a:lstStyle/>
          <a:p>
            <a:pPr algn="ctr"/>
            <a:r>
              <a:rPr kumimoji="1" lang="zh-TW" altLang="en-US" sz="2400" b="1" dirty="0" smtClean="0">
                <a:solidFill>
                  <a:srgbClr val="008000"/>
                </a:solidFill>
                <a:latin typeface="Arial Black"/>
                <a:ea typeface="Apple LiGothic Medium"/>
                <a:cs typeface="Arial Black"/>
              </a:rPr>
              <a:t>＋</a:t>
            </a:r>
            <a:endParaRPr kumimoji="1" lang="en-US" altLang="zh-TW" sz="2400" b="1" dirty="0">
              <a:solidFill>
                <a:srgbClr val="008000"/>
              </a:solidFill>
              <a:latin typeface="Arial Black"/>
              <a:ea typeface="Apple LiGothic Medium"/>
              <a:cs typeface="Arial Black"/>
            </a:endParaRPr>
          </a:p>
        </p:txBody>
      </p:sp>
      <p:sp>
        <p:nvSpPr>
          <p:cNvPr id="21" name="矩形 20"/>
          <p:cNvSpPr/>
          <p:nvPr/>
        </p:nvSpPr>
        <p:spPr>
          <a:xfrm>
            <a:off x="6876256" y="2065412"/>
            <a:ext cx="492443" cy="461665"/>
          </a:xfrm>
          <a:prstGeom prst="rect">
            <a:avLst/>
          </a:prstGeom>
        </p:spPr>
        <p:txBody>
          <a:bodyPr wrap="none">
            <a:spAutoFit/>
          </a:bodyPr>
          <a:lstStyle/>
          <a:p>
            <a:pPr algn="ctr"/>
            <a:r>
              <a:rPr kumimoji="1" lang="zh-TW" altLang="en-US" sz="2400" b="1" dirty="0" smtClean="0">
                <a:solidFill>
                  <a:srgbClr val="008000"/>
                </a:solidFill>
                <a:latin typeface="Arial Black"/>
                <a:ea typeface="Apple LiGothic Medium"/>
                <a:cs typeface="Arial Black"/>
              </a:rPr>
              <a:t>＋</a:t>
            </a:r>
            <a:endParaRPr kumimoji="1" lang="en-US" altLang="zh-TW" sz="2400" b="1" dirty="0">
              <a:solidFill>
                <a:srgbClr val="008000"/>
              </a:solidFill>
              <a:latin typeface="Arial Black"/>
              <a:ea typeface="Apple LiGothic Medium"/>
              <a:cs typeface="Arial Black"/>
            </a:endParaRPr>
          </a:p>
        </p:txBody>
      </p:sp>
      <p:sp>
        <p:nvSpPr>
          <p:cNvPr id="2" name="文字方塊 1"/>
          <p:cNvSpPr txBox="1"/>
          <p:nvPr/>
        </p:nvSpPr>
        <p:spPr>
          <a:xfrm>
            <a:off x="323528" y="3865612"/>
            <a:ext cx="8424936" cy="1569660"/>
          </a:xfrm>
          <a:prstGeom prst="rect">
            <a:avLst/>
          </a:prstGeom>
          <a:noFill/>
        </p:spPr>
        <p:txBody>
          <a:bodyPr wrap="square" rtlCol="0">
            <a:spAutoFit/>
          </a:bodyPr>
          <a:lstStyle/>
          <a:p>
            <a:r>
              <a:rPr lang="en-US" altLang="zh-TW" sz="1600" dirty="0">
                <a:solidFill>
                  <a:schemeClr val="tx1">
                    <a:lumMod val="50000"/>
                    <a:lumOff val="50000"/>
                  </a:schemeClr>
                </a:solidFill>
              </a:rPr>
              <a:t>In order to use MHL, you will need the following:</a:t>
            </a:r>
          </a:p>
          <a:p>
            <a:pPr marL="285750" indent="-285750">
              <a:buFont typeface="Arial"/>
              <a:buChar char="•"/>
            </a:pPr>
            <a:r>
              <a:rPr lang="en-US" altLang="zh-TW" sz="1600" dirty="0">
                <a:solidFill>
                  <a:schemeClr val="tx1">
                    <a:lumMod val="50000"/>
                    <a:lumOff val="50000"/>
                  </a:schemeClr>
                </a:solidFill>
              </a:rPr>
              <a:t>The </a:t>
            </a:r>
            <a:r>
              <a:rPr lang="en-US" altLang="zh-TW" sz="1600" dirty="0" err="1">
                <a:solidFill>
                  <a:schemeClr val="tx1">
                    <a:lumMod val="50000"/>
                    <a:lumOff val="50000"/>
                  </a:schemeClr>
                </a:solidFill>
              </a:rPr>
              <a:t>microUSB</a:t>
            </a:r>
            <a:r>
              <a:rPr lang="en-US" altLang="zh-TW" sz="1600" dirty="0">
                <a:solidFill>
                  <a:schemeClr val="tx1">
                    <a:lumMod val="50000"/>
                    <a:lumOff val="50000"/>
                  </a:schemeClr>
                </a:solidFill>
              </a:rPr>
              <a:t> mains charger that came with your handset</a:t>
            </a:r>
          </a:p>
          <a:p>
            <a:pPr marL="285750" indent="-285750">
              <a:buFont typeface="Arial"/>
              <a:buChar char="•"/>
            </a:pPr>
            <a:r>
              <a:rPr lang="en-US" altLang="zh-TW" sz="1600" dirty="0" smtClean="0">
                <a:solidFill>
                  <a:schemeClr val="tx1">
                    <a:lumMod val="50000"/>
                    <a:lumOff val="50000"/>
                  </a:schemeClr>
                </a:solidFill>
              </a:rPr>
              <a:t>The </a:t>
            </a:r>
            <a:r>
              <a:rPr lang="en-US" altLang="zh-TW" sz="1600" dirty="0">
                <a:solidFill>
                  <a:schemeClr val="tx1">
                    <a:lumMod val="50000"/>
                    <a:lumOff val="50000"/>
                  </a:schemeClr>
                </a:solidFill>
              </a:rPr>
              <a:t>correct MHL adaptor for  your </a:t>
            </a:r>
            <a:r>
              <a:rPr lang="en-US" altLang="zh-TW" sz="1600" dirty="0" smtClean="0">
                <a:solidFill>
                  <a:schemeClr val="tx1">
                    <a:lumMod val="50000"/>
                    <a:lumOff val="50000"/>
                  </a:schemeClr>
                </a:solidFill>
              </a:rPr>
              <a:t>handset</a:t>
            </a:r>
          </a:p>
          <a:p>
            <a:pPr marL="285750" indent="-285750">
              <a:buFont typeface="Arial"/>
              <a:buChar char="•"/>
            </a:pPr>
            <a:r>
              <a:rPr lang="en-US" altLang="zh-TW" sz="1600" dirty="0">
                <a:solidFill>
                  <a:schemeClr val="tx1">
                    <a:lumMod val="50000"/>
                    <a:lumOff val="50000"/>
                  </a:schemeClr>
                </a:solidFill>
              </a:rPr>
              <a:t>The MHL-enabled phone or tablet that you wish to connect to a larger </a:t>
            </a:r>
            <a:r>
              <a:rPr lang="en-US" altLang="zh-TW" sz="1600" dirty="0" smtClean="0">
                <a:solidFill>
                  <a:schemeClr val="tx1">
                    <a:lumMod val="50000"/>
                    <a:lumOff val="50000"/>
                  </a:schemeClr>
                </a:solidFill>
              </a:rPr>
              <a:t>display</a:t>
            </a:r>
            <a:endParaRPr lang="en-US" altLang="zh-TW" sz="1600" dirty="0">
              <a:solidFill>
                <a:schemeClr val="tx1">
                  <a:lumMod val="50000"/>
                  <a:lumOff val="50000"/>
                </a:schemeClr>
              </a:solidFill>
            </a:endParaRPr>
          </a:p>
          <a:p>
            <a:pPr marL="285750" indent="-285750">
              <a:buFont typeface="Arial"/>
              <a:buChar char="•"/>
            </a:pPr>
            <a:r>
              <a:rPr lang="en-US" altLang="zh-TW" sz="1600" dirty="0" smtClean="0">
                <a:solidFill>
                  <a:schemeClr val="tx1">
                    <a:lumMod val="50000"/>
                    <a:lumOff val="50000"/>
                  </a:schemeClr>
                </a:solidFill>
              </a:rPr>
              <a:t>A </a:t>
            </a:r>
            <a:r>
              <a:rPr lang="en-US" altLang="zh-TW" sz="1600" dirty="0">
                <a:solidFill>
                  <a:schemeClr val="tx1">
                    <a:lumMod val="50000"/>
                    <a:lumOff val="50000"/>
                  </a:schemeClr>
                </a:solidFill>
              </a:rPr>
              <a:t>HDMI </a:t>
            </a:r>
            <a:r>
              <a:rPr lang="en-US" altLang="zh-TW" sz="1600" dirty="0" smtClean="0">
                <a:solidFill>
                  <a:schemeClr val="tx1">
                    <a:lumMod val="50000"/>
                    <a:lumOff val="50000"/>
                  </a:schemeClr>
                </a:solidFill>
              </a:rPr>
              <a:t>lead</a:t>
            </a:r>
            <a:endParaRPr lang="en-US" altLang="zh-TW" sz="1600" dirty="0">
              <a:solidFill>
                <a:schemeClr val="tx1">
                  <a:lumMod val="50000"/>
                  <a:lumOff val="50000"/>
                </a:schemeClr>
              </a:solidFill>
            </a:endParaRPr>
          </a:p>
          <a:p>
            <a:pPr marL="285750" indent="-285750">
              <a:buFont typeface="Arial"/>
              <a:buChar char="•"/>
            </a:pPr>
            <a:r>
              <a:rPr lang="en-US" altLang="zh-TW" sz="1600" dirty="0">
                <a:solidFill>
                  <a:schemeClr val="tx1">
                    <a:lumMod val="50000"/>
                    <a:lumOff val="50000"/>
                  </a:schemeClr>
                </a:solidFill>
              </a:rPr>
              <a:t>The HDMI display that you wish to connect your smartphone </a:t>
            </a:r>
            <a:r>
              <a:rPr lang="en-US" altLang="zh-TW" sz="1600" dirty="0" smtClean="0">
                <a:solidFill>
                  <a:schemeClr val="tx1">
                    <a:lumMod val="50000"/>
                    <a:lumOff val="50000"/>
                  </a:schemeClr>
                </a:solidFill>
              </a:rPr>
              <a:t>to</a:t>
            </a:r>
            <a:endParaRPr lang="zh-TW" altLang="en-US" sz="1600" dirty="0">
              <a:solidFill>
                <a:schemeClr val="tx1">
                  <a:lumMod val="50000"/>
                  <a:lumOff val="50000"/>
                </a:schemeClr>
              </a:solidFill>
            </a:endParaRPr>
          </a:p>
        </p:txBody>
      </p:sp>
      <p:pic>
        <p:nvPicPr>
          <p:cNvPr id="22" name="圖片 21" descr="Front_black.png"/>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835696" y="1489348"/>
            <a:ext cx="1067819" cy="1446419"/>
          </a:xfrm>
          <a:prstGeom prst="rect">
            <a:avLst/>
          </a:prstGeom>
        </p:spPr>
      </p:pic>
    </p:spTree>
    <p:extLst>
      <p:ext uri="{BB962C8B-B14F-4D97-AF65-F5344CB8AC3E}">
        <p14:creationId xmlns:p14="http://schemas.microsoft.com/office/powerpoint/2010/main" val="298946357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mhl_5pin_diagram_3.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5576" y="769268"/>
            <a:ext cx="7264400" cy="4800600"/>
          </a:xfrm>
          <a:prstGeom prst="rect">
            <a:avLst/>
          </a:prstGeom>
        </p:spPr>
      </p:pic>
      <p:sp>
        <p:nvSpPr>
          <p:cNvPr id="6" name="標題 1"/>
          <p:cNvSpPr txBox="1">
            <a:spLocks/>
          </p:cNvSpPr>
          <p:nvPr/>
        </p:nvSpPr>
        <p:spPr>
          <a:xfrm>
            <a:off x="1960" y="-39216"/>
            <a:ext cx="8229600" cy="9525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kumimoji="1" lang="en-US" altLang="zh-TW" b="1" dirty="0">
                <a:solidFill>
                  <a:srgbClr val="000090"/>
                </a:solidFill>
              </a:rPr>
              <a:t>P</a:t>
            </a:r>
            <a:r>
              <a:rPr kumimoji="1" lang="en-US" altLang="zh-TW" b="1" dirty="0" smtClean="0">
                <a:solidFill>
                  <a:srgbClr val="000090"/>
                </a:solidFill>
              </a:rPr>
              <a:t>roduct </a:t>
            </a:r>
            <a:r>
              <a:rPr kumimoji="1" lang="en-US" altLang="zh-TW" b="1" dirty="0">
                <a:solidFill>
                  <a:srgbClr val="000090"/>
                </a:solidFill>
              </a:rPr>
              <a:t>in action </a:t>
            </a:r>
          </a:p>
        </p:txBody>
      </p:sp>
      <p:sp>
        <p:nvSpPr>
          <p:cNvPr id="11" name="矩形 10"/>
          <p:cNvSpPr/>
          <p:nvPr/>
        </p:nvSpPr>
        <p:spPr>
          <a:xfrm>
            <a:off x="2051720" y="2065412"/>
            <a:ext cx="2952328" cy="1800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p>
        </p:txBody>
      </p:sp>
      <p:pic>
        <p:nvPicPr>
          <p:cNvPr id="10" name="圖片 9" descr="MHL.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0800000" flipH="1">
            <a:off x="3059832" y="2353444"/>
            <a:ext cx="1296144" cy="864096"/>
          </a:xfrm>
          <a:prstGeom prst="rect">
            <a:avLst/>
          </a:prstGeom>
        </p:spPr>
      </p:pic>
      <p:pic>
        <p:nvPicPr>
          <p:cNvPr id="12" name="圖片 11" descr="battery.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691680" y="3217540"/>
            <a:ext cx="703071" cy="360040"/>
          </a:xfrm>
          <a:prstGeom prst="rect">
            <a:avLst/>
          </a:prstGeom>
        </p:spPr>
      </p:pic>
      <p:sp>
        <p:nvSpPr>
          <p:cNvPr id="13" name="文字方塊 12"/>
          <p:cNvSpPr txBox="1"/>
          <p:nvPr/>
        </p:nvSpPr>
        <p:spPr>
          <a:xfrm>
            <a:off x="1547664" y="3505572"/>
            <a:ext cx="1005403" cy="276999"/>
          </a:xfrm>
          <a:prstGeom prst="rect">
            <a:avLst/>
          </a:prstGeom>
          <a:noFill/>
        </p:spPr>
        <p:txBody>
          <a:bodyPr wrap="none" rtlCol="0">
            <a:spAutoFit/>
          </a:bodyPr>
          <a:lstStyle/>
          <a:p>
            <a:r>
              <a:rPr kumimoji="1" lang="en-US" altLang="zh-TW" sz="1200" dirty="0" smtClean="0"/>
              <a:t>100% Charge</a:t>
            </a:r>
            <a:endParaRPr kumimoji="1" lang="zh-TW" altLang="en-US" sz="1200" dirty="0"/>
          </a:p>
        </p:txBody>
      </p:sp>
      <p:pic>
        <p:nvPicPr>
          <p:cNvPr id="17" name="圖片 16" descr="images.jp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1520" y="2679564"/>
            <a:ext cx="504056" cy="609984"/>
          </a:xfrm>
          <a:prstGeom prst="rect">
            <a:avLst/>
          </a:prstGeom>
        </p:spPr>
      </p:pic>
      <p:pic>
        <p:nvPicPr>
          <p:cNvPr id="18" name="圖片 17" descr="1411129878_curved_arrow-512.png"/>
          <p:cNvPicPr>
            <a:picLocks noChangeAspect="1"/>
          </p:cNvPicPr>
          <p:nvPr/>
        </p:nvPicPr>
        <p:blipFill>
          <a:blip r:embed="rId7" cstate="email">
            <a:duotone>
              <a:prstClr val="black"/>
              <a:schemeClr val="accent2">
                <a:tint val="45000"/>
                <a:satMod val="400000"/>
              </a:schemeClr>
            </a:duotone>
            <a:extLst>
              <a:ext uri="{BEBA8EAE-BF5A-486C-A8C5-ECC9F3942E4B}">
                <a14:imgProps xmlns:a14="http://schemas.microsoft.com/office/drawing/2010/main">
                  <a14:imgLayer r:embed="rId8">
                    <a14:imgEffect>
                      <a14:backgroundRemoval t="0" b="100000" l="0" r="100000"/>
                    </a14:imgEffect>
                    <a14:imgEffect>
                      <a14:sharpenSoften amount="96000"/>
                    </a14:imgEffect>
                    <a14:imgEffect>
                      <a14:colorTemperature colorTemp="1500"/>
                    </a14:imgEffect>
                    <a14:imgEffect>
                      <a14:saturation sat="0"/>
                    </a14:imgEffect>
                    <a14:imgEffect>
                      <a14:brightnessContrast bright="20000" contrast="100000"/>
                    </a14:imgEffect>
                  </a14:imgLayer>
                </a14:imgProps>
              </a:ext>
              <a:ext uri="{28A0092B-C50C-407E-A947-70E740481C1C}">
                <a14:useLocalDpi xmlns:a14="http://schemas.microsoft.com/office/drawing/2010/main"/>
              </a:ext>
            </a:extLst>
          </a:blip>
          <a:stretch>
            <a:fillRect/>
          </a:stretch>
        </p:blipFill>
        <p:spPr>
          <a:xfrm rot="11217180" flipH="1">
            <a:off x="4449006" y="2464632"/>
            <a:ext cx="670877" cy="388084"/>
          </a:xfrm>
          <a:prstGeom prst="rect">
            <a:avLst/>
          </a:prstGeom>
        </p:spPr>
      </p:pic>
      <p:pic>
        <p:nvPicPr>
          <p:cNvPr id="19" name="圖片 18" descr="1411129878_curved_arrow-512.png"/>
          <p:cNvPicPr>
            <a:picLocks noChangeAspect="1"/>
          </p:cNvPicPr>
          <p:nvPr/>
        </p:nvPicPr>
        <p:blipFill>
          <a:blip r:embed="rId7" cstate="email">
            <a:duotone>
              <a:prstClr val="black"/>
              <a:schemeClr val="accent2">
                <a:tint val="45000"/>
                <a:satMod val="400000"/>
              </a:schemeClr>
            </a:duotone>
            <a:extLst>
              <a:ext uri="{BEBA8EAE-BF5A-486C-A8C5-ECC9F3942E4B}">
                <a14:imgProps xmlns:a14="http://schemas.microsoft.com/office/drawing/2010/main">
                  <a14:imgLayer r:embed="rId9">
                    <a14:imgEffect>
                      <a14:backgroundRemoval t="0" b="100000" l="0" r="100000"/>
                    </a14:imgEffect>
                    <a14:imgEffect>
                      <a14:sharpenSoften amount="96000"/>
                    </a14:imgEffect>
                    <a14:imgEffect>
                      <a14:colorTemperature colorTemp="1500"/>
                    </a14:imgEffect>
                    <a14:imgEffect>
                      <a14:saturation sat="0"/>
                    </a14:imgEffect>
                    <a14:imgEffect>
                      <a14:brightnessContrast bright="20000" contrast="100000"/>
                    </a14:imgEffect>
                  </a14:imgLayer>
                </a14:imgProps>
              </a:ext>
              <a:ext uri="{28A0092B-C50C-407E-A947-70E740481C1C}">
                <a14:useLocalDpi xmlns:a14="http://schemas.microsoft.com/office/drawing/2010/main"/>
              </a:ext>
            </a:extLst>
          </a:blip>
          <a:stretch>
            <a:fillRect/>
          </a:stretch>
        </p:blipFill>
        <p:spPr>
          <a:xfrm rot="18739862" flipH="1">
            <a:off x="3453771" y="3618171"/>
            <a:ext cx="670877" cy="388084"/>
          </a:xfrm>
          <a:prstGeom prst="rect">
            <a:avLst/>
          </a:prstGeom>
        </p:spPr>
      </p:pic>
      <p:pic>
        <p:nvPicPr>
          <p:cNvPr id="20" name="圖片 19" descr="1411129878_curved_arrow-512.png"/>
          <p:cNvPicPr>
            <a:picLocks noChangeAspect="1"/>
          </p:cNvPicPr>
          <p:nvPr/>
        </p:nvPicPr>
        <p:blipFill>
          <a:blip r:embed="rId7" cstate="email">
            <a:duotone>
              <a:prstClr val="black"/>
              <a:schemeClr val="accent2">
                <a:tint val="45000"/>
                <a:satMod val="400000"/>
              </a:schemeClr>
            </a:duotone>
            <a:extLst>
              <a:ext uri="{BEBA8EAE-BF5A-486C-A8C5-ECC9F3942E4B}">
                <a14:imgProps xmlns:a14="http://schemas.microsoft.com/office/drawing/2010/main">
                  <a14:imgLayer r:embed="rId9">
                    <a14:imgEffect>
                      <a14:backgroundRemoval t="0" b="100000" l="0" r="100000"/>
                    </a14:imgEffect>
                    <a14:imgEffect>
                      <a14:sharpenSoften amount="96000"/>
                    </a14:imgEffect>
                    <a14:imgEffect>
                      <a14:colorTemperature colorTemp="1500"/>
                    </a14:imgEffect>
                    <a14:imgEffect>
                      <a14:saturation sat="0"/>
                    </a14:imgEffect>
                    <a14:imgEffect>
                      <a14:brightnessContrast bright="20000" contrast="100000"/>
                    </a14:imgEffect>
                  </a14:imgLayer>
                </a14:imgProps>
              </a:ext>
              <a:ext uri="{28A0092B-C50C-407E-A947-70E740481C1C}">
                <a14:useLocalDpi xmlns:a14="http://schemas.microsoft.com/office/drawing/2010/main"/>
              </a:ext>
            </a:extLst>
          </a:blip>
          <a:stretch>
            <a:fillRect/>
          </a:stretch>
        </p:blipFill>
        <p:spPr>
          <a:xfrm rot="570659" flipH="1">
            <a:off x="2295196" y="2262186"/>
            <a:ext cx="670877" cy="388084"/>
          </a:xfrm>
          <a:prstGeom prst="rect">
            <a:avLst/>
          </a:prstGeom>
        </p:spPr>
      </p:pic>
      <p:sp>
        <p:nvSpPr>
          <p:cNvPr id="21" name="文字方塊 20"/>
          <p:cNvSpPr txBox="1"/>
          <p:nvPr/>
        </p:nvSpPr>
        <p:spPr>
          <a:xfrm>
            <a:off x="3059832" y="3125787"/>
            <a:ext cx="1159292" cy="307777"/>
          </a:xfrm>
          <a:prstGeom prst="rect">
            <a:avLst/>
          </a:prstGeom>
          <a:noFill/>
        </p:spPr>
        <p:txBody>
          <a:bodyPr wrap="none" rtlCol="0">
            <a:spAutoFit/>
          </a:bodyPr>
          <a:lstStyle/>
          <a:p>
            <a:r>
              <a:rPr kumimoji="1" lang="en-US" altLang="zh-TW" sz="1400" dirty="0" smtClean="0">
                <a:solidFill>
                  <a:schemeClr val="tx1">
                    <a:lumMod val="50000"/>
                    <a:lumOff val="50000"/>
                  </a:schemeClr>
                </a:solidFill>
              </a:rPr>
              <a:t>MHL Adapter</a:t>
            </a:r>
            <a:endParaRPr kumimoji="1" lang="zh-TW" altLang="en-US" sz="1400" dirty="0">
              <a:solidFill>
                <a:schemeClr val="tx1">
                  <a:lumMod val="50000"/>
                  <a:lumOff val="50000"/>
                </a:schemeClr>
              </a:solidFill>
            </a:endParaRPr>
          </a:p>
        </p:txBody>
      </p:sp>
      <p:pic>
        <p:nvPicPr>
          <p:cNvPr id="2" name="圖片 1" descr="bridge-lake-bokeh-hd-wallpaper-300x200.jpg"/>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rot="16200000">
            <a:off x="5728693" y="2299689"/>
            <a:ext cx="5715000" cy="1115618"/>
          </a:xfrm>
          <a:prstGeom prst="rect">
            <a:avLst/>
          </a:prstGeom>
        </p:spPr>
      </p:pic>
      <p:sp>
        <p:nvSpPr>
          <p:cNvPr id="14" name="矩形 13"/>
          <p:cNvSpPr/>
          <p:nvPr/>
        </p:nvSpPr>
        <p:spPr>
          <a:xfrm rot="5400000">
            <a:off x="5714643" y="2263688"/>
            <a:ext cx="5715000" cy="1187624"/>
          </a:xfrm>
          <a:prstGeom prst="rect">
            <a:avLst/>
          </a:prstGeom>
          <a:gradFill flip="none" rotWithShape="1">
            <a:gsLst>
              <a:gs pos="21000">
                <a:schemeClr val="bg1"/>
              </a:gs>
              <a:gs pos="71000">
                <a:schemeClr val="bg1">
                  <a:alpha val="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dirty="0"/>
          </a:p>
        </p:txBody>
      </p:sp>
    </p:spTree>
    <p:extLst>
      <p:ext uri="{BB962C8B-B14F-4D97-AF65-F5344CB8AC3E}">
        <p14:creationId xmlns:p14="http://schemas.microsoft.com/office/powerpoint/2010/main" val="421294662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Blue-And-White-Background-20-Wallpaper-Background-H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
        <p:nvSpPr>
          <p:cNvPr id="4" name="矩形 3"/>
          <p:cNvSpPr/>
          <p:nvPr/>
        </p:nvSpPr>
        <p:spPr>
          <a:xfrm>
            <a:off x="539552" y="1705372"/>
            <a:ext cx="2829120" cy="1077218"/>
          </a:xfrm>
          <a:prstGeom prst="rect">
            <a:avLst/>
          </a:prstGeom>
        </p:spPr>
        <p:txBody>
          <a:bodyPr wrap="none">
            <a:spAutoFit/>
          </a:bodyPr>
          <a:lstStyle/>
          <a:p>
            <a:r>
              <a:rPr kumimoji="1" lang="en-US" altLang="zh-TW" sz="4000" b="1" dirty="0" smtClean="0">
                <a:solidFill>
                  <a:schemeClr val="tx2"/>
                </a:solidFill>
              </a:rPr>
              <a:t>Connect 210</a:t>
            </a:r>
          </a:p>
          <a:p>
            <a:pPr algn="ctr"/>
            <a:r>
              <a:rPr kumimoji="1" lang="en-US" altLang="zh-TW" sz="2400" b="1" dirty="0" smtClean="0">
                <a:solidFill>
                  <a:schemeClr val="tx2"/>
                </a:solidFill>
              </a:rPr>
              <a:t>  Product </a:t>
            </a:r>
            <a:r>
              <a:rPr kumimoji="1" lang="en-US" altLang="zh-TW" sz="2400" b="1" dirty="0">
                <a:solidFill>
                  <a:schemeClr val="tx2"/>
                </a:solidFill>
              </a:rPr>
              <a:t>Overview </a:t>
            </a:r>
            <a:endParaRPr lang="zh-TW" altLang="en-US" sz="2400" dirty="0">
              <a:solidFill>
                <a:schemeClr val="tx2"/>
              </a:solidFill>
            </a:endParaRPr>
          </a:p>
        </p:txBody>
      </p:sp>
    </p:spTree>
    <p:extLst>
      <p:ext uri="{BB962C8B-B14F-4D97-AF65-F5344CB8AC3E}">
        <p14:creationId xmlns:p14="http://schemas.microsoft.com/office/powerpoint/2010/main" val="15175827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ln>
          <a:solidFill>
            <a:schemeClr val="tx1">
              <a:lumMod val="65000"/>
              <a:lumOff val="3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942826906BEA643945B82ADEBB4D02E" ma:contentTypeVersion="3" ma:contentTypeDescription="Utwórz nowy dokument." ma:contentTypeScope="" ma:versionID="facd98446aee286f3d10f4a550ec8339">
  <xsd:schema xmlns:xsd="http://www.w3.org/2001/XMLSchema" xmlns:xs="http://www.w3.org/2001/XMLSchema" xmlns:p="http://schemas.microsoft.com/office/2006/metadata/properties" xmlns:ns2="http://schemas.microsoft.com/sharepoint/v4" xmlns:ns3="69536c1b-9f56-46e5-bd69-ffee603e2f01" targetNamespace="http://schemas.microsoft.com/office/2006/metadata/properties" ma:root="true" ma:fieldsID="f5be7ccffae3beb2ca0c17cacbda7019" ns2:_="" ns3:_="">
    <xsd:import namespace="http://schemas.microsoft.com/sharepoint/v4"/>
    <xsd:import namespace="69536c1b-9f56-46e5-bd69-ffee603e2f01"/>
    <xsd:element name="properties">
      <xsd:complexType>
        <xsd:sequence>
          <xsd:element name="documentManagement">
            <xsd:complexType>
              <xsd:all>
                <xsd:element ref="ns2:IconOverlay"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536c1b-9f56-46e5-bd69-ffee603e2f01" elementFormDefault="qualified">
    <xsd:import namespace="http://schemas.microsoft.com/office/2006/documentManagement/types"/>
    <xsd:import namespace="http://schemas.microsoft.com/office/infopath/2007/PartnerControls"/>
    <xsd:element name="SharedWithUsers" ma:index="9" nillable="true" ma:displayName="Udostępnianie"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Udostępnione dla — szczegóły"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Props1.xml><?xml version="1.0" encoding="utf-8"?>
<ds:datastoreItem xmlns:ds="http://schemas.openxmlformats.org/officeDocument/2006/customXml" ds:itemID="{7FD13A0A-14BB-4C6F-B959-A78A3B61F978}"/>
</file>

<file path=customXml/itemProps2.xml><?xml version="1.0" encoding="utf-8"?>
<ds:datastoreItem xmlns:ds="http://schemas.openxmlformats.org/officeDocument/2006/customXml" ds:itemID="{FFBBE5C7-0428-48AE-94E7-174F65064356}"/>
</file>

<file path=customXml/itemProps3.xml><?xml version="1.0" encoding="utf-8"?>
<ds:datastoreItem xmlns:ds="http://schemas.openxmlformats.org/officeDocument/2006/customXml" ds:itemID="{7C329ABB-AF9F-4DF2-94B6-B417FD2FA702}"/>
</file>

<file path=docProps/app.xml><?xml version="1.0" encoding="utf-8"?>
<Properties xmlns="http://schemas.openxmlformats.org/officeDocument/2006/extended-properties" xmlns:vt="http://schemas.openxmlformats.org/officeDocument/2006/docPropsVTypes">
  <TotalTime>22152</TotalTime>
  <Words>1083</Words>
  <Application>Microsoft Macintosh PowerPoint</Application>
  <PresentationFormat>如螢幕大小 (16:10)</PresentationFormat>
  <Paragraphs>124</Paragraphs>
  <Slides>19</Slides>
  <Notes>5</Notes>
  <HiddenSlides>0</HiddenSlides>
  <MMClips>0</MMClips>
  <ScaleCrop>false</ScaleCrop>
  <HeadingPairs>
    <vt:vector size="4" baseType="variant">
      <vt:variant>
        <vt:lpstr>佈景主題</vt:lpstr>
      </vt:variant>
      <vt:variant>
        <vt:i4>1</vt:i4>
      </vt:variant>
      <vt:variant>
        <vt:lpstr>投影片標題</vt:lpstr>
      </vt:variant>
      <vt:variant>
        <vt:i4>19</vt:i4>
      </vt:variant>
    </vt:vector>
  </HeadingPairs>
  <TitlesOfParts>
    <vt:vector size="20" baseType="lpstr">
      <vt:lpstr>Office 佈景主題</vt:lpstr>
      <vt:lpstr>Connect 210 Sales Kit</vt:lpstr>
      <vt:lpstr>PowerPoint 簡報</vt:lpstr>
      <vt:lpstr>PowerPoint 簡報</vt:lpstr>
      <vt:lpstr>PowerPoint 簡報</vt:lpstr>
      <vt:lpstr>PowerPoint 簡報</vt:lpstr>
      <vt:lpstr>PowerPoint 簡報</vt:lpstr>
      <vt:lpstr>PowerPoint 簡報</vt:lpstr>
      <vt:lpstr>PowerPoint 簡報</vt:lpstr>
      <vt:lpstr>PowerPoint 簡報</vt:lpstr>
      <vt:lpstr>Appearance Description </vt:lpstr>
      <vt:lpstr>Interface Description </vt:lpstr>
      <vt:lpstr>LED working status indicator </vt:lpstr>
      <vt:lpstr>PowerPoint 簡報</vt:lpstr>
      <vt:lpstr>PowerPoint 簡報</vt:lpstr>
      <vt:lpstr>PowerPoint 簡報</vt:lpstr>
      <vt:lpstr>EDM</vt:lpstr>
      <vt:lpstr>PowerPoint 簡報</vt:lpstr>
      <vt:lpstr>PowerPoint 簡報</vt:lpstr>
      <vt:lpstr>PowerPoint 簡報</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PQI Joe Chen</dc:creator>
  <cp:lastModifiedBy>pqi pqi</cp:lastModifiedBy>
  <cp:revision>718</cp:revision>
  <dcterms:created xsi:type="dcterms:W3CDTF">2013-09-06T05:13:48Z</dcterms:created>
  <dcterms:modified xsi:type="dcterms:W3CDTF">2014-10-27T13:24:13Z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0x0101000942826906BEA643945B82ADEBB4D02E</vt:lpwstr>
  </property>
</Properties>
</file>