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266" r:id="rId3"/>
    <p:sldId id="294" r:id="rId4"/>
    <p:sldId id="268" r:id="rId5"/>
    <p:sldId id="326" r:id="rId6"/>
    <p:sldId id="274" r:id="rId7"/>
    <p:sldId id="292" r:id="rId8"/>
    <p:sldId id="293" r:id="rId9"/>
    <p:sldId id="334" r:id="rId10"/>
    <p:sldId id="323" r:id="rId11"/>
    <p:sldId id="314" r:id="rId12"/>
    <p:sldId id="275" r:id="rId13"/>
    <p:sldId id="276" r:id="rId14"/>
    <p:sldId id="310" r:id="rId15"/>
    <p:sldId id="330" r:id="rId16"/>
    <p:sldId id="279" r:id="rId17"/>
    <p:sldId id="317" r:id="rId18"/>
    <p:sldId id="318" r:id="rId19"/>
    <p:sldId id="277" r:id="rId20"/>
    <p:sldId id="278" r:id="rId21"/>
    <p:sldId id="338" r:id="rId22"/>
    <p:sldId id="339" r:id="rId23"/>
    <p:sldId id="340" r:id="rId24"/>
    <p:sldId id="289" r:id="rId25"/>
    <p:sldId id="291" r:id="rId26"/>
    <p:sldId id="262" r:id="rId27"/>
    <p:sldId id="333" r:id="rId28"/>
    <p:sldId id="331" r:id="rId29"/>
    <p:sldId id="332" r:id="rId30"/>
    <p:sldId id="329" r:id="rId31"/>
    <p:sldId id="325" r:id="rId32"/>
    <p:sldId id="328" r:id="rId33"/>
    <p:sldId id="335" r:id="rId34"/>
    <p:sldId id="336" r:id="rId35"/>
    <p:sldId id="337" r:id="rId36"/>
    <p:sldId id="303" r:id="rId37"/>
  </p:sldIdLst>
  <p:sldSz cx="9144000" cy="6858000" type="screen4x3"/>
  <p:notesSz cx="6867525" cy="9993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7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3606" autoAdjust="0"/>
  </p:normalViewPr>
  <p:slideViewPr>
    <p:cSldViewPr snapToGrid="0"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92" y="-90"/>
      </p:cViewPr>
      <p:guideLst>
        <p:guide orient="horz" pos="3147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436AA-B820-4E65-A480-370B4986B8B2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9375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151F3-B241-49EE-BDC8-B5155801C5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935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BFC2C-0072-41D9-AA4D-A965FF071541}" type="datetimeFigureOut">
              <a:rPr lang="pl-PL" smtClean="0"/>
              <a:t>2015-05-19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7388" y="4746625"/>
            <a:ext cx="5492750" cy="44973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9375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AF63-3EE4-40C7-A965-13B34E370A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57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5030" indent="-286550" eaLnBrk="0" hangingPunct="0"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6200" indent="-229240" eaLnBrk="0" hangingPunct="0"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4681" indent="-229240" eaLnBrk="0" hangingPunct="0"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63161" indent="-229240" eaLnBrk="0" hangingPunct="0"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21641" indent="-22924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80121" indent="-22924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38601" indent="-22924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97081" indent="-22924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057DF7CF-CACA-476A-AC11-C29C14A3EAAF}" type="slidenum">
              <a:rPr lang="en-US" altLang="zh-TW" sz="1200"/>
              <a:pPr eaLnBrk="1" hangingPunct="1"/>
              <a:t>3</a:t>
            </a:fld>
            <a:endParaRPr lang="en-US" altLang="zh-TW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3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F63-3EE4-40C7-A965-13B34E370ADC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76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F63-3EE4-40C7-A965-13B34E370ADC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76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4F3C-CBC8-4194-BE07-C76B175B1293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C39D-C913-4E5D-A24C-F8547D15F09C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98" y="1"/>
            <a:ext cx="388675" cy="4934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4F3C-CBC8-4194-BE07-C76B175B1293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C39D-C913-4E5D-A24C-F8547D15F0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4F3C-CBC8-4194-BE07-C76B175B1293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C39D-C913-4E5D-A24C-F8547D15F0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4F3C-CBC8-4194-BE07-C76B175B1293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C39D-C913-4E5D-A24C-F8547D15F09C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98" y="1"/>
            <a:ext cx="388675" cy="49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4F3C-CBC8-4194-BE07-C76B175B1293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C39D-C913-4E5D-A24C-F8547D15F0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4F3C-CBC8-4194-BE07-C76B175B1293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C39D-C913-4E5D-A24C-F8547D15F0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4F3C-CBC8-4194-BE07-C76B175B1293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C39D-C913-4E5D-A24C-F8547D15F0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4F3C-CBC8-4194-BE07-C76B175B1293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C39D-C913-4E5D-A24C-F8547D15F0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4F3C-CBC8-4194-BE07-C76B175B1293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C39D-C913-4E5D-A24C-F8547D15F0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4F3C-CBC8-4194-BE07-C76B175B1293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C39D-C913-4E5D-A24C-F8547D15F0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4F3C-CBC8-4194-BE07-C76B175B1293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C39D-C913-4E5D-A24C-F8547D15F0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858" y="15566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04F3C-CBC8-4194-BE07-C76B175B1293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9C39D-C913-4E5D-A24C-F8547D15F09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5.jpeg"/><Relationship Id="rId7" Type="http://schemas.openxmlformats.org/officeDocument/2006/relationships/image" Target="../media/image3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2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4.gif"/><Relationship Id="rId4" Type="http://schemas.openxmlformats.org/officeDocument/2006/relationships/image" Target="../media/image4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gif"/><Relationship Id="rId7" Type="http://schemas.openxmlformats.org/officeDocument/2006/relationships/image" Target="../media/image3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dariusz@cyberpower-eu.nl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emf"/><Relationship Id="rId3" Type="http://schemas.openxmlformats.org/officeDocument/2006/relationships/image" Target="../media/image8.png"/><Relationship Id="rId7" Type="http://schemas.openxmlformats.org/officeDocument/2006/relationships/image" Target="../media/image21.gif"/><Relationship Id="rId12" Type="http://schemas.openxmlformats.org/officeDocument/2006/relationships/image" Target="../media/image2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9030" y="3005165"/>
            <a:ext cx="821564" cy="178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Grafik 9" descr="PR1000-1500-2200ELCDRT2U_3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5105" y="3399213"/>
            <a:ext cx="4214210" cy="144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Grafik 11" descr="Energy-Saving-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207" y="210241"/>
            <a:ext cx="913632" cy="133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ole tekstowe 17"/>
          <p:cNvSpPr txBox="1"/>
          <p:nvPr/>
        </p:nvSpPr>
        <p:spPr>
          <a:xfrm>
            <a:off x="140207" y="5181002"/>
            <a:ext cx="233794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solidFill>
                  <a:srgbClr val="002060"/>
                </a:solidFill>
              </a:rPr>
              <a:t>Dariusz Głowacki</a:t>
            </a:r>
          </a:p>
          <a:p>
            <a:pPr algn="r"/>
            <a:r>
              <a:rPr lang="pl-PL" b="1" dirty="0" smtClean="0">
                <a:solidFill>
                  <a:srgbClr val="002060"/>
                </a:solidFill>
              </a:rPr>
              <a:t>Manager Poland</a:t>
            </a:r>
          </a:p>
          <a:p>
            <a:pPr algn="r"/>
            <a:r>
              <a:rPr lang="pl-PL" b="1" dirty="0" err="1">
                <a:solidFill>
                  <a:srgbClr val="002060"/>
                </a:solidFill>
              </a:rPr>
              <a:t>CyberPower</a:t>
            </a:r>
            <a:r>
              <a:rPr lang="pl-PL" b="1" dirty="0">
                <a:solidFill>
                  <a:srgbClr val="002060"/>
                </a:solidFill>
              </a:rPr>
              <a:t> Systems</a:t>
            </a:r>
          </a:p>
          <a:p>
            <a:pPr algn="r"/>
            <a:endParaRPr lang="pl-PL" b="1" dirty="0" smtClean="0">
              <a:solidFill>
                <a:srgbClr val="002060"/>
              </a:solidFill>
            </a:endParaRPr>
          </a:p>
          <a:p>
            <a:pPr algn="r"/>
            <a:endParaRPr lang="pl-PL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275968"/>
              </p:ext>
            </p:extLst>
          </p:nvPr>
        </p:nvGraphicFramePr>
        <p:xfrm>
          <a:off x="2288811" y="204385"/>
          <a:ext cx="4939578" cy="120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Photo Editor Photo" r:id="rId7" imgW="7621064" imgH="1857143" progId="">
                  <p:embed/>
                </p:oleObj>
              </mc:Choice>
              <mc:Fallback>
                <p:oleObj name="Photo Editor Photo" r:id="rId7" imgW="7621064" imgH="1857143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811" y="204385"/>
                        <a:ext cx="4939578" cy="1203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az 7" descr="CP900EPFCLCD_3D_5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9386" y="2883787"/>
            <a:ext cx="1083614" cy="196350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9000"/>
              </a:prst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751830" y="2133600"/>
            <a:ext cx="8168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Energooszczędne systemy zasilania awaryjnego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9750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153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9" name="Untertitel 13"/>
          <p:cNvSpPr txBox="1">
            <a:spLocks/>
          </p:cNvSpPr>
          <p:nvPr/>
        </p:nvSpPr>
        <p:spPr>
          <a:xfrm>
            <a:off x="3643744" y="276096"/>
            <a:ext cx="4884593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Zdalne zarządzanie/monitoring</a:t>
            </a:r>
            <a:endParaRPr lang="en-US" altLang="zh-TW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Grafik 8" descr="Energy-Saving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35" y="5476106"/>
            <a:ext cx="809832" cy="11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23407" y="1065105"/>
            <a:ext cx="296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RMCARD 202/203/302/303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00083" y="5389069"/>
            <a:ext cx="24855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Envirosensor</a:t>
            </a:r>
            <a:r>
              <a:rPr lang="pl-PL" b="1" dirty="0" smtClean="0"/>
              <a:t> </a:t>
            </a:r>
          </a:p>
          <a:p>
            <a:r>
              <a:rPr lang="pl-PL" sz="1400" dirty="0" smtClean="0"/>
              <a:t>monitoring temperatury i wilgotności powietrza</a:t>
            </a:r>
            <a:endParaRPr lang="pl-PL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53" y="1584071"/>
            <a:ext cx="6019433" cy="359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89" y="1537079"/>
            <a:ext cx="1321583" cy="62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4347359" y="1041139"/>
            <a:ext cx="347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POWERPANEL® BUSINESS EDITION</a:t>
            </a:r>
            <a:endParaRPr lang="pl-PL" dirty="0"/>
          </a:p>
        </p:txBody>
      </p:sp>
      <p:pic>
        <p:nvPicPr>
          <p:cNvPr id="3078" name="Picture 6" descr="enviro-sens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7" y="3380192"/>
            <a:ext cx="2006634" cy="20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MCARD2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3" y="1435208"/>
            <a:ext cx="1995975" cy="19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u.cyberpowersystems.com/products/pdu/img/cisco_logo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5" y="4267200"/>
            <a:ext cx="971595" cy="8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rofessional Tower S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39" y="2260599"/>
            <a:ext cx="2587359" cy="25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feld 24"/>
          <p:cNvSpPr txBox="1"/>
          <p:nvPr/>
        </p:nvSpPr>
        <p:spPr>
          <a:xfrm>
            <a:off x="5581649" y="1297813"/>
            <a:ext cx="3471279" cy="3738644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61798" y="1297813"/>
            <a:ext cx="3471279" cy="362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266700" indent="-26670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pl-PL" altLang="zh-TW" sz="1400" b="1" i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UPS Line Interactive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GB" altLang="zh-TW" sz="1400" b="1" i="1" dirty="0" err="1">
                <a:solidFill>
                  <a:srgbClr val="0099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Green</a:t>
            </a:r>
            <a:r>
              <a:rPr lang="en-GB" altLang="zh-TW" sz="1400" b="1" i="1" dirty="0" err="1">
                <a:latin typeface="Arial" pitchFamily="34" charset="0"/>
                <a:ea typeface="PMingLiU" pitchFamily="18" charset="-120"/>
                <a:cs typeface="Arial" pitchFamily="34" charset="0"/>
              </a:rPr>
              <a:t>Power</a:t>
            </a:r>
            <a:r>
              <a:rPr lang="en-GB" altLang="zh-TW" sz="1400" b="1" i="1" dirty="0">
                <a:latin typeface="Arial" pitchFamily="34" charset="0"/>
                <a:ea typeface="PMingLiU" pitchFamily="18" charset="-120"/>
                <a:cs typeface="Arial" pitchFamily="34" charset="0"/>
              </a:rPr>
              <a:t> UPS™</a:t>
            </a:r>
            <a:endParaRPr lang="en-GB" altLang="zh-TW" sz="1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FontTx/>
              <a:buChar char="•"/>
            </a:pPr>
            <a:r>
              <a:rPr lang="pl-PL" altLang="zh-TW" sz="14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Oszczędność </a:t>
            </a:r>
            <a:r>
              <a:rPr lang="pl-PL" altLang="zh-TW" sz="1400" dirty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energii </a:t>
            </a:r>
            <a:r>
              <a:rPr lang="en-US" altLang="zh-TW" sz="1400" b="1" i="1" dirty="0">
                <a:solidFill>
                  <a:srgbClr val="00206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75 %</a:t>
            </a:r>
            <a:r>
              <a:rPr lang="en-US" altLang="zh-TW" sz="1400" dirty="0">
                <a:solidFill>
                  <a:srgbClr val="00206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endParaRPr lang="en-US" altLang="zh-TW" sz="1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pl-PL" altLang="zh-TW" sz="14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Redukcja </a:t>
            </a:r>
            <a:r>
              <a:rPr lang="pl-PL" altLang="zh-TW" sz="1400" dirty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wydzielanego ciepła do 80</a:t>
            </a:r>
            <a:r>
              <a:rPr lang="pl-PL" altLang="zh-TW" sz="14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%</a:t>
            </a:r>
            <a:endParaRPr lang="en-US" altLang="zh-TW" sz="14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buFontTx/>
              <a:buChar char="•"/>
            </a:pPr>
            <a:r>
              <a:rPr lang="pl-PL" altLang="zh-TW" sz="1400" b="1" i="1" dirty="0">
                <a:latin typeface="Arial" pitchFamily="34" charset="0"/>
                <a:ea typeface="PMingLiU" pitchFamily="18" charset="-120"/>
                <a:cs typeface="Arial" pitchFamily="34" charset="0"/>
              </a:rPr>
              <a:t>niskie</a:t>
            </a:r>
            <a:r>
              <a:rPr lang="en-US" altLang="zh-TW" sz="1400" b="1" i="1" dirty="0">
                <a:latin typeface="Arial" pitchFamily="34" charset="0"/>
                <a:ea typeface="PMingLiU" pitchFamily="18" charset="-120"/>
                <a:cs typeface="Arial" pitchFamily="34" charset="0"/>
              </a:rPr>
              <a:t> TCO</a:t>
            </a:r>
            <a:endParaRPr kumimoji="1" lang="en-US" altLang="zh-TW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pl-PL" altLang="zh-TW" sz="14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Czysta </a:t>
            </a:r>
            <a:r>
              <a:rPr lang="pl-PL" altLang="zh-TW" sz="1400" i="1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sinusoida na wyjściu</a:t>
            </a:r>
            <a:endParaRPr lang="en-US" altLang="zh-TW" sz="1400" i="1" dirty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400" i="1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Port EPO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4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Karta SNMP (opcja)</a:t>
            </a:r>
            <a:endParaRPr lang="pl-PL" altLang="zh-TW" sz="1400" i="1" dirty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altLang="zh-TW" sz="14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MOC</a:t>
            </a:r>
            <a:r>
              <a:rPr lang="en-US" altLang="zh-TW" sz="14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: </a:t>
            </a: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pl-PL" altLang="zh-TW" sz="14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750</a:t>
            </a:r>
            <a:r>
              <a:rPr lang="en-US" altLang="zh-TW" sz="14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VA - </a:t>
            </a:r>
            <a:r>
              <a:rPr lang="pl-PL" altLang="zh-TW" sz="1400" i="1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</a:t>
            </a:r>
            <a:r>
              <a:rPr lang="pl-PL" altLang="zh-TW" sz="14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50</a:t>
            </a:r>
            <a:r>
              <a:rPr lang="en-US" altLang="zh-TW" sz="14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0VA </a:t>
            </a:r>
            <a:endParaRPr lang="pl-PL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endParaRPr lang="en-US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pl-PL" altLang="zh-TW" sz="1400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Ubezpieczenie </a:t>
            </a:r>
            <a:r>
              <a:rPr kumimoji="1" lang="pl-PL" altLang="zh-TW" sz="1400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podłączonego</a:t>
            </a:r>
          </a:p>
          <a:p>
            <a:pPr>
              <a:spcBef>
                <a:spcPct val="20000"/>
              </a:spcBef>
            </a:pPr>
            <a:r>
              <a:rPr kumimoji="1" lang="pl-PL" altLang="zh-TW" sz="1400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	sprzętu </a:t>
            </a:r>
            <a:r>
              <a:rPr kumimoji="1" lang="pl-PL" altLang="zh-TW" sz="1400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100 000 </a:t>
            </a:r>
            <a:r>
              <a:rPr kumimoji="1" lang="pl-PL" altLang="zh-TW" sz="1400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EUR</a:t>
            </a:r>
            <a:endParaRPr kumimoji="1" lang="en-GB" altLang="zh-TW" sz="1400" dirty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endParaRPr lang="pl-PL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endParaRPr lang="pl-PL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endParaRPr lang="en-US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9" name="Untertitel 13"/>
          <p:cNvSpPr txBox="1">
            <a:spLocks/>
          </p:cNvSpPr>
          <p:nvPr/>
        </p:nvSpPr>
        <p:spPr>
          <a:xfrm>
            <a:off x="3643744" y="276096"/>
            <a:ext cx="4884593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Professional Tower Series</a:t>
            </a:r>
          </a:p>
        </p:txBody>
      </p:sp>
      <p:pic>
        <p:nvPicPr>
          <p:cNvPr id="16" name="Grafik 28" descr="Connected Equipment Lifetime Guarantee 50000.g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9466" y="5381637"/>
            <a:ext cx="1080000" cy="1080000"/>
          </a:xfrm>
          <a:prstGeom prst="rect">
            <a:avLst/>
          </a:prstGeom>
        </p:spPr>
      </p:pic>
      <p:pic>
        <p:nvPicPr>
          <p:cNvPr id="17" name="Grafik 28" descr="Connected Equipment Lifetime Guarantee 50000.g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6040" y="5723325"/>
            <a:ext cx="1080000" cy="10800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956"/>
            <a:ext cx="1702724" cy="127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rofessional Tower Se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4" y="1714500"/>
            <a:ext cx="3205843" cy="320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8" descr="Energy-Saving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835" y="5476106"/>
            <a:ext cx="809832" cy="11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1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feld 24"/>
          <p:cNvSpPr txBox="1"/>
          <p:nvPr/>
        </p:nvSpPr>
        <p:spPr>
          <a:xfrm>
            <a:off x="5641904" y="1212232"/>
            <a:ext cx="3349697" cy="3373500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78681" y="1212232"/>
            <a:ext cx="3374986" cy="35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/>
          <a:lstStyle/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GB" altLang="zh-TW" sz="1400" b="1" i="1" dirty="0" err="1" smtClean="0">
                <a:solidFill>
                  <a:srgbClr val="0099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Green</a:t>
            </a:r>
            <a:r>
              <a:rPr lang="en-GB" altLang="zh-TW" sz="1400" b="1" i="1" dirty="0" err="1" smtClean="0">
                <a:latin typeface="Arial" pitchFamily="34" charset="0"/>
                <a:ea typeface="PMingLiU" pitchFamily="18" charset="-120"/>
                <a:cs typeface="Arial" pitchFamily="34" charset="0"/>
              </a:rPr>
              <a:t>Power</a:t>
            </a:r>
            <a:r>
              <a:rPr lang="en-GB" altLang="zh-TW" sz="1400" b="1" i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 UPS™</a:t>
            </a:r>
            <a:r>
              <a:rPr lang="pl-PL" altLang="zh-TW" sz="1400" dirty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4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Oszczędność </a:t>
            </a:r>
            <a:r>
              <a:rPr lang="pl-PL" altLang="zh-TW" sz="1400" dirty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energii </a:t>
            </a:r>
            <a:r>
              <a:rPr lang="en-US" altLang="zh-TW" sz="1400" b="1" i="1" dirty="0">
                <a:solidFill>
                  <a:srgbClr val="00206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75 </a:t>
            </a:r>
            <a:r>
              <a:rPr lang="en-US" altLang="zh-TW" sz="1400" b="1" i="1" dirty="0" smtClean="0">
                <a:solidFill>
                  <a:srgbClr val="00206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%</a:t>
            </a:r>
            <a:endParaRPr lang="pl-PL" altLang="zh-TW" sz="1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4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Redukcja wydzielanego ciepła nawet o </a:t>
            </a:r>
            <a:r>
              <a:rPr lang="en-GB" altLang="zh-TW" sz="14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88 %</a:t>
            </a:r>
            <a:endParaRPr lang="en-GB" altLang="zh-TW" sz="14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buFontTx/>
              <a:buChar char="•"/>
            </a:pPr>
            <a:r>
              <a:rPr lang="pl-PL" altLang="zh-TW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  <a:cs typeface="Arial" pitchFamily="34" charset="0"/>
              </a:rPr>
              <a:t>niskie</a:t>
            </a:r>
            <a:r>
              <a:rPr lang="en-US" altLang="zh-TW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en-US" altLang="zh-TW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  <a:cs typeface="Arial" pitchFamily="34" charset="0"/>
              </a:rPr>
              <a:t>TCO</a:t>
            </a:r>
            <a:endParaRPr lang="pl-PL" altLang="zh-TW" sz="1400" b="1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400" b="1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wysokość </a:t>
            </a:r>
            <a:r>
              <a:rPr lang="en-GB" altLang="zh-TW" sz="1400" b="1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1U </a:t>
            </a:r>
            <a:endParaRPr lang="pl-PL" altLang="zh-TW" sz="1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4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najmniejszy </a:t>
            </a:r>
            <a:r>
              <a:rPr lang="en-GB" altLang="zh-TW" sz="14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</a:t>
            </a:r>
            <a:r>
              <a:rPr lang="pl-PL" altLang="zh-TW" sz="14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,5 </a:t>
            </a:r>
            <a:r>
              <a:rPr lang="pl-PL" altLang="zh-TW" sz="1400" dirty="0" err="1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kVA</a:t>
            </a:r>
            <a:r>
              <a:rPr lang="en-GB" altLang="zh-TW" sz="14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system</a:t>
            </a:r>
            <a:br>
              <a:rPr lang="en-GB" altLang="zh-TW" sz="14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</a:br>
            <a:r>
              <a:rPr lang="pl-PL" altLang="zh-TW" sz="14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   dostępny na rynku</a:t>
            </a:r>
            <a:endParaRPr lang="en-GB" altLang="zh-TW" sz="1400" dirty="0" smtClean="0">
              <a:solidFill>
                <a:srgbClr val="FF0000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4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Line - </a:t>
            </a:r>
            <a:r>
              <a:rPr lang="pl-PL" altLang="zh-TW" sz="1400" i="1" dirty="0" err="1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interactive</a:t>
            </a:r>
            <a:endParaRPr lang="en-GB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4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Możliwość zdalnego</a:t>
            </a:r>
            <a:br>
              <a:rPr lang="pl-PL" altLang="zh-TW" sz="14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</a:br>
            <a:r>
              <a:rPr lang="pl-PL" altLang="zh-TW" sz="14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zarządzania (SNMP)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400" b="1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Moc</a:t>
            </a:r>
            <a:r>
              <a:rPr lang="en-GB" altLang="zh-TW" sz="1400" b="1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:</a:t>
            </a:r>
            <a:r>
              <a:rPr lang="pl-PL" altLang="zh-TW" sz="1400" b="1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en-GB" altLang="zh-TW" sz="1400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1000 </a:t>
            </a:r>
            <a:r>
              <a:rPr lang="pl-PL" altLang="zh-TW" sz="1400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; </a:t>
            </a:r>
            <a:r>
              <a:rPr lang="en-GB" altLang="zh-TW" sz="1400" b="1" dirty="0" smtClean="0">
                <a:solidFill>
                  <a:srgbClr val="7030A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1500VA</a:t>
            </a:r>
            <a:endParaRPr lang="pl-PL" altLang="zh-TW" sz="1400" b="1" dirty="0" smtClean="0">
              <a:solidFill>
                <a:srgbClr val="7030A0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pl-PL" altLang="zh-TW" sz="1400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Ubezpieczenie podłączonego</a:t>
            </a:r>
          </a:p>
          <a:p>
            <a:pPr>
              <a:spcBef>
                <a:spcPct val="20000"/>
              </a:spcBef>
            </a:pPr>
            <a:r>
              <a:rPr kumimoji="1" lang="pl-PL" altLang="zh-TW" sz="1400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	sprzętu </a:t>
            </a:r>
            <a:r>
              <a:rPr kumimoji="1" lang="pl-PL" altLang="zh-TW" sz="1400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100 000 </a:t>
            </a:r>
            <a:r>
              <a:rPr kumimoji="1" lang="pl-PL" altLang="zh-TW" sz="1400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EUR</a:t>
            </a:r>
            <a:endParaRPr kumimoji="1" lang="en-GB" altLang="zh-TW" sz="1400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0" name="Untertitel 13"/>
          <p:cNvSpPr txBox="1">
            <a:spLocks/>
          </p:cNvSpPr>
          <p:nvPr/>
        </p:nvSpPr>
        <p:spPr>
          <a:xfrm>
            <a:off x="4770570" y="368429"/>
            <a:ext cx="3933825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Office </a:t>
            </a:r>
            <a:r>
              <a:rPr lang="en-GB" altLang="zh-TW" sz="2800" b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Rackmount</a:t>
            </a:r>
            <a:r>
              <a:rPr lang="en-GB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Series</a:t>
            </a:r>
            <a:endParaRPr lang="en-GB" altLang="zh-TW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Gruppieren 15"/>
          <p:cNvGrpSpPr/>
          <p:nvPr/>
        </p:nvGrpSpPr>
        <p:grpSpPr>
          <a:xfrm>
            <a:off x="152414" y="2076450"/>
            <a:ext cx="5361695" cy="2441081"/>
            <a:chOff x="152414" y="2076450"/>
            <a:chExt cx="6010261" cy="2441081"/>
          </a:xfrm>
        </p:grpSpPr>
        <p:pic>
          <p:nvPicPr>
            <p:cNvPr id="13" name="Grafik 17" descr="OR1000LCD---Bac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14" y="3814776"/>
              <a:ext cx="5864162" cy="702755"/>
            </a:xfrm>
            <a:prstGeom prst="rect">
              <a:avLst/>
            </a:prstGeom>
          </p:spPr>
        </p:pic>
        <p:pic>
          <p:nvPicPr>
            <p:cNvPr id="14" name="Grafik 20" descr="OR1000LCD---3D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175" y="2076450"/>
              <a:ext cx="5905500" cy="1352550"/>
            </a:xfrm>
            <a:prstGeom prst="rect">
              <a:avLst/>
            </a:prstGeom>
          </p:spPr>
        </p:pic>
      </p:grpSp>
      <p:pic>
        <p:nvPicPr>
          <p:cNvPr id="15" name="Grafik 28" descr="Connected Equipment Lifetime Guarantee 50000.gi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9466" y="5061912"/>
            <a:ext cx="1080000" cy="1080000"/>
          </a:xfrm>
          <a:prstGeom prst="rect">
            <a:avLst/>
          </a:prstGeom>
        </p:spPr>
      </p:pic>
      <p:pic>
        <p:nvPicPr>
          <p:cNvPr id="17" name="Grafik 28" descr="Connected Equipment Lifetime Guarantee 50000.gi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059" y="5393795"/>
            <a:ext cx="1080000" cy="1080000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956"/>
            <a:ext cx="1702724" cy="127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8" descr="Energy-Saving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835" y="5476106"/>
            <a:ext cx="809832" cy="11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8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feld 24"/>
          <p:cNvSpPr txBox="1"/>
          <p:nvPr/>
        </p:nvSpPr>
        <p:spPr>
          <a:xfrm>
            <a:off x="5581649" y="1008000"/>
            <a:ext cx="3471279" cy="428332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63148" y="929119"/>
            <a:ext cx="3471279" cy="446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266700" indent="-266700">
              <a:spcBef>
                <a:spcPts val="0"/>
              </a:spcBef>
              <a:buClr>
                <a:schemeClr val="tx1"/>
              </a:buClr>
              <a:buFontTx/>
              <a:buChar char="•"/>
            </a:pPr>
            <a:r>
              <a:rPr lang="en-US" altLang="zh-TW" sz="1300" b="1" i="1" dirty="0" err="1" smtClean="0">
                <a:solidFill>
                  <a:srgbClr val="0099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Green</a:t>
            </a:r>
            <a:r>
              <a:rPr lang="en-US" altLang="zh-TW" sz="1300" b="1" i="1" dirty="0" err="1" smtClean="0">
                <a:latin typeface="Arial" pitchFamily="34" charset="0"/>
                <a:ea typeface="PMingLiU" pitchFamily="18" charset="-120"/>
                <a:cs typeface="Arial" pitchFamily="34" charset="0"/>
              </a:rPr>
              <a:t>Power</a:t>
            </a:r>
            <a:r>
              <a:rPr lang="en-US" altLang="zh-TW" sz="1300" b="1" i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 UPS™</a:t>
            </a:r>
            <a:endParaRPr lang="pl-PL" altLang="zh-TW" sz="1300" dirty="0">
              <a:solidFill>
                <a:srgbClr val="002060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FontTx/>
              <a:buChar char="•"/>
            </a:pPr>
            <a:r>
              <a:rPr lang="pl-PL" altLang="zh-TW" sz="13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Oszczędność energii </a:t>
            </a:r>
            <a:r>
              <a:rPr lang="en-US" altLang="zh-TW" sz="1300" b="1" i="1" dirty="0" smtClean="0">
                <a:solidFill>
                  <a:srgbClr val="00206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75 %</a:t>
            </a:r>
            <a:r>
              <a:rPr lang="en-US" altLang="zh-TW" sz="1300" dirty="0" smtClean="0">
                <a:solidFill>
                  <a:srgbClr val="00206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endParaRPr lang="en-US" altLang="zh-TW" sz="13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pl-PL" altLang="zh-TW" sz="1300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Redukcja wydzielanego ciepła do 80%</a:t>
            </a:r>
            <a:endParaRPr lang="en-US" altLang="zh-TW" sz="13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buClr>
                <a:srgbClr val="000099"/>
              </a:buClr>
              <a:buFontTx/>
              <a:buChar char="•"/>
            </a:pPr>
            <a:r>
              <a:rPr lang="pl-PL" altLang="zh-TW" sz="1300" b="1" i="1" dirty="0">
                <a:latin typeface="Arial" pitchFamily="34" charset="0"/>
                <a:ea typeface="PMingLiU" pitchFamily="18" charset="-120"/>
                <a:cs typeface="Arial" pitchFamily="34" charset="0"/>
              </a:rPr>
              <a:t>niskie</a:t>
            </a:r>
            <a:r>
              <a:rPr lang="en-US" altLang="zh-TW" sz="1300" b="1" i="1" dirty="0">
                <a:latin typeface="Arial" pitchFamily="34" charset="0"/>
                <a:ea typeface="PMingLiU" pitchFamily="18" charset="-120"/>
                <a:cs typeface="Arial" pitchFamily="34" charset="0"/>
              </a:rPr>
              <a:t> TCO</a:t>
            </a:r>
            <a:endParaRPr kumimoji="1" lang="en-US" altLang="zh-TW" sz="1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  <a:buFontTx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Wysokość </a:t>
            </a:r>
            <a:r>
              <a:rPr lang="en-US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2U</a:t>
            </a:r>
            <a:endParaRPr lang="en-US" altLang="zh-TW" sz="13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pl-PL" altLang="zh-TW" sz="1300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Czysta sinusoida na wyjściu</a:t>
            </a:r>
            <a:endParaRPr lang="en-US" altLang="zh-TW" sz="1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spcBef>
                <a:spcPts val="0"/>
              </a:spcBef>
              <a:buFontTx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Możliwość rozbudowy o moduły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     bateryjne</a:t>
            </a:r>
            <a:r>
              <a:rPr lang="pl-PL" altLang="zh-TW" sz="1300" i="1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(modele XL)</a:t>
            </a:r>
            <a:endParaRPr lang="en-US" altLang="zh-TW" sz="13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Tx/>
              <a:buChar char="•"/>
            </a:pPr>
            <a:r>
              <a:rPr lang="pl-PL" altLang="zh-TW" sz="1300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Możliwość montażu w szafie </a:t>
            </a:r>
            <a:r>
              <a:rPr lang="pl-PL" altLang="zh-TW" sz="1300" i="1" dirty="0" err="1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rack</a:t>
            </a:r>
            <a:r>
              <a:rPr lang="pl-PL" altLang="zh-TW" sz="1300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pl-PL" altLang="zh-TW" sz="1300" i="1" dirty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pl-PL" altLang="zh-TW" sz="1300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     oraz możliwość postawienia.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300" i="1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Port EPO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300" i="1" dirty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Gniazda </a:t>
            </a:r>
            <a:r>
              <a:rPr lang="pl-PL" altLang="zh-TW" sz="1300" i="1" dirty="0" err="1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critical</a:t>
            </a:r>
            <a:r>
              <a:rPr lang="pl-PL" altLang="zh-TW" sz="1300" i="1" dirty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pl-PL" altLang="zh-TW" sz="1300" i="1" dirty="0" err="1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load</a:t>
            </a:r>
            <a:endParaRPr lang="pl-PL" altLang="zh-TW" sz="1300" i="1" dirty="0" smtClean="0">
              <a:solidFill>
                <a:srgbClr val="FF0000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Karta SNMP (opcja)</a:t>
            </a:r>
            <a:endParaRPr lang="pl-PL" altLang="zh-TW" sz="1300" i="1" dirty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MOC</a:t>
            </a:r>
            <a:r>
              <a:rPr lang="en-US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: </a:t>
            </a: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750VA  - 1000VA / 1U</a:t>
            </a: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1000VA - 3000VA / 2U</a:t>
            </a: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</a:t>
            </a: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500</a:t>
            </a:r>
            <a:r>
              <a:rPr lang="en-US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VA - </a:t>
            </a: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6</a:t>
            </a:r>
            <a:r>
              <a:rPr lang="en-US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000VA / 2U, </a:t>
            </a: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(XL)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pl-PL" altLang="zh-TW" sz="1300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Ubezpieczenie 100 000 </a:t>
            </a:r>
            <a:r>
              <a:rPr kumimoji="1" lang="pl-PL" altLang="zh-TW" sz="1300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EUR</a:t>
            </a:r>
            <a:endParaRPr kumimoji="1" lang="en-GB" altLang="zh-TW" sz="1300" dirty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endParaRPr lang="pl-PL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endParaRPr lang="pl-PL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endParaRPr lang="en-US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9" name="Untertitel 13"/>
          <p:cNvSpPr txBox="1">
            <a:spLocks/>
          </p:cNvSpPr>
          <p:nvPr/>
        </p:nvSpPr>
        <p:spPr>
          <a:xfrm>
            <a:off x="3643744" y="276096"/>
            <a:ext cx="4884593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Professional </a:t>
            </a:r>
            <a:r>
              <a:rPr lang="en-US" altLang="zh-TW" sz="2800" b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Rackmount</a:t>
            </a:r>
            <a:r>
              <a:rPr lang="en-US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Series</a:t>
            </a:r>
            <a:endParaRPr lang="en-US" altLang="zh-TW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Grafik 22" descr="PR1000-1500-2200ELCDRT2U_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048" y="1881273"/>
            <a:ext cx="3907824" cy="1237909"/>
          </a:xfrm>
          <a:prstGeom prst="rect">
            <a:avLst/>
          </a:prstGeom>
        </p:spPr>
      </p:pic>
      <p:pic>
        <p:nvPicPr>
          <p:cNvPr id="14" name="Grafik 23" descr="PR1000-1500ELCDRT2U_b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411" y="3933437"/>
            <a:ext cx="3864793" cy="889750"/>
          </a:xfrm>
          <a:prstGeom prst="rect">
            <a:avLst/>
          </a:prstGeom>
        </p:spPr>
      </p:pic>
      <p:pic>
        <p:nvPicPr>
          <p:cNvPr id="15" name="Grafik 14" descr="PR1000-1500-2200ELCDRT2U-Stand.gif"/>
          <p:cNvPicPr>
            <a:picLocks noChangeAspect="1"/>
          </p:cNvPicPr>
          <p:nvPr/>
        </p:nvPicPr>
        <p:blipFill>
          <a:blip r:embed="rId5" cstate="email"/>
          <a:srcRect l="6535" t="3148" r="5276" b="5145"/>
          <a:stretch>
            <a:fillRect/>
          </a:stretch>
        </p:blipFill>
        <p:spPr>
          <a:xfrm>
            <a:off x="3586273" y="885556"/>
            <a:ext cx="1645469" cy="2876055"/>
          </a:xfrm>
          <a:prstGeom prst="rect">
            <a:avLst/>
          </a:prstGeom>
        </p:spPr>
      </p:pic>
      <p:pic>
        <p:nvPicPr>
          <p:cNvPr id="16" name="Grafik 28" descr="Connected Equipment Lifetime Guarantee 50000.gi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9466" y="5381637"/>
            <a:ext cx="1080000" cy="1080000"/>
          </a:xfrm>
          <a:prstGeom prst="rect">
            <a:avLst/>
          </a:prstGeom>
        </p:spPr>
      </p:pic>
      <p:pic>
        <p:nvPicPr>
          <p:cNvPr id="17" name="Grafik 28" descr="Connected Equipment Lifetime Guarantee 50000.gi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6040" y="5723325"/>
            <a:ext cx="1080000" cy="1080000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956"/>
            <a:ext cx="1702724" cy="127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8" descr="Energy-Saving-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835" y="5476106"/>
            <a:ext cx="809832" cy="11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8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feld 24"/>
          <p:cNvSpPr txBox="1"/>
          <p:nvPr/>
        </p:nvSpPr>
        <p:spPr>
          <a:xfrm>
            <a:off x="5581649" y="1008000"/>
            <a:ext cx="3471279" cy="428332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63148" y="929119"/>
            <a:ext cx="3471279" cy="446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266700" indent="-26670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pl-PL" altLang="zh-TW" sz="1300" b="1" i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UPS ON LINE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kumimoji="1" lang="pl-PL" altLang="zh-TW" sz="1300" b="1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1:1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kumimoji="1" lang="pl-PL" altLang="zh-TW" sz="1300" b="1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Technologia </a:t>
            </a:r>
            <a:r>
              <a:rPr kumimoji="1" lang="pl-PL" altLang="zh-TW" sz="13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Energy</a:t>
            </a:r>
            <a:r>
              <a:rPr kumimoji="1" lang="pl-PL" altLang="zh-TW" sz="13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1" lang="pl-PL" altLang="zh-TW" sz="13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Saving</a:t>
            </a:r>
            <a:endParaRPr kumimoji="1" lang="en-US" altLang="zh-TW" sz="13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  <a:buFontTx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Wysokość </a:t>
            </a:r>
            <a:r>
              <a:rPr lang="en-US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2U</a:t>
            </a:r>
            <a:endParaRPr lang="en-US" altLang="zh-TW" sz="13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pl-PL" altLang="zh-TW" sz="1300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Czysta sinusoida na wyjściu</a:t>
            </a:r>
            <a:endParaRPr lang="en-US" altLang="zh-TW" sz="1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spcBef>
                <a:spcPts val="0"/>
              </a:spcBef>
              <a:buFontTx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Możliwość rozbudowy o moduły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     bateryjne</a:t>
            </a:r>
            <a:r>
              <a:rPr lang="pl-PL" altLang="zh-TW" sz="1300" i="1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(modele XL)</a:t>
            </a:r>
            <a:endParaRPr lang="en-US" altLang="zh-TW" sz="13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Tx/>
              <a:buChar char="•"/>
            </a:pPr>
            <a:r>
              <a:rPr lang="pl-PL" altLang="zh-TW" sz="1300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Możliwość montażu w szafie </a:t>
            </a:r>
            <a:r>
              <a:rPr lang="pl-PL" altLang="zh-TW" sz="1300" i="1" dirty="0" err="1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rack</a:t>
            </a:r>
            <a:r>
              <a:rPr lang="pl-PL" altLang="zh-TW" sz="1300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pl-PL" altLang="zh-TW" sz="1300" i="1" dirty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pl-PL" altLang="zh-TW" sz="1300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     oraz możliwość postawienia.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300" i="1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Port EPO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300" i="1" dirty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Gniazda </a:t>
            </a:r>
            <a:r>
              <a:rPr lang="pl-PL" altLang="zh-TW" sz="1300" i="1" dirty="0" err="1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critical</a:t>
            </a:r>
            <a:r>
              <a:rPr lang="pl-PL" altLang="zh-TW" sz="1300" i="1" dirty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pl-PL" altLang="zh-TW" sz="1300" i="1" dirty="0" err="1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load</a:t>
            </a:r>
            <a:endParaRPr lang="pl-PL" altLang="zh-TW" sz="1300" i="1" dirty="0" smtClean="0">
              <a:solidFill>
                <a:srgbClr val="FF0000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Karta SNMP (opcja)</a:t>
            </a:r>
            <a:endParaRPr lang="pl-PL" altLang="zh-TW" sz="1300" i="1" dirty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MOC</a:t>
            </a:r>
            <a:r>
              <a:rPr lang="en-US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: </a:t>
            </a: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1000VA - 3000VA / 2U</a:t>
            </a: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lub </a:t>
            </a:r>
            <a:r>
              <a:rPr lang="pl-PL" altLang="zh-TW" sz="1300" i="1" dirty="0" err="1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tower</a:t>
            </a:r>
            <a:endParaRPr lang="pl-PL" altLang="zh-TW" sz="13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pl-PL" altLang="zh-TW" sz="1300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Ubezpieczenie </a:t>
            </a:r>
            <a:r>
              <a:rPr kumimoji="1" lang="pl-PL" altLang="zh-TW" sz="1300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podłączonego</a:t>
            </a:r>
          </a:p>
          <a:p>
            <a:pPr>
              <a:spcBef>
                <a:spcPct val="20000"/>
              </a:spcBef>
            </a:pPr>
            <a:r>
              <a:rPr kumimoji="1" lang="pl-PL" altLang="zh-TW" sz="1300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	sprzętu </a:t>
            </a:r>
            <a:r>
              <a:rPr kumimoji="1" lang="pl-PL" altLang="zh-TW" sz="1300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100 000 </a:t>
            </a:r>
            <a:r>
              <a:rPr kumimoji="1" lang="pl-PL" altLang="zh-TW" sz="1300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EUR</a:t>
            </a:r>
            <a:endParaRPr kumimoji="1" lang="en-GB" altLang="zh-TW" sz="1300" dirty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endParaRPr lang="pl-PL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endParaRPr lang="pl-PL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endParaRPr lang="en-US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9" name="Untertitel 13"/>
          <p:cNvSpPr txBox="1">
            <a:spLocks/>
          </p:cNvSpPr>
          <p:nvPr/>
        </p:nvSpPr>
        <p:spPr>
          <a:xfrm>
            <a:off x="3643744" y="276096"/>
            <a:ext cx="4884593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</a:t>
            </a:r>
            <a:r>
              <a:rPr lang="pl-PL" altLang="zh-TW" sz="2800" b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Up</a:t>
            </a:r>
            <a:r>
              <a:rPr lang="pl-PL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On Line </a:t>
            </a:r>
            <a:r>
              <a:rPr lang="en-US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Series</a:t>
            </a:r>
            <a:endParaRPr lang="en-US" altLang="zh-TW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Grafik 28" descr="Connected Equipment Lifetime Guarantee 50000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9466" y="5381637"/>
            <a:ext cx="1080000" cy="1080000"/>
          </a:xfrm>
          <a:prstGeom prst="rect">
            <a:avLst/>
          </a:prstGeom>
        </p:spPr>
      </p:pic>
      <p:pic>
        <p:nvPicPr>
          <p:cNvPr id="17" name="Grafik 28" descr="Connected Equipment Lifetime Guarantee 50000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6040" y="5723325"/>
            <a:ext cx="1080000" cy="1080000"/>
          </a:xfrm>
          <a:prstGeom prst="rect">
            <a:avLst/>
          </a:prstGeom>
        </p:spPr>
      </p:pic>
      <p:pic>
        <p:nvPicPr>
          <p:cNvPr id="13" name="Picture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26" y="1377158"/>
            <a:ext cx="1730236" cy="251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46" y="4229112"/>
            <a:ext cx="3952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129350"/>
            <a:ext cx="1624692" cy="393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956"/>
            <a:ext cx="1702724" cy="127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8" descr="Energy-Saving-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835" y="5476106"/>
            <a:ext cx="809832" cy="11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4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feld 24"/>
          <p:cNvSpPr txBox="1"/>
          <p:nvPr/>
        </p:nvSpPr>
        <p:spPr>
          <a:xfrm>
            <a:off x="5581649" y="1008000"/>
            <a:ext cx="3471279" cy="428332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63148" y="929119"/>
            <a:ext cx="3471279" cy="446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266700" indent="-26670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pl-PL" altLang="zh-TW" sz="1300" b="1" i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UPS ON LINE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kumimoji="1" lang="pl-PL" altLang="zh-TW" sz="1300" b="1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1:1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kumimoji="1" lang="pl-PL" altLang="zh-TW" sz="1300" b="1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Technologia </a:t>
            </a:r>
            <a:r>
              <a:rPr kumimoji="1" lang="pl-PL" altLang="zh-TW" sz="13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Energy</a:t>
            </a:r>
            <a:r>
              <a:rPr kumimoji="1" lang="pl-PL" altLang="zh-TW" sz="13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1" lang="pl-PL" altLang="zh-TW" sz="13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Saving</a:t>
            </a:r>
            <a:endParaRPr kumimoji="1" lang="en-US" altLang="zh-TW" sz="13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  <a:buFontTx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Tower</a:t>
            </a:r>
            <a:endParaRPr lang="en-US" altLang="zh-TW" sz="13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pl-PL" altLang="zh-TW" sz="1300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Czysta sinusoida na wyjściu</a:t>
            </a:r>
            <a:endParaRPr lang="en-US" altLang="zh-TW" sz="1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spcBef>
                <a:spcPts val="0"/>
              </a:spcBef>
              <a:buFontTx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Możliwość rozbudowy o moduły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     bateryjne</a:t>
            </a:r>
            <a:endParaRPr lang="en-US" altLang="zh-TW" sz="13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Tx/>
              <a:buChar char="•"/>
            </a:pPr>
            <a:r>
              <a:rPr lang="pl-PL" altLang="zh-TW" sz="1300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Redundancja N+1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Tx/>
              <a:buChar char="•"/>
            </a:pPr>
            <a:r>
              <a:rPr lang="pl-PL" altLang="zh-TW" sz="1300" i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Łączenie równoległe do 4 jednostek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Power </a:t>
            </a:r>
            <a:r>
              <a:rPr lang="pl-PL" altLang="zh-TW" sz="1300" i="1" dirty="0" err="1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factor</a:t>
            </a: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0,9</a:t>
            </a:r>
            <a:endParaRPr lang="pl-PL" altLang="zh-TW" sz="1300" i="1" dirty="0" smtClean="0">
              <a:solidFill>
                <a:srgbClr val="FF0000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Karta SNMP (opcja)</a:t>
            </a:r>
            <a:endParaRPr lang="pl-PL" altLang="zh-TW" sz="1300" i="1" dirty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MOC</a:t>
            </a:r>
            <a:r>
              <a:rPr lang="en-US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: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6000 - 10000VA (do 40kVA)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pl-PL" altLang="zh-TW" sz="1300" i="1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SBM (Smart Battery Management)</a:t>
            </a:r>
            <a:endParaRPr lang="en-US" altLang="zh-TW" sz="13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pl-PL" altLang="zh-TW" sz="1300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Ubezpieczenie </a:t>
            </a:r>
            <a:r>
              <a:rPr kumimoji="1" lang="pl-PL" altLang="zh-TW" sz="1300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podłączonego</a:t>
            </a:r>
          </a:p>
          <a:p>
            <a:pPr>
              <a:spcBef>
                <a:spcPct val="20000"/>
              </a:spcBef>
            </a:pPr>
            <a:r>
              <a:rPr kumimoji="1" lang="pl-PL" altLang="zh-TW" sz="1300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	sprzętu </a:t>
            </a:r>
            <a:r>
              <a:rPr kumimoji="1" lang="pl-PL" altLang="zh-TW" sz="1300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100 000 </a:t>
            </a:r>
            <a:r>
              <a:rPr kumimoji="1" lang="pl-PL" altLang="zh-TW" sz="1300" dirty="0">
                <a:solidFill>
                  <a:srgbClr val="0000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EUR</a:t>
            </a:r>
            <a:endParaRPr kumimoji="1" lang="en-GB" altLang="zh-TW" sz="1300" dirty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endParaRPr lang="pl-PL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endParaRPr lang="pl-PL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endParaRPr lang="en-US" altLang="zh-TW" sz="1400" i="1" dirty="0" smtClean="0">
              <a:solidFill>
                <a:srgbClr val="0000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9" name="Untertitel 13"/>
          <p:cNvSpPr txBox="1">
            <a:spLocks/>
          </p:cNvSpPr>
          <p:nvPr/>
        </p:nvSpPr>
        <p:spPr>
          <a:xfrm>
            <a:off x="2857136" y="276096"/>
            <a:ext cx="5671202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</a:t>
            </a:r>
            <a:r>
              <a:rPr lang="pl-PL" altLang="zh-TW" sz="2800" b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Up</a:t>
            </a:r>
            <a:r>
              <a:rPr lang="pl-PL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On Line OLS 6/10K </a:t>
            </a:r>
            <a:r>
              <a:rPr lang="en-US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Series</a:t>
            </a:r>
            <a:endParaRPr lang="en-US" altLang="zh-TW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Grafik 28" descr="Connected Equipment Lifetime Guarantee 50000.g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9466" y="5381637"/>
            <a:ext cx="1080000" cy="1080000"/>
          </a:xfrm>
          <a:prstGeom prst="rect">
            <a:avLst/>
          </a:prstGeom>
        </p:spPr>
      </p:pic>
      <p:pic>
        <p:nvPicPr>
          <p:cNvPr id="17" name="Grafik 28" descr="Connected Equipment Lifetime Guarantee 50000.g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6040" y="5723325"/>
            <a:ext cx="1080000" cy="1080000"/>
          </a:xfrm>
          <a:prstGeom prst="rect">
            <a:avLst/>
          </a:prstGeom>
        </p:spPr>
      </p:pic>
      <p:pic>
        <p:nvPicPr>
          <p:cNvPr id="1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1285255"/>
            <a:ext cx="3055938" cy="47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454150"/>
            <a:ext cx="15795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8" descr="Energy-Saving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835" y="5476106"/>
            <a:ext cx="809832" cy="11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89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feld 24"/>
          <p:cNvSpPr txBox="1"/>
          <p:nvPr/>
        </p:nvSpPr>
        <p:spPr>
          <a:xfrm>
            <a:off x="4916849" y="908940"/>
            <a:ext cx="3777208" cy="4577460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42471" y="1043924"/>
            <a:ext cx="3642729" cy="444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266700" indent="-266700">
              <a:spcBef>
                <a:spcPts val="0"/>
              </a:spcBef>
              <a:buClr>
                <a:schemeClr val="tx1"/>
              </a:buClr>
            </a:pPr>
            <a:r>
              <a:rPr lang="pl-PL" altLang="zh-TW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Rozwiązania podtrzymujące zasilanie dla</a:t>
            </a:r>
            <a:r>
              <a:rPr lang="en-US" altLang="zh-TW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:</a:t>
            </a:r>
          </a:p>
          <a:p>
            <a:pPr marL="447675" lvl="1" indent="-180975">
              <a:spcBef>
                <a:spcPts val="600"/>
              </a:spcBef>
              <a:buFontTx/>
              <a:buChar char="•"/>
            </a:pPr>
            <a:r>
              <a:rPr lang="pl-PL" altLang="zh-TW" sz="1600" dirty="0" smtClean="0">
                <a:ea typeface="PMingLiU" pitchFamily="18" charset="-120"/>
              </a:rPr>
              <a:t>Sieci </a:t>
            </a:r>
            <a:r>
              <a:rPr lang="en-US" altLang="zh-TW" sz="1600" dirty="0" smtClean="0">
                <a:ea typeface="PMingLiU" pitchFamily="18" charset="-120"/>
              </a:rPr>
              <a:t>FTTH/P </a:t>
            </a:r>
            <a:endParaRPr lang="pl-PL" altLang="zh-TW" sz="1600" dirty="0" smtClean="0">
              <a:ea typeface="PMingLiU" pitchFamily="18" charset="-120"/>
            </a:endParaRPr>
          </a:p>
          <a:p>
            <a:pPr marL="447675" lvl="1" indent="-180975">
              <a:spcBef>
                <a:spcPts val="600"/>
              </a:spcBef>
              <a:buFontTx/>
              <a:buChar char="•"/>
            </a:pPr>
            <a:r>
              <a:rPr lang="pl-PL" altLang="zh-TW" sz="1600" dirty="0" smtClean="0">
                <a:ea typeface="PMingLiU" pitchFamily="18" charset="-120"/>
              </a:rPr>
              <a:t>WLL </a:t>
            </a:r>
            <a:r>
              <a:rPr lang="en-US" altLang="zh-TW" sz="1600" dirty="0" smtClean="0">
                <a:ea typeface="PMingLiU" pitchFamily="18" charset="-120"/>
              </a:rPr>
              <a:t>Wireless Local Loop Networks</a:t>
            </a:r>
          </a:p>
          <a:p>
            <a:pPr marL="447675" lvl="1" indent="-180975">
              <a:spcBef>
                <a:spcPts val="300"/>
              </a:spcBef>
              <a:buFontTx/>
              <a:buChar char="•"/>
            </a:pPr>
            <a:r>
              <a:rPr lang="en-US" altLang="zh-TW" sz="1600" dirty="0" smtClean="0">
                <a:ea typeface="PMingLiU" pitchFamily="18" charset="-120"/>
              </a:rPr>
              <a:t>VoIP </a:t>
            </a:r>
            <a:r>
              <a:rPr lang="pl-PL" altLang="zh-TW" sz="1600" dirty="0" smtClean="0">
                <a:ea typeface="PMingLiU" pitchFamily="18" charset="-120"/>
              </a:rPr>
              <a:t>;</a:t>
            </a:r>
            <a:r>
              <a:rPr lang="en-US" altLang="zh-TW" sz="1600" dirty="0" smtClean="0">
                <a:ea typeface="PMingLiU" pitchFamily="18" charset="-120"/>
              </a:rPr>
              <a:t> </a:t>
            </a:r>
            <a:r>
              <a:rPr lang="en-US" altLang="zh-TW" sz="1600" dirty="0" err="1" smtClean="0">
                <a:ea typeface="PMingLiU" pitchFamily="18" charset="-120"/>
              </a:rPr>
              <a:t>VoDSL</a:t>
            </a:r>
            <a:endParaRPr lang="en-US" altLang="zh-TW" sz="1600" dirty="0" smtClean="0">
              <a:ea typeface="PMingLiU" pitchFamily="18" charset="-120"/>
            </a:endParaRPr>
          </a:p>
          <a:p>
            <a:pPr marL="447675" lvl="1" indent="-180975">
              <a:spcBef>
                <a:spcPts val="300"/>
              </a:spcBef>
              <a:buFontTx/>
              <a:buChar char="•"/>
            </a:pPr>
            <a:r>
              <a:rPr lang="en-US" altLang="zh-TW" sz="1600" dirty="0" smtClean="0">
                <a:ea typeface="PMingLiU" pitchFamily="18" charset="-120"/>
              </a:rPr>
              <a:t>MTU / MDU</a:t>
            </a:r>
          </a:p>
          <a:p>
            <a:pPr marL="447675" lvl="1" indent="-180975">
              <a:spcBef>
                <a:spcPts val="300"/>
              </a:spcBef>
              <a:buFontTx/>
              <a:buChar char="•"/>
            </a:pPr>
            <a:r>
              <a:rPr lang="en-US" altLang="zh-TW" sz="1600" dirty="0" smtClean="0">
                <a:ea typeface="PMingLiU" pitchFamily="18" charset="-120"/>
              </a:rPr>
              <a:t>SOHO Network Communication</a:t>
            </a:r>
          </a:p>
          <a:p>
            <a:pPr marL="266700" indent="-266700">
              <a:spcBef>
                <a:spcPts val="0"/>
              </a:spcBef>
            </a:pPr>
            <a:endParaRPr lang="en-US" altLang="zh-TW" sz="16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  <a:p>
            <a:pPr marL="266700" indent="-266700">
              <a:spcBef>
                <a:spcPts val="0"/>
              </a:spcBef>
            </a:pPr>
            <a:r>
              <a:rPr lang="pl-PL" altLang="zh-TW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Cechy produktu</a:t>
            </a:r>
            <a:r>
              <a:rPr lang="en-US" altLang="zh-TW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:</a:t>
            </a:r>
          </a:p>
          <a:p>
            <a:pPr marL="447675" lvl="1" indent="-180975">
              <a:spcBef>
                <a:spcPts val="600"/>
              </a:spcBef>
              <a:buFontTx/>
              <a:buChar char="•"/>
            </a:pPr>
            <a:r>
              <a:rPr lang="pl-PL" altLang="zh-TW" sz="1600" dirty="0" smtClean="0">
                <a:ea typeface="PMingLiU" pitchFamily="18" charset="-120"/>
              </a:rPr>
              <a:t>Szeroki zakres napięcia wejściowego</a:t>
            </a:r>
            <a:endParaRPr lang="en-US" altLang="zh-TW" sz="1600" dirty="0" smtClean="0">
              <a:ea typeface="PMingLiU" pitchFamily="18" charset="-120"/>
            </a:endParaRPr>
          </a:p>
          <a:p>
            <a:pPr marL="447675" lvl="1" indent="-180975">
              <a:spcBef>
                <a:spcPts val="300"/>
              </a:spcBef>
              <a:buFontTx/>
              <a:buChar char="•"/>
            </a:pPr>
            <a:r>
              <a:rPr kumimoji="1" lang="pl-PL" altLang="zh-TW" sz="1600" dirty="0" smtClean="0">
                <a:ea typeface="PMingLiU" pitchFamily="18" charset="-120"/>
              </a:rPr>
              <a:t>Możliwość wydłużenia czasu </a:t>
            </a:r>
            <a:br>
              <a:rPr kumimoji="1" lang="pl-PL" altLang="zh-TW" sz="1600" dirty="0" smtClean="0">
                <a:ea typeface="PMingLiU" pitchFamily="18" charset="-120"/>
              </a:rPr>
            </a:br>
            <a:r>
              <a:rPr kumimoji="1" lang="pl-PL" altLang="zh-TW" sz="1600" dirty="0" smtClean="0">
                <a:ea typeface="PMingLiU" pitchFamily="18" charset="-120"/>
              </a:rPr>
              <a:t>podtrzymania (opcja) </a:t>
            </a:r>
            <a:endParaRPr kumimoji="1" lang="en-US" altLang="zh-TW" sz="1600" dirty="0" smtClean="0">
              <a:ea typeface="PMingLiU" pitchFamily="18" charset="-120"/>
            </a:endParaRPr>
          </a:p>
          <a:p>
            <a:pPr marL="447675" lvl="1" indent="-180975">
              <a:spcBef>
                <a:spcPts val="300"/>
              </a:spcBef>
              <a:buFontTx/>
              <a:buChar char="•"/>
            </a:pPr>
            <a:r>
              <a:rPr lang="pl-PL" altLang="zh-TW" sz="1600" dirty="0" smtClean="0">
                <a:ea typeface="PMingLiU" pitchFamily="18" charset="-120"/>
              </a:rPr>
              <a:t>Sygnalizacja pracy urządzenia</a:t>
            </a:r>
            <a:endParaRPr lang="en-US" altLang="zh-TW" sz="1600" dirty="0" smtClean="0">
              <a:ea typeface="PMingLiU" pitchFamily="18" charset="-120"/>
            </a:endParaRPr>
          </a:p>
          <a:p>
            <a:pPr marL="447675" lvl="1" indent="-180975">
              <a:spcBef>
                <a:spcPts val="300"/>
              </a:spcBef>
              <a:buFontTx/>
              <a:buChar char="•"/>
            </a:pPr>
            <a:r>
              <a:rPr kumimoji="1" lang="pl-PL" altLang="zh-TW" sz="1600" dirty="0" smtClean="0">
                <a:ea typeface="PMingLiU" pitchFamily="18" charset="-120"/>
              </a:rPr>
              <a:t>Zimny start</a:t>
            </a:r>
            <a:endParaRPr lang="en-US" altLang="zh-TW" sz="1600" dirty="0" smtClean="0">
              <a:ea typeface="PMingLiU" pitchFamily="18" charset="-120"/>
            </a:endParaRPr>
          </a:p>
          <a:p>
            <a:pPr marL="447675" lvl="1" indent="-180975">
              <a:spcBef>
                <a:spcPts val="300"/>
              </a:spcBef>
              <a:buFontTx/>
              <a:buChar char="•"/>
            </a:pPr>
            <a:r>
              <a:rPr kumimoji="1" lang="pl-PL" altLang="zh-TW" sz="1600" dirty="0" smtClean="0">
                <a:ea typeface="PMingLiU" pitchFamily="18" charset="-120"/>
              </a:rPr>
              <a:t>Możliwość </a:t>
            </a:r>
            <a:r>
              <a:rPr kumimoji="1" lang="pl-PL" altLang="zh-TW" sz="1600" dirty="0">
                <a:ea typeface="PMingLiU" pitchFamily="18" charset="-120"/>
              </a:rPr>
              <a:t>dostosowania </a:t>
            </a:r>
            <a:r>
              <a:rPr kumimoji="1" lang="pl-PL" altLang="zh-TW" sz="1600" dirty="0" smtClean="0">
                <a:ea typeface="PMingLiU" pitchFamily="18" charset="-120"/>
              </a:rPr>
              <a:t/>
            </a:r>
            <a:br>
              <a:rPr kumimoji="1" lang="pl-PL" altLang="zh-TW" sz="1600" dirty="0" smtClean="0">
                <a:ea typeface="PMingLiU" pitchFamily="18" charset="-120"/>
              </a:rPr>
            </a:br>
            <a:r>
              <a:rPr kumimoji="1" lang="pl-PL" altLang="zh-TW" sz="1600" dirty="0" smtClean="0">
                <a:ea typeface="PMingLiU" pitchFamily="18" charset="-120"/>
              </a:rPr>
              <a:t>rozwiązania </a:t>
            </a:r>
            <a:r>
              <a:rPr kumimoji="1" lang="pl-PL" altLang="zh-TW" sz="1600" dirty="0">
                <a:ea typeface="PMingLiU" pitchFamily="18" charset="-120"/>
              </a:rPr>
              <a:t>do konkretnych wymagań</a:t>
            </a:r>
            <a:endParaRPr kumimoji="1" lang="en-US" altLang="zh-TW" sz="1600" dirty="0">
              <a:ea typeface="PMingLiU" pitchFamily="18" charset="-120"/>
            </a:endParaRPr>
          </a:p>
        </p:txBody>
      </p:sp>
      <p:sp>
        <p:nvSpPr>
          <p:cNvPr id="7" name="Untertitel 13"/>
          <p:cNvSpPr txBox="1">
            <a:spLocks/>
          </p:cNvSpPr>
          <p:nvPr/>
        </p:nvSpPr>
        <p:spPr>
          <a:xfrm>
            <a:off x="6523037" y="276096"/>
            <a:ext cx="2062163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TW" sz="2800" b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CyberShield</a:t>
            </a:r>
            <a:endParaRPr lang="en-US" altLang="zh-TW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1" y="1305180"/>
            <a:ext cx="3600647" cy="360064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170714"/>
            <a:ext cx="4038599" cy="12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074058" y="2336937"/>
            <a:ext cx="68091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 smtClean="0">
                <a:latin typeface="Arial Black" pitchFamily="34" charset="0"/>
                <a:cs typeface="Arial" pitchFamily="34" charset="0"/>
              </a:rPr>
              <a:t>PDU</a:t>
            </a:r>
          </a:p>
          <a:p>
            <a:pPr algn="ctr">
              <a:lnSpc>
                <a:spcPct val="150000"/>
              </a:lnSpc>
            </a:pPr>
            <a:r>
              <a:rPr lang="pl-PL" sz="3600" b="1" dirty="0" smtClean="0">
                <a:latin typeface="Arial Black" pitchFamily="34" charset="0"/>
                <a:cs typeface="Arial" pitchFamily="34" charset="0"/>
              </a:rPr>
              <a:t>Power </a:t>
            </a:r>
            <a:r>
              <a:rPr lang="pl-PL" sz="3600" b="1" dirty="0" err="1" smtClean="0">
                <a:latin typeface="Arial Black" pitchFamily="34" charset="0"/>
                <a:cs typeface="Arial" pitchFamily="34" charset="0"/>
              </a:rPr>
              <a:t>Distributions</a:t>
            </a:r>
            <a:r>
              <a:rPr lang="pl-PL" sz="36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 Black" pitchFamily="34" charset="0"/>
                <a:cs typeface="Arial" pitchFamily="34" charset="0"/>
              </a:rPr>
              <a:t>Units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180116" y="260707"/>
            <a:ext cx="439782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Power </a:t>
            </a:r>
            <a:r>
              <a:rPr lang="pl-PL" sz="2800" b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Distributions</a:t>
            </a:r>
            <a:r>
              <a:rPr lang="pl-PL" sz="28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800" b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Units</a:t>
            </a:r>
            <a:endParaRPr lang="pl-PL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46404" y="2103841"/>
            <a:ext cx="4179625" cy="4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54" y="2862041"/>
            <a:ext cx="714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13" y="3982416"/>
            <a:ext cx="4762127" cy="61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28601" y="204606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1600" dirty="0" smtClean="0"/>
              <a:t>Niezawodna dystrybucja </a:t>
            </a:r>
            <a:r>
              <a:rPr lang="pl-PL" sz="1600" dirty="0"/>
              <a:t>zasilania z jednego wejścia </a:t>
            </a:r>
            <a:r>
              <a:rPr lang="pl-PL" sz="1600" dirty="0" smtClean="0"/>
              <a:t>do wielu gniazd wyjściowych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smtClean="0"/>
              <a:t>Monitoring wykorzystania dostępnej mocy (</a:t>
            </a:r>
            <a:r>
              <a:rPr lang="pl-PL" sz="1600" dirty="0" err="1" smtClean="0"/>
              <a:t>Metered</a:t>
            </a:r>
            <a:r>
              <a:rPr lang="pl-PL" sz="16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600" dirty="0" smtClean="0"/>
              <a:t>Pobór prądu w Watach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600" dirty="0" smtClean="0"/>
              <a:t>Obciążenie a Amperach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600" dirty="0" smtClean="0"/>
              <a:t>Napięcie w woltach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smtClean="0"/>
              <a:t>Zdalne zarządzanie i monitoring PDU </a:t>
            </a:r>
            <a:r>
              <a:rPr lang="pl-PL" sz="1600" dirty="0"/>
              <a:t>przez bezpieczne interfejsy WWW, SNMP, wiersz </a:t>
            </a:r>
            <a:r>
              <a:rPr lang="pl-PL" sz="1600" dirty="0" smtClean="0"/>
              <a:t>poleceń Telnet (</a:t>
            </a:r>
            <a:r>
              <a:rPr lang="pl-PL" sz="1600" dirty="0" err="1" smtClean="0"/>
              <a:t>Switched</a:t>
            </a:r>
            <a:r>
              <a:rPr lang="pl-PL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smtClean="0"/>
              <a:t>Współpraca z </a:t>
            </a:r>
            <a:r>
              <a:rPr lang="pl-PL" sz="1600" dirty="0" err="1" smtClean="0"/>
              <a:t>Envirosensor</a:t>
            </a:r>
            <a:r>
              <a:rPr lang="pl-PL" sz="1600" dirty="0" smtClean="0"/>
              <a:t> (</a:t>
            </a:r>
            <a:r>
              <a:rPr lang="pl-PL" sz="1600" dirty="0" err="1" smtClean="0"/>
              <a:t>Switched</a:t>
            </a:r>
            <a:r>
              <a:rPr lang="pl-PL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154050" y="249270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Basic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814790" y="3506248"/>
            <a:ext cx="101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Metered</a:t>
            </a:r>
            <a:endParaRPr lang="pl-PL" b="1" dirty="0" smtClean="0"/>
          </a:p>
        </p:txBody>
      </p:sp>
      <p:sp>
        <p:nvSpPr>
          <p:cNvPr id="10" name="pole tekstowe 9"/>
          <p:cNvSpPr txBox="1"/>
          <p:nvPr/>
        </p:nvSpPr>
        <p:spPr>
          <a:xfrm>
            <a:off x="7941453" y="4599727"/>
            <a:ext cx="105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Switched</a:t>
            </a:r>
            <a:endParaRPr lang="pl-PL" b="1" dirty="0" smtClean="0"/>
          </a:p>
        </p:txBody>
      </p:sp>
      <p:pic>
        <p:nvPicPr>
          <p:cNvPr id="8194" name="Picture 2" descr="C:\Users\Darek\Desktop\cisco compatib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9" y="5631911"/>
            <a:ext cx="1306200" cy="11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390468" y="2514737"/>
            <a:ext cx="6492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 smtClean="0">
                <a:latin typeface="Arial Black" pitchFamily="34" charset="0"/>
                <a:cs typeface="Arial" pitchFamily="34" charset="0"/>
              </a:rPr>
              <a:t>Home/</a:t>
            </a:r>
            <a:r>
              <a:rPr lang="pl-PL" sz="3600" b="1" dirty="0" err="1" smtClean="0">
                <a:latin typeface="Arial Black" pitchFamily="34" charset="0"/>
                <a:cs typeface="Arial" pitchFamily="34" charset="0"/>
              </a:rPr>
              <a:t>Industry</a:t>
            </a:r>
            <a:endParaRPr lang="pl-PL" sz="3600" b="1" dirty="0" smtClean="0">
              <a:latin typeface="Arial Black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Emergency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Power Systems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66886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>
                <a:latin typeface="Arial" pitchFamily="34" charset="0"/>
                <a:cs typeface="Arial" pitchFamily="34" charset="0"/>
              </a:rPr>
              <a:t>r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ok założenia 1997</a:t>
            </a: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atrudnienie ~2000 osób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2 fabryki o łącznej powierzchni 25,500</a:t>
            </a:r>
            <a:r>
              <a:rPr lang="en-US" altLang="zh-TW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zh-TW" sz="2000" b="1" baseline="30000" dirty="0" smtClean="0"/>
              <a:t>2</a:t>
            </a:r>
            <a:r>
              <a:rPr lang="pl-PL" altLang="zh-TW" sz="2000" b="1" baseline="30000" dirty="0" smtClean="0"/>
              <a:t> </a:t>
            </a:r>
            <a:r>
              <a:rPr lang="pl-PL" altLang="zh-TW" sz="2000" dirty="0" smtClean="0">
                <a:latin typeface="Arial" pitchFamily="34" charset="0"/>
                <a:cs typeface="Arial" pitchFamily="34" charset="0"/>
              </a:rPr>
              <a:t>zdolne wyprodukować 400000 </a:t>
            </a:r>
            <a:r>
              <a:rPr lang="pl-PL" altLang="zh-TW" sz="2000" dirty="0" err="1" smtClean="0">
                <a:latin typeface="Arial" pitchFamily="34" charset="0"/>
                <a:cs typeface="Arial" pitchFamily="34" charset="0"/>
              </a:rPr>
              <a:t>UPSów</a:t>
            </a:r>
            <a:r>
              <a:rPr lang="pl-PL" altLang="zh-TW" sz="2000" dirty="0" smtClean="0">
                <a:latin typeface="Arial" pitchFamily="34" charset="0"/>
                <a:cs typeface="Arial" pitchFamily="34" charset="0"/>
              </a:rPr>
              <a:t>/miesiąc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l-PL" sz="2100" dirty="0">
                <a:latin typeface="Arial" pitchFamily="34" charset="0"/>
                <a:cs typeface="Arial" pitchFamily="34" charset="0"/>
              </a:rPr>
              <a:t>Właściciel jednego z dwóch obecnych na Tajwanie certyfikowanych laboratoriów  </a:t>
            </a:r>
            <a:r>
              <a:rPr lang="pl-PL" sz="2100" dirty="0" smtClean="0">
                <a:latin typeface="Arial" pitchFamily="34" charset="0"/>
                <a:cs typeface="Arial" pitchFamily="34" charset="0"/>
              </a:rPr>
              <a:t>UL/TUV</a:t>
            </a:r>
            <a:endParaRPr lang="pl-PL" altLang="zh-TW" sz="21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ISO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9001:2000, ISO 14000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oraz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QC08000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właściciel ponad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międzynarodowych patentów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w tym unikatowego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GreenPower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UPS</a:t>
            </a:r>
            <a:r>
              <a:rPr lang="en-US" altLang="zh-TW" sz="2000" b="1" baseline="30000" dirty="0" smtClean="0">
                <a:latin typeface="Calibri" pitchFamily="34" charset="0"/>
              </a:rPr>
              <a:t>TM</a:t>
            </a:r>
            <a:r>
              <a:rPr lang="pl-PL" altLang="zh-TW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oraz </a:t>
            </a:r>
            <a:r>
              <a:rPr lang="en-US" altLang="zh-TW" sz="2000" dirty="0">
                <a:latin typeface="Arial" pitchFamily="34" charset="0"/>
                <a:cs typeface="Arial" pitchFamily="34" charset="0"/>
              </a:rPr>
              <a:t>Adaptive </a:t>
            </a:r>
            <a:r>
              <a:rPr lang="en-US" altLang="zh-TW" sz="2000" dirty="0" err="1">
                <a:latin typeface="Arial" pitchFamily="34" charset="0"/>
                <a:cs typeface="Arial" pitchFamily="34" charset="0"/>
              </a:rPr>
              <a:t>Sinewave</a:t>
            </a:r>
            <a:r>
              <a:rPr lang="pl-PL" altLang="zh-TW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000" baseline="30000" dirty="0" smtClean="0">
                <a:latin typeface="Calibri" pitchFamily="34" charset="0"/>
              </a:rPr>
              <a:t>TM</a:t>
            </a:r>
            <a:endParaRPr lang="pl-PL" altLang="zh-TW" sz="2000" baseline="30000" dirty="0" smtClean="0">
              <a:latin typeface="Calibri" pitchFamily="34" charset="0"/>
            </a:endParaRP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złonek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Climate Savers 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omputing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l-PL" sz="2000" i="1" dirty="0" smtClean="0">
                <a:latin typeface="Arial" pitchFamily="34" charset="0"/>
                <a:cs typeface="Arial" pitchFamily="34" charset="0"/>
              </a:rPr>
              <a:t>zrzeszenie firm mających na celu ograniczenie zużycia energii oraz emisji  dwutlenku węgla.</a:t>
            </a:r>
          </a:p>
          <a:p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endParaRPr lang="pl-PL" altLang="zh-TW" sz="2000" dirty="0">
              <a:latin typeface="Arial" pitchFamily="34" charset="0"/>
              <a:cs typeface="Arial" pitchFamily="34" charset="0"/>
            </a:endParaRPr>
          </a:p>
          <a:p>
            <a:endParaRPr lang="en-US" altLang="zh-TW" sz="2000" b="1" baseline="30000" dirty="0">
              <a:ea typeface="標楷體" pitchFamily="65" charset="-120"/>
            </a:endParaRP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914"/>
            <a:ext cx="3995057" cy="106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5" name="Bild_x0020_2" descr="cid:image001.png@01C950A8.45DC19B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43" y="5520367"/>
            <a:ext cx="1700974" cy="105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77" y="6095810"/>
            <a:ext cx="1735561" cy="6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78" y="5274509"/>
            <a:ext cx="1644560" cy="73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6" r="4475"/>
          <a:stretch>
            <a:fillRect/>
          </a:stretch>
        </p:blipFill>
        <p:spPr bwMode="auto">
          <a:xfrm>
            <a:off x="4118122" y="5292020"/>
            <a:ext cx="776052" cy="7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47"/>
          <a:stretch>
            <a:fillRect/>
          </a:stretch>
        </p:blipFill>
        <p:spPr bwMode="auto">
          <a:xfrm>
            <a:off x="4135690" y="6049483"/>
            <a:ext cx="740916" cy="71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9" y="811630"/>
            <a:ext cx="14763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5" y="5338346"/>
            <a:ext cx="3798763" cy="124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 t="9782"/>
          <a:stretch>
            <a:fillRect/>
          </a:stretch>
        </p:blipFill>
        <p:spPr bwMode="auto">
          <a:xfrm>
            <a:off x="1" y="1376109"/>
            <a:ext cx="5689600" cy="346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24"/>
          <p:cNvSpPr txBox="1"/>
          <p:nvPr/>
        </p:nvSpPr>
        <p:spPr>
          <a:xfrm>
            <a:off x="5771337" y="1015891"/>
            <a:ext cx="3349132" cy="5312338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71337" y="1066691"/>
            <a:ext cx="3623679" cy="52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/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Urządzenie dedykowane do</a:t>
            </a:r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pomp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pieców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klimatyzacji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lodówek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oświetlenia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bram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etc.</a:t>
            </a:r>
          </a:p>
          <a:p>
            <a:pPr lvl="1"/>
            <a:endParaRPr lang="pl-PL" sz="1200" dirty="0">
              <a:latin typeface="Arial" pitchFamily="34" charset="0"/>
              <a:cs typeface="Arial" pitchFamily="34" charset="0"/>
            </a:endParaRPr>
          </a:p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Cechy produktu</a:t>
            </a:r>
            <a:endParaRPr lang="en-US" altLang="zh-TW" sz="1200" b="1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endParaRPr lang="en-US" altLang="zh-TW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180975" indent="-180975">
              <a:spcBef>
                <a:spcPts val="0"/>
              </a:spcBef>
              <a:buFontTx/>
              <a:buChar char="•"/>
            </a:pPr>
            <a:r>
              <a:rPr lang="pl-PL" altLang="zh-TW" sz="1200" dirty="0">
                <a:latin typeface="Arial" pitchFamily="34" charset="0"/>
                <a:cs typeface="Arial" pitchFamily="34" charset="0"/>
              </a:rPr>
              <a:t>Nieograniczony czas podtrzymania </a:t>
            </a:r>
          </a:p>
          <a:p>
            <a:pPr marL="180975" indent="-180975">
              <a:spcBef>
                <a:spcPts val="0"/>
              </a:spcBef>
              <a:buFontTx/>
              <a:buChar char="•"/>
            </a:pPr>
            <a:r>
              <a:rPr lang="pl-PL" altLang="zh-TW" sz="1200" dirty="0">
                <a:latin typeface="Arial" pitchFamily="34" charset="0"/>
                <a:cs typeface="Arial" pitchFamily="34" charset="0"/>
              </a:rPr>
              <a:t>Możliwość podłączenia akumulatora samochodowego</a:t>
            </a:r>
            <a:endParaRPr lang="en-US" altLang="zh-TW" sz="1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500"/>
              </a:spcBef>
              <a:buFontTx/>
              <a:buChar char="•"/>
            </a:pPr>
            <a:r>
              <a:rPr lang="pl-PL" altLang="zh-TW" sz="1200" dirty="0">
                <a:latin typeface="Arial" pitchFamily="34" charset="0"/>
                <a:cs typeface="Arial" pitchFamily="34" charset="0"/>
              </a:rPr>
              <a:t>Czysta sinusoida na wyjściu</a:t>
            </a:r>
            <a:endParaRPr lang="en-US" altLang="zh-TW" sz="1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500"/>
              </a:spcBef>
              <a:buFont typeface="Arial" pitchFamily="34" charset="0"/>
              <a:buChar char="•"/>
            </a:pPr>
            <a:r>
              <a:rPr lang="pl-PL" sz="1200" dirty="0">
                <a:latin typeface="Arial" pitchFamily="34" charset="0"/>
                <a:cs typeface="Arial" pitchFamily="34" charset="0"/>
              </a:rPr>
              <a:t>Szybki czas ładowania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baterii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500"/>
              </a:spcBef>
              <a:buFont typeface="Arial" pitchFamily="34" charset="0"/>
              <a:buChar char="•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Interfejs komunikacyjny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500"/>
              </a:spcBef>
              <a:buFont typeface="Arial" pitchFamily="34" charset="0"/>
              <a:buChar char="•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Filtry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EMI,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RFI,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 przeciwprzepięciowe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, przeciwzwarciowe etc.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500"/>
              </a:spcBef>
              <a:buFont typeface="Arial" pitchFamily="34" charset="0"/>
              <a:buChar char="•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Możliwość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współpracy z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generatorami</a:t>
            </a:r>
            <a:endParaRPr lang="en-US" altLang="zh-TW" sz="1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0"/>
              </a:spcBef>
              <a:buFont typeface="Arial" pitchFamily="34" charset="0"/>
              <a:buChar char="•"/>
            </a:pPr>
            <a:r>
              <a:rPr lang="pl-PL" altLang="zh-TW" sz="1200" dirty="0" smtClean="0">
                <a:latin typeface="Arial" pitchFamily="34" charset="0"/>
                <a:cs typeface="Arial" pitchFamily="34" charset="0"/>
              </a:rPr>
              <a:t>Możliwość zdalnego zarządzania (SNMP)</a:t>
            </a:r>
            <a:br>
              <a:rPr lang="pl-PL" altLang="zh-TW" sz="1200" dirty="0" smtClean="0">
                <a:latin typeface="Arial" pitchFamily="34" charset="0"/>
                <a:cs typeface="Arial" pitchFamily="34" charset="0"/>
              </a:rPr>
            </a:br>
            <a:r>
              <a:rPr lang="pl-PL" altLang="zh-TW" sz="1200" dirty="0" smtClean="0">
                <a:latin typeface="Arial" pitchFamily="34" charset="0"/>
                <a:cs typeface="Arial" pitchFamily="34" charset="0"/>
              </a:rPr>
              <a:t>opcja dla modeli PRO</a:t>
            </a:r>
          </a:p>
          <a:p>
            <a:pPr marL="180975" indent="-180975">
              <a:spcBef>
                <a:spcPts val="0"/>
              </a:spcBef>
              <a:buFont typeface="Arial" pitchFamily="34" charset="0"/>
              <a:buChar char="•"/>
            </a:pPr>
            <a:r>
              <a:rPr lang="pl-PL" altLang="zh-TW" sz="1200" dirty="0" smtClean="0">
                <a:latin typeface="Arial" pitchFamily="34" charset="0"/>
                <a:cs typeface="Arial" pitchFamily="34" charset="0"/>
              </a:rPr>
              <a:t>Moc</a:t>
            </a:r>
            <a:r>
              <a:rPr lang="en-US" altLang="zh-TW" sz="12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altLang="zh-TW" sz="1200" dirty="0">
              <a:latin typeface="Arial" pitchFamily="34" charset="0"/>
              <a:cs typeface="Arial" pitchFamily="34" charset="0"/>
            </a:endParaRP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pl-PL" altLang="zh-TW" sz="1200" dirty="0" smtClean="0">
                <a:latin typeface="Arial" pitchFamily="34" charset="0"/>
                <a:cs typeface="Arial" pitchFamily="34" charset="0"/>
              </a:rPr>
              <a:t>600 VA - 7500 VA</a:t>
            </a:r>
            <a:endParaRPr lang="en-US" altLang="zh-TW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Untertitel 13"/>
          <p:cNvSpPr txBox="1">
            <a:spLocks/>
          </p:cNvSpPr>
          <p:nvPr/>
        </p:nvSpPr>
        <p:spPr>
          <a:xfrm>
            <a:off x="3950198" y="276096"/>
            <a:ext cx="476753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Emergency Power System EPS</a:t>
            </a:r>
            <a:endParaRPr lang="en-US" altLang="zh-TW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Picture 2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9" y="5266945"/>
            <a:ext cx="1211452" cy="145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5" y="5382902"/>
            <a:ext cx="1186110" cy="98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08" y="4935761"/>
            <a:ext cx="1382690" cy="18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98" y="4922204"/>
            <a:ext cx="114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8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074058" y="2514737"/>
            <a:ext cx="6809178" cy="833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 smtClean="0">
                <a:latin typeface="Arial Black" pitchFamily="34" charset="0"/>
                <a:cs typeface="Arial" pitchFamily="34" charset="0"/>
              </a:rPr>
              <a:t>Co planujemy w 2015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9" name="Untertitel 13"/>
          <p:cNvSpPr txBox="1">
            <a:spLocks/>
          </p:cNvSpPr>
          <p:nvPr/>
        </p:nvSpPr>
        <p:spPr>
          <a:xfrm>
            <a:off x="3225800" y="276096"/>
            <a:ext cx="5302537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</a:t>
            </a:r>
            <a:r>
              <a:rPr lang="pl-PL" altLang="zh-TW" sz="2800" b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Up</a:t>
            </a:r>
            <a:r>
              <a:rPr lang="pl-PL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On Line OLS 20K </a:t>
            </a:r>
            <a:r>
              <a:rPr lang="en-US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Series</a:t>
            </a:r>
            <a:r>
              <a:rPr lang="pl-PL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(3:1)</a:t>
            </a:r>
            <a:endParaRPr lang="en-US" altLang="zh-TW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02" y="1230202"/>
            <a:ext cx="2726663" cy="4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21" y="1536700"/>
            <a:ext cx="1330683" cy="355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9" y="1153726"/>
            <a:ext cx="4191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33" y="5088752"/>
            <a:ext cx="4078267" cy="176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0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05" y="1133473"/>
            <a:ext cx="4595526" cy="47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7" name="Untertitel 13"/>
          <p:cNvSpPr txBox="1">
            <a:spLocks/>
          </p:cNvSpPr>
          <p:nvPr/>
        </p:nvSpPr>
        <p:spPr>
          <a:xfrm>
            <a:off x="3225800" y="276096"/>
            <a:ext cx="5302537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Modular On Line OLS 20 -200kVA </a:t>
            </a:r>
            <a:r>
              <a:rPr lang="en-US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Series</a:t>
            </a:r>
            <a:endParaRPr lang="en-US" altLang="zh-TW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1" y="1133473"/>
            <a:ext cx="3360416" cy="538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445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6500" y="1489074"/>
            <a:ext cx="7239000" cy="4581526"/>
          </a:xfrm>
        </p:spPr>
        <p:txBody>
          <a:bodyPr>
            <a:noAutofit/>
          </a:bodyPr>
          <a:lstStyle/>
          <a:p>
            <a:r>
              <a:rPr lang="pl-PL" sz="2400" dirty="0" smtClean="0"/>
              <a:t>Niski współczynnik awaryjności</a:t>
            </a:r>
          </a:p>
          <a:p>
            <a:r>
              <a:rPr lang="pl-PL" sz="2400" dirty="0" smtClean="0"/>
              <a:t>Gwarancja </a:t>
            </a:r>
          </a:p>
          <a:p>
            <a:pPr lvl="1"/>
            <a:r>
              <a:rPr lang="pl-PL" sz="2400" dirty="0" smtClean="0"/>
              <a:t>24 miesiące na urządzenie</a:t>
            </a:r>
          </a:p>
          <a:p>
            <a:pPr lvl="1"/>
            <a:r>
              <a:rPr lang="pl-PL" sz="2400" dirty="0" smtClean="0"/>
              <a:t>24 miesięcy dla baterii</a:t>
            </a:r>
          </a:p>
          <a:p>
            <a:r>
              <a:rPr lang="pl-PL" sz="2400" dirty="0" smtClean="0"/>
              <a:t>Możliwość wydłużenia okresów gwarancyjnych</a:t>
            </a:r>
          </a:p>
          <a:p>
            <a:r>
              <a:rPr lang="pl-PL" sz="2400" dirty="0"/>
              <a:t>NBD (</a:t>
            </a:r>
            <a:r>
              <a:rPr lang="pl-PL" sz="2400" dirty="0" err="1"/>
              <a:t>next</a:t>
            </a:r>
            <a:r>
              <a:rPr lang="pl-PL" sz="2400" dirty="0"/>
              <a:t> business </a:t>
            </a:r>
            <a:r>
              <a:rPr lang="pl-PL" sz="2400" dirty="0" err="1"/>
              <a:t>day</a:t>
            </a:r>
            <a:r>
              <a:rPr lang="pl-PL" sz="2400" dirty="0"/>
              <a:t>) dla rozwiązań </a:t>
            </a:r>
            <a:r>
              <a:rPr lang="pl-PL" sz="2400" dirty="0" smtClean="0"/>
              <a:t>business</a:t>
            </a:r>
          </a:p>
          <a:p>
            <a:r>
              <a:rPr lang="pl-PL" sz="2400" dirty="0" smtClean="0"/>
              <a:t>Ubezpieczenie podłączonego sprzętu</a:t>
            </a:r>
          </a:p>
          <a:p>
            <a:pPr lvl="1"/>
            <a:r>
              <a:rPr lang="pl-PL" sz="2400" dirty="0"/>
              <a:t>50 000 EUR  (SOHO)</a:t>
            </a:r>
          </a:p>
          <a:p>
            <a:pPr lvl="1"/>
            <a:r>
              <a:rPr lang="pl-PL" sz="2400" dirty="0"/>
              <a:t>100 000 EUR (Business)</a:t>
            </a:r>
          </a:p>
          <a:p>
            <a:r>
              <a:rPr lang="pl-PL" sz="2400" b="1" dirty="0" smtClean="0"/>
              <a:t>Możliwość przetestowania rozwiązań</a:t>
            </a:r>
            <a:endParaRPr lang="pl-PL" sz="2400" b="1" dirty="0"/>
          </a:p>
          <a:p>
            <a:endParaRPr lang="pl-PL" sz="2400" dirty="0"/>
          </a:p>
        </p:txBody>
      </p:sp>
      <p:pic>
        <p:nvPicPr>
          <p:cNvPr id="4" name="Picture 3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9" y="234950"/>
            <a:ext cx="2867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6" name="Tytuł 10"/>
          <p:cNvSpPr txBox="1">
            <a:spLocks/>
          </p:cNvSpPr>
          <p:nvPr/>
        </p:nvSpPr>
        <p:spPr>
          <a:xfrm>
            <a:off x="4731657" y="20635"/>
            <a:ext cx="3908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i="1" dirty="0" smtClean="0"/>
              <a:t>Dlaczego </a:t>
            </a:r>
            <a:r>
              <a:rPr lang="pl-PL" sz="3200" b="1" i="1" dirty="0" err="1" smtClean="0">
                <a:solidFill>
                  <a:srgbClr val="FF0000"/>
                </a:solidFill>
              </a:rPr>
              <a:t>Cyber</a:t>
            </a:r>
            <a:r>
              <a:rPr lang="pl-PL" sz="3200" b="1" i="1" dirty="0" err="1" smtClean="0"/>
              <a:t>Power</a:t>
            </a:r>
            <a:endParaRPr lang="pl-PL" sz="3200" b="1" i="1" dirty="0"/>
          </a:p>
        </p:txBody>
      </p:sp>
    </p:spTree>
    <p:extLst>
      <p:ext uri="{BB962C8B-B14F-4D97-AF65-F5344CB8AC3E}">
        <p14:creationId xmlns:p14="http://schemas.microsoft.com/office/powerpoint/2010/main" val="37501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4182" y="2463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8000"/>
                </a:solidFill>
              </a:rPr>
              <a:t>Green</a:t>
            </a:r>
            <a:r>
              <a:rPr lang="en-US" sz="4000" b="1" dirty="0" err="1"/>
              <a:t>Power</a:t>
            </a:r>
            <a:r>
              <a:rPr lang="en-US" sz="4000" b="1" dirty="0"/>
              <a:t> UPS</a:t>
            </a:r>
            <a:r>
              <a:rPr lang="en-US" sz="4000" b="1" baseline="64000" dirty="0"/>
              <a:t>TM</a:t>
            </a:r>
            <a:r>
              <a:rPr lang="en-US" sz="4000" b="1" dirty="0"/>
              <a:t> </a:t>
            </a:r>
            <a:r>
              <a:rPr lang="en-US" sz="4000" b="1" dirty="0" smtClean="0"/>
              <a:t>Technology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3600" b="1" dirty="0" smtClean="0"/>
              <a:t>czyli jak zaoszczędzić na użytkowaniu </a:t>
            </a:r>
            <a:r>
              <a:rPr lang="pl-PL" sz="3600" b="1" dirty="0" err="1" smtClean="0"/>
              <a:t>UPSa</a:t>
            </a:r>
            <a:endParaRPr lang="pl-PL" sz="3600" b="1" i="1" dirty="0"/>
          </a:p>
        </p:txBody>
      </p:sp>
      <p:pic>
        <p:nvPicPr>
          <p:cNvPr id="5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6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000">
            <a:off x="744758" y="6089445"/>
            <a:ext cx="189206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3075"/>
          <p:cNvSpPr>
            <a:spLocks noChangeArrowheads="1"/>
          </p:cNvSpPr>
          <p:nvPr/>
        </p:nvSpPr>
        <p:spPr bwMode="auto">
          <a:xfrm>
            <a:off x="346075" y="1541183"/>
            <a:ext cx="5241925" cy="465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rgbClr val="CC0000"/>
              </a:buClr>
              <a:buSzPct val="75000"/>
              <a:buFontTx/>
              <a:buBlip>
                <a:blip r:embed="rId3"/>
              </a:buBlip>
            </a:pPr>
            <a:r>
              <a:rPr kumimoji="0" lang="pl-PL" sz="1400" dirty="0" smtClean="0"/>
              <a:t>Dzięki wyposażeniu </a:t>
            </a:r>
            <a:r>
              <a:rPr kumimoji="0" lang="pl-PL" sz="1400" dirty="0" err="1" smtClean="0"/>
              <a:t>UPSów</a:t>
            </a:r>
            <a:r>
              <a:rPr kumimoji="0" lang="pl-PL" sz="1400" dirty="0" smtClean="0"/>
              <a:t> w moduł </a:t>
            </a:r>
            <a:r>
              <a:rPr kumimoji="0" lang="en-US" sz="1400" b="1" dirty="0" err="1" smtClean="0">
                <a:solidFill>
                  <a:srgbClr val="008000"/>
                </a:solidFill>
              </a:rPr>
              <a:t>Green</a:t>
            </a:r>
            <a:r>
              <a:rPr kumimoji="0" lang="en-US" sz="1400" b="1" dirty="0" err="1" smtClean="0"/>
              <a:t>Power</a:t>
            </a:r>
            <a:r>
              <a:rPr kumimoji="0" lang="en-US" sz="1400" b="1" dirty="0" smtClean="0"/>
              <a:t> UPS</a:t>
            </a:r>
            <a:r>
              <a:rPr kumimoji="0" lang="en-US" sz="1400" b="1" baseline="64000" dirty="0" smtClean="0"/>
              <a:t>TM</a:t>
            </a:r>
            <a:endParaRPr kumimoji="0" lang="en-US" sz="1400" dirty="0"/>
          </a:p>
          <a:p>
            <a:pPr marL="609600" indent="-609600" algn="l">
              <a:spcBef>
                <a:spcPct val="20000"/>
              </a:spcBef>
              <a:buClr>
                <a:srgbClr val="CC0000"/>
              </a:buClr>
              <a:buSzPct val="75000"/>
              <a:buFontTx/>
              <a:buBlip>
                <a:blip r:embed="rId3"/>
              </a:buBlip>
            </a:pPr>
            <a:r>
              <a:rPr kumimoji="0" lang="pl-PL" altLang="zh-TW" sz="1400" dirty="0" smtClean="0"/>
              <a:t>W tradycyjnych </a:t>
            </a:r>
            <a:r>
              <a:rPr kumimoji="0" lang="pl-PL" altLang="zh-TW" sz="1400" dirty="0" err="1" smtClean="0"/>
              <a:t>UPSach</a:t>
            </a:r>
            <a:r>
              <a:rPr kumimoji="0" lang="pl-PL" altLang="zh-TW" sz="1400" dirty="0" smtClean="0"/>
              <a:t> </a:t>
            </a:r>
            <a:r>
              <a:rPr lang="pl-PL" altLang="zh-TW" sz="1400" dirty="0" smtClean="0"/>
              <a:t>zawierających układy AVR, napięcie do urządzeń przy normalnej pracy najczęściej dostarczane jest  z wykorzystaniem układu z auto </a:t>
            </a:r>
            <a:r>
              <a:rPr lang="pl-PL" altLang="zh-TW" sz="1400" dirty="0" err="1" smtClean="0"/>
              <a:t>trasformatorem</a:t>
            </a:r>
            <a:r>
              <a:rPr lang="pl-PL" altLang="zh-TW" sz="1400" dirty="0" smtClean="0"/>
              <a:t>. Prąd przepływa przez transformator, przy którego pracy pobierana jest dodatkowa energia i wydzielane jest ciepło, prowadzi to do „strat energii” i większych kosztów jakie musi ponieść użytkownik!</a:t>
            </a:r>
            <a:endParaRPr kumimoji="0" lang="en-US" sz="1400" dirty="0"/>
          </a:p>
          <a:p>
            <a:pPr marL="609600" indent="-609600" algn="l">
              <a:spcBef>
                <a:spcPct val="20000"/>
              </a:spcBef>
              <a:buClr>
                <a:srgbClr val="CC0000"/>
              </a:buClr>
              <a:buSzPct val="75000"/>
              <a:buFontTx/>
              <a:buBlip>
                <a:blip r:embed="rId3"/>
              </a:buBlip>
            </a:pPr>
            <a:r>
              <a:rPr kumimoji="0" lang="pl-PL" sz="1400" dirty="0" smtClean="0"/>
              <a:t>Opatentowana technologia </a:t>
            </a:r>
            <a:r>
              <a:rPr kumimoji="0" lang="en-US" sz="1400" b="1" dirty="0" err="1" smtClean="0">
                <a:solidFill>
                  <a:srgbClr val="008000"/>
                </a:solidFill>
              </a:rPr>
              <a:t>Green</a:t>
            </a:r>
            <a:r>
              <a:rPr kumimoji="0" lang="en-US" sz="1400" b="1" dirty="0" err="1" smtClean="0"/>
              <a:t>Power</a:t>
            </a:r>
            <a:r>
              <a:rPr kumimoji="0" lang="en-US" sz="1400" b="1" dirty="0" smtClean="0"/>
              <a:t> </a:t>
            </a:r>
            <a:r>
              <a:rPr kumimoji="0" lang="en-US" sz="1400" b="1" dirty="0"/>
              <a:t>UPS</a:t>
            </a:r>
            <a:r>
              <a:rPr kumimoji="0" lang="en-US" sz="1400" b="1" baseline="64000" dirty="0"/>
              <a:t>TM</a:t>
            </a:r>
            <a:r>
              <a:rPr kumimoji="0" lang="en-US" sz="1400" dirty="0"/>
              <a:t> </a:t>
            </a:r>
            <a:r>
              <a:rPr lang="pl-PL" sz="1400" dirty="0" smtClean="0"/>
              <a:t>modyfikuje układ zasilania wykorzystywany w urządzeniach CPS i jest odpowiedzią na straty energii obserwowane w tradycyjnych rozwiązaniach. Gdy dostarczone z sieci energetycznej zasilanie jest w normie</a:t>
            </a:r>
            <a:r>
              <a:rPr kumimoji="0" lang="en-GB" altLang="zh-TW" sz="1400" dirty="0" smtClean="0"/>
              <a:t>, </a:t>
            </a:r>
            <a:r>
              <a:rPr kumimoji="0" lang="en-US" sz="1400" b="1" dirty="0" err="1" smtClean="0">
                <a:solidFill>
                  <a:srgbClr val="008000"/>
                </a:solidFill>
              </a:rPr>
              <a:t>Green</a:t>
            </a:r>
            <a:r>
              <a:rPr kumimoji="0" lang="en-US" sz="1400" b="1" dirty="0" err="1" smtClean="0"/>
              <a:t>Power</a:t>
            </a:r>
            <a:r>
              <a:rPr kumimoji="0" lang="en-US" sz="1400" b="1" dirty="0" smtClean="0"/>
              <a:t> </a:t>
            </a:r>
            <a:r>
              <a:rPr kumimoji="0" lang="en-US" sz="1400" b="1" dirty="0"/>
              <a:t>UPS</a:t>
            </a:r>
            <a:r>
              <a:rPr kumimoji="0" lang="en-US" sz="1400" b="1" baseline="64000" dirty="0"/>
              <a:t>TM</a:t>
            </a:r>
            <a:r>
              <a:rPr kumimoji="0" lang="en-US" sz="1400" dirty="0"/>
              <a:t> </a:t>
            </a:r>
            <a:r>
              <a:rPr lang="pl-PL" sz="1400" dirty="0" smtClean="0"/>
              <a:t>pracuje w </a:t>
            </a:r>
            <a:r>
              <a:rPr kumimoji="0" lang="en-GB" altLang="zh-TW" sz="1400" dirty="0" smtClean="0"/>
              <a:t>“</a:t>
            </a:r>
            <a:r>
              <a:rPr kumimoji="0" lang="pl-PL" altLang="zh-TW" sz="1400" b="1" i="1" dirty="0" smtClean="0">
                <a:solidFill>
                  <a:schemeClr val="bg1">
                    <a:lumMod val="50000"/>
                  </a:schemeClr>
                </a:solidFill>
              </a:rPr>
              <a:t>Trybie </a:t>
            </a:r>
            <a:r>
              <a:rPr kumimoji="0" lang="pl-PL" altLang="zh-TW" sz="1400" b="1" i="1" dirty="0" err="1" smtClean="0">
                <a:solidFill>
                  <a:schemeClr val="bg1">
                    <a:lumMod val="50000"/>
                  </a:schemeClr>
                </a:solidFill>
              </a:rPr>
              <a:t>Bypass</a:t>
            </a:r>
            <a:r>
              <a:rPr kumimoji="0" lang="en-GB" altLang="zh-TW" sz="1400" dirty="0" smtClean="0"/>
              <a:t>”. </a:t>
            </a:r>
            <a:r>
              <a:rPr lang="pl-PL" altLang="zh-TW" sz="1400" dirty="0" smtClean="0"/>
              <a:t>Przekazuje  energię na wyjście bezpośrednio z sieci energetycznej. Gdy pojawiają się zakłócenia w zasilaniu dostarczanym na wejściu </a:t>
            </a:r>
            <a:r>
              <a:rPr kumimoji="0" lang="pl-PL" altLang="zh-TW" sz="1400" dirty="0" smtClean="0"/>
              <a:t>lub wystąpi zanik zasi</a:t>
            </a:r>
            <a:r>
              <a:rPr lang="pl-PL" altLang="zh-TW" sz="1400" dirty="0" smtClean="0"/>
              <a:t>lania</a:t>
            </a:r>
            <a:r>
              <a:rPr kumimoji="0" lang="en-GB" altLang="zh-TW" sz="1400" dirty="0" smtClean="0"/>
              <a:t>, UPS</a:t>
            </a:r>
            <a:r>
              <a:rPr kumimoji="0" lang="pl-PL" altLang="zh-TW" sz="1400" dirty="0" smtClean="0"/>
              <a:t> zaczyna pracę w </a:t>
            </a:r>
            <a:r>
              <a:rPr lang="pl-PL" altLang="zh-TW" sz="1400" dirty="0" smtClean="0"/>
              <a:t>trybie </a:t>
            </a:r>
            <a:r>
              <a:rPr kumimoji="0" lang="en-GB" altLang="zh-TW" sz="1400" b="1" i="1" dirty="0" smtClean="0">
                <a:solidFill>
                  <a:schemeClr val="bg1">
                    <a:lumMod val="50000"/>
                  </a:schemeClr>
                </a:solidFill>
              </a:rPr>
              <a:t>AVR</a:t>
            </a:r>
            <a:r>
              <a:rPr kumimoji="0" lang="en-GB" altLang="zh-TW" sz="1400" dirty="0" smtClean="0"/>
              <a:t> </a:t>
            </a:r>
            <a:r>
              <a:rPr kumimoji="0" lang="pl-PL" altLang="zh-TW" sz="1400" dirty="0" smtClean="0"/>
              <a:t>lub</a:t>
            </a:r>
            <a:r>
              <a:rPr kumimoji="0" lang="en-GB" altLang="zh-TW" sz="1400" dirty="0" smtClean="0"/>
              <a:t> </a:t>
            </a:r>
            <a:r>
              <a:rPr kumimoji="0" lang="pl-PL" altLang="zh-TW" sz="1400" b="1" i="1" dirty="0" smtClean="0">
                <a:solidFill>
                  <a:schemeClr val="bg1">
                    <a:lumMod val="50000"/>
                  </a:schemeClr>
                </a:solidFill>
              </a:rPr>
              <a:t>Bateryjnym</a:t>
            </a:r>
            <a:r>
              <a:rPr kumimoji="0" lang="en-GB" altLang="zh-TW" sz="1400" dirty="0" smtClean="0"/>
              <a:t>, </a:t>
            </a:r>
            <a:r>
              <a:rPr kumimoji="0" lang="pl-PL" altLang="zh-TW" sz="1400" dirty="0" smtClean="0"/>
              <a:t>czyli pracuje jak każdy inny UPS w architekturze </a:t>
            </a:r>
            <a:r>
              <a:rPr kumimoji="0" lang="en-GB" altLang="zh-TW" sz="1400" b="1" i="1" dirty="0" smtClean="0">
                <a:solidFill>
                  <a:schemeClr val="bg1">
                    <a:lumMod val="50000"/>
                  </a:schemeClr>
                </a:solidFill>
              </a:rPr>
              <a:t>Line Interactive</a:t>
            </a:r>
            <a:r>
              <a:rPr kumimoji="0" lang="en-GB" altLang="zh-TW" sz="1400" dirty="0" smtClean="0"/>
              <a:t>. </a:t>
            </a:r>
            <a:r>
              <a:rPr lang="pl-PL" altLang="zh-TW" sz="1400" dirty="0" smtClean="0"/>
              <a:t>Oszczędności kumulują się </a:t>
            </a:r>
            <a:r>
              <a:rPr kumimoji="0" lang="pl-PL" altLang="zh-TW" sz="1400" dirty="0" smtClean="0"/>
              <a:t>w czasie gdy zasilanie dostarczane w sieci energetycznej jest w normie, czyli przez większość cyklu życia produktu! </a:t>
            </a:r>
            <a:endParaRPr kumimoji="0" lang="en-US" sz="1400" dirty="0"/>
          </a:p>
        </p:txBody>
      </p:sp>
      <p:pic>
        <p:nvPicPr>
          <p:cNvPr id="24" name="Picture 3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38138"/>
            <a:ext cx="2867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602182" y="180108"/>
            <a:ext cx="4987636" cy="954107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en-US" sz="2800" b="1" dirty="0" err="1">
                <a:solidFill>
                  <a:srgbClr val="008000"/>
                </a:solidFill>
              </a:rPr>
              <a:t>Green</a:t>
            </a:r>
            <a:r>
              <a:rPr kumimoji="0" lang="en-US" sz="2800" b="1" dirty="0" err="1"/>
              <a:t>Power</a:t>
            </a:r>
            <a:r>
              <a:rPr kumimoji="0" lang="en-US" sz="2800" b="1" dirty="0"/>
              <a:t> UPS</a:t>
            </a:r>
            <a:r>
              <a:rPr kumimoji="0" lang="en-US" sz="2800" b="1" baseline="64000" dirty="0"/>
              <a:t>TM</a:t>
            </a:r>
            <a:r>
              <a:rPr lang="en-US" sz="2800" b="1" dirty="0"/>
              <a:t> Technology</a:t>
            </a:r>
          </a:p>
          <a:p>
            <a:r>
              <a:rPr lang="pl-PL" sz="2800" b="1" dirty="0" smtClean="0">
                <a:solidFill>
                  <a:srgbClr val="990000"/>
                </a:solidFill>
              </a:rPr>
              <a:t>Na czym to polega…</a:t>
            </a:r>
            <a:endParaRPr lang="en-US" sz="2800" b="1" dirty="0">
              <a:solidFill>
                <a:srgbClr val="99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84" y="1955798"/>
            <a:ext cx="3565116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1" descr="GREEN LABEL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196" y="5468617"/>
            <a:ext cx="1309638" cy="126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602182" y="276096"/>
            <a:ext cx="4987636" cy="52322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en-US" sz="2800" b="1" dirty="0" err="1">
                <a:solidFill>
                  <a:srgbClr val="008000"/>
                </a:solidFill>
              </a:rPr>
              <a:t>Green</a:t>
            </a:r>
            <a:r>
              <a:rPr kumimoji="0" lang="en-US" sz="2800" b="1" dirty="0" err="1"/>
              <a:t>Power</a:t>
            </a:r>
            <a:r>
              <a:rPr kumimoji="0" lang="en-US" sz="2800" b="1" dirty="0"/>
              <a:t> UPS</a:t>
            </a:r>
            <a:r>
              <a:rPr kumimoji="0" lang="en-US" sz="2800" b="1" baseline="64000" dirty="0"/>
              <a:t>TM</a:t>
            </a:r>
            <a:r>
              <a:rPr lang="en-US" sz="2800" b="1" dirty="0"/>
              <a:t> </a:t>
            </a:r>
            <a:r>
              <a:rPr lang="en-US" sz="2800" b="1" dirty="0" smtClean="0"/>
              <a:t>Technology</a:t>
            </a:r>
            <a:endParaRPr lang="en-US" sz="2800" b="1" dirty="0"/>
          </a:p>
        </p:txBody>
      </p:sp>
      <p:sp>
        <p:nvSpPr>
          <p:cNvPr id="3" name="Prostokąt 2"/>
          <p:cNvSpPr/>
          <p:nvPr/>
        </p:nvSpPr>
        <p:spPr>
          <a:xfrm>
            <a:off x="477982" y="1479540"/>
            <a:ext cx="37384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Redukcja kosztów </a:t>
            </a:r>
            <a:r>
              <a:rPr lang="pl-PL" sz="1600" b="1" dirty="0" smtClean="0"/>
              <a:t>dzięki</a:t>
            </a:r>
            <a:r>
              <a:rPr lang="pl-PL" sz="1600" dirty="0"/>
              <a:t> </a:t>
            </a:r>
            <a:r>
              <a:rPr lang="pl-PL" sz="1600" b="1" dirty="0" smtClean="0"/>
              <a:t>technologii </a:t>
            </a:r>
            <a:r>
              <a:rPr lang="pl-PL" sz="1600" b="1" dirty="0" err="1"/>
              <a:t>GreenPower</a:t>
            </a:r>
            <a:r>
              <a:rPr lang="pl-PL" sz="1600" b="1" dirty="0"/>
              <a:t> UPS™</a:t>
            </a:r>
            <a:endParaRPr lang="pl-PL" sz="1600" dirty="0"/>
          </a:p>
          <a:p>
            <a:r>
              <a:rPr lang="pl-PL" sz="1600" b="1" dirty="0"/>
              <a:t> </a:t>
            </a:r>
            <a:endParaRPr lang="pl-PL" sz="1600" dirty="0"/>
          </a:p>
          <a:p>
            <a:pPr algn="just"/>
            <a:r>
              <a:rPr lang="pl-PL" sz="1600" dirty="0"/>
              <a:t>Technologia </a:t>
            </a:r>
            <a:r>
              <a:rPr lang="pl-PL" sz="1600" dirty="0" err="1"/>
              <a:t>GreenPower</a:t>
            </a:r>
            <a:r>
              <a:rPr lang="pl-PL" sz="1600" dirty="0"/>
              <a:t> UPS™ dostarcza zaawansowanych rozwiązań o wysokiej efektywności, oszczędzających energię oraz ograniczających jej straty </a:t>
            </a:r>
            <a:r>
              <a:rPr lang="pl-PL" sz="1600" dirty="0" smtClean="0"/>
              <a:t>w urządzeniach. Wynikiem </a:t>
            </a:r>
            <a:r>
              <a:rPr lang="pl-PL" sz="1600" dirty="0"/>
              <a:t>czego są zauważalne oszczędności kosztów energii w trakcie użytkowania produktów </a:t>
            </a:r>
            <a:r>
              <a:rPr lang="pl-PL" sz="1600" dirty="0" err="1" smtClean="0"/>
              <a:t>CyberPower</a:t>
            </a:r>
            <a:r>
              <a:rPr lang="pl-PL" sz="1600" dirty="0" smtClean="0"/>
              <a:t> z zaimplementowaną </a:t>
            </a:r>
            <a:r>
              <a:rPr lang="pl-PL" sz="1600" dirty="0"/>
              <a:t>technologią </a:t>
            </a:r>
            <a:r>
              <a:rPr lang="pl-PL" sz="1600" dirty="0" err="1" smtClean="0"/>
              <a:t>GreenPower</a:t>
            </a:r>
            <a:r>
              <a:rPr lang="pl-PL" sz="1600" dirty="0"/>
              <a:t> </a:t>
            </a:r>
            <a:r>
              <a:rPr lang="pl-PL" sz="1600" dirty="0" smtClean="0"/>
              <a:t>UPS</a:t>
            </a:r>
            <a:r>
              <a:rPr lang="pl-PL" sz="1600" dirty="0"/>
              <a:t>™.</a:t>
            </a:r>
          </a:p>
        </p:txBody>
      </p:sp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4749800" y="1891064"/>
            <a:ext cx="4017818" cy="247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normAutofit fontScale="55000" lnSpcReduction="20000"/>
          </a:bodyPr>
          <a:lstStyle/>
          <a:p>
            <a:pPr>
              <a:defRPr/>
            </a:pPr>
            <a:r>
              <a:rPr lang="pl-PL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Zasilanie bez kompromisów</a:t>
            </a:r>
            <a:r>
              <a:rPr lang="en-U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!</a:t>
            </a:r>
            <a:endParaRPr lang="en-US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endParaRPr lang="en-US" sz="3200" dirty="0"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	</a:t>
            </a:r>
            <a:r>
              <a:rPr lang="en-US" sz="2800" dirty="0" smtClean="0">
                <a:latin typeface="Calibri" pitchFamily="34" charset="0"/>
                <a:ea typeface="+mn-ea"/>
                <a:cs typeface="+mn-cs"/>
              </a:rPr>
              <a:t>75 </a:t>
            </a:r>
            <a:r>
              <a:rPr lang="en-US" sz="2800" dirty="0">
                <a:latin typeface="Calibri" pitchFamily="34" charset="0"/>
                <a:ea typeface="+mn-ea"/>
                <a:cs typeface="+mn-cs"/>
              </a:rPr>
              <a:t>%  </a:t>
            </a:r>
            <a:r>
              <a:rPr lang="pl-PL" sz="2800" dirty="0" smtClean="0">
                <a:latin typeface="Calibri" pitchFamily="34" charset="0"/>
                <a:ea typeface="+mn-ea"/>
                <a:cs typeface="+mn-cs"/>
              </a:rPr>
              <a:t>mniejszy Pobór Energii</a:t>
            </a:r>
            <a:endParaRPr lang="en-US" sz="2800" dirty="0"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2800" dirty="0">
                <a:latin typeface="Calibri" pitchFamily="34" charset="0"/>
                <a:ea typeface="+mn-ea"/>
                <a:cs typeface="+mn-cs"/>
              </a:rPr>
              <a:t>+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	</a:t>
            </a:r>
            <a:r>
              <a:rPr lang="en-US" sz="2800" dirty="0" smtClean="0">
                <a:latin typeface="Calibri" pitchFamily="34" charset="0"/>
                <a:ea typeface="+mn-ea"/>
                <a:cs typeface="+mn-cs"/>
              </a:rPr>
              <a:t>75 </a:t>
            </a:r>
            <a:r>
              <a:rPr lang="en-US" sz="2800" dirty="0">
                <a:latin typeface="Calibri" pitchFamily="34" charset="0"/>
                <a:ea typeface="+mn-ea"/>
                <a:cs typeface="+mn-cs"/>
              </a:rPr>
              <a:t>%  </a:t>
            </a:r>
            <a:r>
              <a:rPr lang="pl-PL" sz="2800" dirty="0" smtClean="0">
                <a:latin typeface="Calibri" pitchFamily="34" charset="0"/>
              </a:rPr>
              <a:t>mniejsza Emisja</a:t>
            </a:r>
            <a:r>
              <a:rPr lang="en-US" sz="2800" dirty="0" smtClean="0">
                <a:latin typeface="Calibri" pitchFamily="34" charset="0"/>
                <a:ea typeface="+mn-ea"/>
                <a:cs typeface="+mn-cs"/>
              </a:rPr>
              <a:t> CO</a:t>
            </a:r>
            <a:r>
              <a:rPr lang="en-US" sz="2800" baseline="-25000" dirty="0" smtClean="0">
                <a:latin typeface="Calibri" pitchFamily="34" charset="0"/>
                <a:ea typeface="+mn-ea"/>
                <a:cs typeface="+mn-cs"/>
              </a:rPr>
              <a:t>2</a:t>
            </a:r>
            <a:endParaRPr lang="en-US" sz="2800" dirty="0"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2800" dirty="0">
                <a:latin typeface="Calibri" pitchFamily="34" charset="0"/>
                <a:ea typeface="+mn-ea"/>
                <a:cs typeface="+mn-cs"/>
              </a:rPr>
              <a:t>+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	</a:t>
            </a:r>
            <a:r>
              <a:rPr lang="en-US" sz="2800" dirty="0" smtClean="0">
                <a:latin typeface="Calibri" pitchFamily="34" charset="0"/>
                <a:ea typeface="+mn-ea"/>
                <a:cs typeface="+mn-cs"/>
              </a:rPr>
              <a:t>80 </a:t>
            </a:r>
            <a:r>
              <a:rPr lang="en-US" sz="2800" dirty="0">
                <a:latin typeface="Calibri" pitchFamily="34" charset="0"/>
                <a:ea typeface="+mn-ea"/>
                <a:cs typeface="+mn-cs"/>
              </a:rPr>
              <a:t>%  </a:t>
            </a:r>
            <a:r>
              <a:rPr lang="pl-PL" sz="2800" dirty="0" smtClean="0">
                <a:latin typeface="Calibri" pitchFamily="34" charset="0"/>
              </a:rPr>
              <a:t>mniejsze Wydzielanie Ciepła</a:t>
            </a:r>
            <a:endParaRPr lang="en-US" sz="2800" dirty="0"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2800" dirty="0">
                <a:latin typeface="Calibri" pitchFamily="34" charset="0"/>
                <a:ea typeface="+mn-ea"/>
                <a:cs typeface="+mn-cs"/>
              </a:rPr>
              <a:t>+ 	100 %  </a:t>
            </a:r>
            <a:r>
              <a:rPr lang="pl-PL" sz="2800" dirty="0" smtClean="0">
                <a:latin typeface="Calibri" pitchFamily="34" charset="0"/>
                <a:ea typeface="+mn-ea"/>
                <a:cs typeface="+mn-cs"/>
              </a:rPr>
              <a:t>Wydajności</a:t>
            </a:r>
            <a:endParaRPr lang="en-US" sz="2800" dirty="0"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1000" dirty="0">
                <a:latin typeface="Calibri" pitchFamily="34" charset="0"/>
                <a:ea typeface="+mn-ea"/>
                <a:cs typeface="+mn-cs"/>
              </a:rPr>
              <a:t>_____________________________________________________________________________________</a:t>
            </a:r>
          </a:p>
          <a:p>
            <a:pPr>
              <a:defRPr/>
            </a:pPr>
            <a:r>
              <a:rPr lang="en-US" sz="2800" dirty="0">
                <a:latin typeface="Calibri" pitchFamily="34" charset="0"/>
                <a:ea typeface="+mn-ea"/>
                <a:cs typeface="+mn-cs"/>
              </a:rPr>
              <a:t>=	</a:t>
            </a:r>
            <a:r>
              <a:rPr lang="en-US" sz="3600" b="1" i="1" dirty="0" err="1">
                <a:solidFill>
                  <a:srgbClr val="006600"/>
                </a:solidFill>
                <a:latin typeface="Calibri" pitchFamily="34" charset="0"/>
                <a:ea typeface="+mn-ea"/>
                <a:cs typeface="+mn-cs"/>
              </a:rPr>
              <a:t>Green</a:t>
            </a:r>
            <a:r>
              <a:rPr lang="en-US" sz="3600" b="1" i="1" dirty="0" err="1">
                <a:latin typeface="Calibri" pitchFamily="34" charset="0"/>
                <a:ea typeface="+mn-ea"/>
                <a:cs typeface="+mn-cs"/>
              </a:rPr>
              <a:t>Power</a:t>
            </a:r>
            <a:r>
              <a:rPr lang="en-US" sz="3600" b="1" i="1" dirty="0">
                <a:latin typeface="Calibri" pitchFamily="34" charset="0"/>
                <a:ea typeface="+mn-ea"/>
                <a:cs typeface="+mn-cs"/>
              </a:rPr>
              <a:t> UPS™</a:t>
            </a:r>
            <a:endParaRPr lang="en-US" sz="3200" b="1" i="1" dirty="0"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9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3900" y="757238"/>
            <a:ext cx="8229600" cy="944562"/>
          </a:xfrm>
        </p:spPr>
        <p:txBody>
          <a:bodyPr>
            <a:normAutofit/>
          </a:bodyPr>
          <a:lstStyle/>
          <a:p>
            <a:r>
              <a:rPr lang="pl-PL" sz="28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Ile </a:t>
            </a:r>
            <a:r>
              <a:rPr lang="pl-PL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kosztuje </a:t>
            </a:r>
            <a:r>
              <a:rPr lang="pl-PL" sz="28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utrzymanie </a:t>
            </a:r>
            <a:r>
              <a:rPr lang="pl-PL" sz="2800" b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UPSa</a:t>
            </a:r>
            <a:endParaRPr lang="pl-PL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01700" y="1701800"/>
            <a:ext cx="48008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Zużycie energii na własne potrzeby urządzenia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Koszt energii elektrycznej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Czas jaki urządzenie pracuje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365 dni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Emisja ciepła (BTU)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Koszt usunięcia/schłodzenia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01700" y="3663434"/>
            <a:ext cx="693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Roczny koszt pracy - </a:t>
            </a:r>
            <a:r>
              <a:rPr lang="pl-PL" b="1" dirty="0" smtClean="0"/>
              <a:t>Ilość energii (KWh) x 24 (doba) x 365 x koszt energii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01700" y="4267200"/>
            <a:ext cx="53521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Ile kosztuje nas 10W poboru prądu w ciągu roku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Jeśli przyjmiemy koszt 0,5PLN za 1KWh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44PLN</a:t>
            </a:r>
            <a:endParaRPr lang="pl-PL" b="1" dirty="0"/>
          </a:p>
        </p:txBody>
      </p:sp>
      <p:pic>
        <p:nvPicPr>
          <p:cNvPr id="8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3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6600" y="88649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Czy na etapie planowania inwestycji/zakupu jesteśmy świadomi idących za tym kosztów…?</a:t>
            </a:r>
            <a:endParaRPr lang="pl-PL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01700" y="2019300"/>
            <a:ext cx="6235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Koszt </a:t>
            </a:r>
            <a:r>
              <a:rPr lang="pl-PL" dirty="0" err="1" smtClean="0"/>
              <a:t>UPSa</a:t>
            </a:r>
            <a:r>
              <a:rPr lang="pl-PL" dirty="0" smtClean="0"/>
              <a:t> to nie sama cena jaką trzeba zapłacić za urządzenie:</a:t>
            </a:r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Koszt energii elektrycznej </a:t>
            </a:r>
            <a:r>
              <a:rPr lang="pl-PL" dirty="0"/>
              <a:t>na własne potrzeby </a:t>
            </a:r>
            <a:r>
              <a:rPr lang="pl-PL" dirty="0" smtClean="0"/>
              <a:t>urządzenia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1W to 4,4PLN/rok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10W to 44PLN/rok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100W to 440PLN/rok…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Emisja ciepła (BTU) i związane z tym </a:t>
            </a:r>
            <a:r>
              <a:rPr lang="pl-PL" dirty="0" smtClean="0"/>
              <a:t>koszty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t</a:t>
            </a:r>
            <a:r>
              <a:rPr lang="pl-PL" dirty="0" smtClean="0"/>
              <a:t>e same W tym razem zamienione na BTU trzeba „usunąć” więc znowu ponosimy koszty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</a:t>
            </a:r>
            <a:r>
              <a:rPr lang="pl-PL" dirty="0" smtClean="0"/>
              <a:t> niektórych przypadkach trzeba uwzględnić koszt modernizacji układu chłodzenia pomieszczenia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8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0" name="Text Box 320"/>
          <p:cNvSpPr txBox="1">
            <a:spLocks noChangeArrowheads="1"/>
          </p:cNvSpPr>
          <p:nvPr/>
        </p:nvSpPr>
        <p:spPr bwMode="auto">
          <a:xfrm>
            <a:off x="5146916" y="226360"/>
            <a:ext cx="3394326" cy="52322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l-PL" sz="2800" b="1" dirty="0" err="1">
                <a:solidFill>
                  <a:srgbClr val="FF0000"/>
                </a:solidFill>
              </a:rPr>
              <a:t>Cyber</a:t>
            </a:r>
            <a:r>
              <a:rPr lang="pl-PL" sz="2800" b="1" dirty="0" err="1"/>
              <a:t>Power</a:t>
            </a:r>
            <a:r>
              <a:rPr lang="pl-PL" sz="2400" b="1" dirty="0"/>
              <a:t> na </a:t>
            </a:r>
            <a:r>
              <a:rPr lang="pl-PL" sz="2400" b="1" dirty="0" smtClean="0"/>
              <a:t>świecie</a:t>
            </a:r>
            <a:endParaRPr lang="en-US" sz="1600" b="1" dirty="0">
              <a:solidFill>
                <a:srgbClr val="990000"/>
              </a:solidFill>
            </a:endParaRPr>
          </a:p>
        </p:txBody>
      </p:sp>
      <p:sp>
        <p:nvSpPr>
          <p:cNvPr id="5463" name="Line 343"/>
          <p:cNvSpPr>
            <a:spLocks noChangeShapeType="1"/>
          </p:cNvSpPr>
          <p:nvPr/>
        </p:nvSpPr>
        <p:spPr bwMode="auto">
          <a:xfrm>
            <a:off x="0" y="1008063"/>
            <a:ext cx="9144000" cy="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ffectLst>
            <a:prstShdw prst="shdw18" dist="17961" dir="13500000">
              <a:srgbClr val="99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465" name="Picture 3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188914"/>
            <a:ext cx="2523392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008062"/>
            <a:ext cx="7534388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1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0" y="561040"/>
            <a:ext cx="9144000" cy="462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 descr="CyberPower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2875" y="112862"/>
            <a:ext cx="1971675" cy="360287"/>
          </a:xfrm>
          <a:prstGeom prst="rect">
            <a:avLst/>
          </a:prstGeom>
          <a:effectLst/>
        </p:spPr>
      </p:pic>
      <p:sp>
        <p:nvSpPr>
          <p:cNvPr id="2" name="Prostokąt 1"/>
          <p:cNvSpPr/>
          <p:nvPr/>
        </p:nvSpPr>
        <p:spPr>
          <a:xfrm>
            <a:off x="624115" y="917572"/>
            <a:ext cx="8519885" cy="923329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pl-PL" dirty="0" smtClean="0"/>
              <a:t>DX650E 		4.0W</a:t>
            </a:r>
            <a:endParaRPr lang="pl-PL" dirty="0"/>
          </a:p>
          <a:p>
            <a:r>
              <a:rPr lang="pl-PL" dirty="0" smtClean="0"/>
              <a:t>DX850E		4.1W</a:t>
            </a:r>
            <a:endParaRPr lang="pl-PL" dirty="0"/>
          </a:p>
          <a:p>
            <a:r>
              <a:rPr lang="pl-PL" dirty="0" smtClean="0"/>
              <a:t>Value </a:t>
            </a:r>
            <a:r>
              <a:rPr lang="pl-PL" dirty="0"/>
              <a:t>600E-GP </a:t>
            </a:r>
            <a:r>
              <a:rPr lang="pl-PL" dirty="0" smtClean="0"/>
              <a:t>	2.6W (bez GP - 10,2W*)</a:t>
            </a:r>
            <a:endParaRPr lang="pl-PL" dirty="0"/>
          </a:p>
          <a:p>
            <a:r>
              <a:rPr lang="pl-PL" dirty="0"/>
              <a:t>Value 800E-GP 	2.6W (bez GP </a:t>
            </a:r>
            <a:r>
              <a:rPr lang="pl-PL" dirty="0" smtClean="0"/>
              <a:t>- 10,2W)</a:t>
            </a:r>
            <a:endParaRPr lang="pl-PL" dirty="0"/>
          </a:p>
          <a:p>
            <a:r>
              <a:rPr lang="pl-PL" dirty="0"/>
              <a:t>Value 1000E-GP 	3.2W (bez GP </a:t>
            </a:r>
            <a:r>
              <a:rPr lang="pl-PL" dirty="0" smtClean="0"/>
              <a:t>- 11,4W)</a:t>
            </a:r>
            <a:endParaRPr lang="pl-PL" dirty="0"/>
          </a:p>
          <a:p>
            <a:r>
              <a:rPr lang="pl-PL" dirty="0"/>
              <a:t>Value 1200E-GP </a:t>
            </a:r>
            <a:r>
              <a:rPr lang="pl-PL" dirty="0" smtClean="0"/>
              <a:t>	6.0W</a:t>
            </a:r>
            <a:endParaRPr lang="pl-PL" dirty="0"/>
          </a:p>
          <a:p>
            <a:r>
              <a:rPr lang="pl-PL" dirty="0"/>
              <a:t>Value 1500E-GP </a:t>
            </a:r>
            <a:r>
              <a:rPr lang="pl-PL" dirty="0" smtClean="0"/>
              <a:t>	6.0W</a:t>
            </a:r>
            <a:endParaRPr lang="pl-PL" dirty="0"/>
          </a:p>
          <a:p>
            <a:r>
              <a:rPr lang="pl-PL" dirty="0"/>
              <a:t>Value 2200E-GP </a:t>
            </a:r>
            <a:r>
              <a:rPr lang="pl-PL" dirty="0" smtClean="0"/>
              <a:t>	7.5W</a:t>
            </a:r>
            <a:endParaRPr lang="pl-PL" dirty="0"/>
          </a:p>
          <a:p>
            <a:r>
              <a:rPr lang="pl-PL" dirty="0" smtClean="0"/>
              <a:t>BR650ELCD 	2.9W</a:t>
            </a:r>
            <a:endParaRPr lang="pl-PL" dirty="0"/>
          </a:p>
          <a:p>
            <a:r>
              <a:rPr lang="pl-PL" dirty="0"/>
              <a:t>BR850ELCD </a:t>
            </a:r>
            <a:r>
              <a:rPr lang="pl-PL" dirty="0" smtClean="0"/>
              <a:t>	3.0W</a:t>
            </a:r>
            <a:endParaRPr lang="pl-PL" dirty="0"/>
          </a:p>
          <a:p>
            <a:r>
              <a:rPr lang="pl-PL" dirty="0" smtClean="0"/>
              <a:t>CP1050EAVRLCD 	4.1W</a:t>
            </a:r>
            <a:endParaRPr lang="pl-PL" dirty="0"/>
          </a:p>
          <a:p>
            <a:r>
              <a:rPr lang="pl-PL" dirty="0"/>
              <a:t>CP1350EAVRLCD </a:t>
            </a:r>
            <a:r>
              <a:rPr lang="pl-PL" dirty="0" smtClean="0"/>
              <a:t>	5.0W</a:t>
            </a:r>
            <a:endParaRPr lang="pl-PL" dirty="0"/>
          </a:p>
          <a:p>
            <a:r>
              <a:rPr lang="pl-PL" dirty="0"/>
              <a:t>CP1500EAVRLCD </a:t>
            </a:r>
            <a:r>
              <a:rPr lang="pl-PL" dirty="0" smtClean="0"/>
              <a:t>	5.0W</a:t>
            </a:r>
            <a:endParaRPr lang="pl-PL" dirty="0"/>
          </a:p>
          <a:p>
            <a:r>
              <a:rPr lang="pl-PL" dirty="0"/>
              <a:t>CP900EPFCLCD </a:t>
            </a:r>
            <a:r>
              <a:rPr lang="pl-PL" dirty="0" smtClean="0"/>
              <a:t>	3.9W</a:t>
            </a:r>
            <a:endParaRPr lang="pl-PL" dirty="0"/>
          </a:p>
          <a:p>
            <a:r>
              <a:rPr lang="pl-PL" dirty="0"/>
              <a:t>CP1300EPFCLCD </a:t>
            </a:r>
            <a:r>
              <a:rPr lang="pl-PL" dirty="0" smtClean="0"/>
              <a:t>	4.9W</a:t>
            </a:r>
            <a:endParaRPr lang="pl-PL" dirty="0"/>
          </a:p>
          <a:p>
            <a:r>
              <a:rPr lang="pl-PL" dirty="0"/>
              <a:t>CP1500EPFCLCD </a:t>
            </a:r>
            <a:r>
              <a:rPr lang="pl-PL" dirty="0" smtClean="0"/>
              <a:t>	4.9W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OR600ELCDRM1U 		4.0W</a:t>
            </a:r>
            <a:endParaRPr lang="pl-PL" dirty="0"/>
          </a:p>
          <a:p>
            <a:r>
              <a:rPr lang="pl-PL" dirty="0"/>
              <a:t>OR1000ELCDRM1U </a:t>
            </a:r>
            <a:r>
              <a:rPr lang="pl-PL" dirty="0" smtClean="0"/>
              <a:t>	4.9W</a:t>
            </a:r>
            <a:endParaRPr lang="pl-PL" dirty="0"/>
          </a:p>
          <a:p>
            <a:r>
              <a:rPr lang="pl-PL" dirty="0"/>
              <a:t>OR1500ELCDRM1U </a:t>
            </a:r>
            <a:r>
              <a:rPr lang="pl-PL" dirty="0" smtClean="0"/>
              <a:t>	5.3W</a:t>
            </a:r>
            <a:endParaRPr lang="pl-PL" dirty="0"/>
          </a:p>
          <a:p>
            <a:r>
              <a:rPr lang="pl-PL" dirty="0" smtClean="0"/>
              <a:t>PR750ELCD 		5.2W</a:t>
            </a:r>
            <a:endParaRPr lang="pl-PL" dirty="0"/>
          </a:p>
          <a:p>
            <a:r>
              <a:rPr lang="pl-PL" dirty="0"/>
              <a:t>PR750ELCDRT1U </a:t>
            </a:r>
            <a:r>
              <a:rPr lang="pl-PL" dirty="0" smtClean="0"/>
              <a:t>		8.1W</a:t>
            </a:r>
            <a:endParaRPr lang="pl-PL" dirty="0"/>
          </a:p>
          <a:p>
            <a:r>
              <a:rPr lang="pl-PL" dirty="0"/>
              <a:t>PR1000ELCDRT1U </a:t>
            </a:r>
            <a:r>
              <a:rPr lang="pl-PL" dirty="0" smtClean="0"/>
              <a:t>		8.8W</a:t>
            </a:r>
            <a:endParaRPr lang="pl-PL" dirty="0"/>
          </a:p>
          <a:p>
            <a:r>
              <a:rPr lang="pl-PL" dirty="0"/>
              <a:t>PR1000ELCDRT2U </a:t>
            </a:r>
            <a:r>
              <a:rPr lang="pl-PL" dirty="0" smtClean="0"/>
              <a:t>		9.0W</a:t>
            </a:r>
            <a:endParaRPr lang="pl-PL" dirty="0"/>
          </a:p>
          <a:p>
            <a:r>
              <a:rPr lang="pl-PL" dirty="0"/>
              <a:t>PR1500ELCDRT2U </a:t>
            </a:r>
            <a:r>
              <a:rPr lang="pl-PL" dirty="0" smtClean="0"/>
              <a:t>		9.0W</a:t>
            </a:r>
            <a:endParaRPr lang="pl-PL" dirty="0"/>
          </a:p>
          <a:p>
            <a:r>
              <a:rPr lang="pl-PL" dirty="0"/>
              <a:t>PR2200ELCDRT2U </a:t>
            </a:r>
            <a:r>
              <a:rPr lang="pl-PL" dirty="0" smtClean="0"/>
              <a:t>		9.0W</a:t>
            </a:r>
            <a:endParaRPr lang="pl-PL" dirty="0"/>
          </a:p>
          <a:p>
            <a:r>
              <a:rPr lang="pl-PL" dirty="0"/>
              <a:t>PR3000ELCDRT2U </a:t>
            </a:r>
            <a:r>
              <a:rPr lang="pl-PL" dirty="0" smtClean="0"/>
              <a:t>		9.1W</a:t>
            </a:r>
            <a:endParaRPr lang="pl-PL" dirty="0"/>
          </a:p>
          <a:p>
            <a:r>
              <a:rPr lang="pl-PL" dirty="0"/>
              <a:t>PR1000ELCDRTXL2U </a:t>
            </a:r>
            <a:r>
              <a:rPr lang="pl-PL" dirty="0" smtClean="0"/>
              <a:t>	9.0W</a:t>
            </a:r>
            <a:endParaRPr lang="pl-PL" dirty="0"/>
          </a:p>
          <a:p>
            <a:r>
              <a:rPr lang="pl-PL" dirty="0"/>
              <a:t>PR1500ELCDRTXL2U </a:t>
            </a:r>
            <a:r>
              <a:rPr lang="pl-PL" dirty="0" smtClean="0"/>
              <a:t>	9.0W</a:t>
            </a:r>
            <a:endParaRPr lang="pl-PL" dirty="0"/>
          </a:p>
          <a:p>
            <a:r>
              <a:rPr lang="pl-PL" dirty="0"/>
              <a:t>PR2200ELCDRTXL2U </a:t>
            </a:r>
            <a:r>
              <a:rPr lang="pl-PL" dirty="0" smtClean="0"/>
              <a:t>	9.0W</a:t>
            </a:r>
            <a:endParaRPr lang="pl-PL" dirty="0"/>
          </a:p>
          <a:p>
            <a:r>
              <a:rPr lang="pl-PL" dirty="0"/>
              <a:t>PR3000ELCDRTXL2U </a:t>
            </a:r>
            <a:r>
              <a:rPr lang="pl-PL" dirty="0" smtClean="0"/>
              <a:t>	9.2W</a:t>
            </a:r>
            <a:endParaRPr lang="pl-PL" dirty="0"/>
          </a:p>
          <a:p>
            <a:r>
              <a:rPr lang="pl-PL" dirty="0"/>
              <a:t>PR5000ELCDRTXL5U </a:t>
            </a:r>
            <a:r>
              <a:rPr lang="pl-PL" dirty="0" smtClean="0"/>
              <a:t>	11.2W</a:t>
            </a:r>
            <a:endParaRPr lang="pl-PL" dirty="0"/>
          </a:p>
          <a:p>
            <a:r>
              <a:rPr lang="pl-PL" dirty="0" smtClean="0"/>
              <a:t>PR6000ELCDRTXL5U 	11.5W</a:t>
            </a:r>
          </a:p>
          <a:p>
            <a:endParaRPr lang="pl-PL" sz="1400" i="1" dirty="0" smtClean="0"/>
          </a:p>
          <a:p>
            <a:r>
              <a:rPr lang="pl-PL" sz="1400" i="1" dirty="0" smtClean="0"/>
              <a:t>*</a:t>
            </a:r>
            <a:r>
              <a:rPr lang="pl-PL" sz="1400" b="1" i="1" dirty="0" smtClean="0"/>
              <a:t>bez technologii </a:t>
            </a:r>
            <a:r>
              <a:rPr lang="pl-PL" sz="1400" b="1" i="1" dirty="0" err="1" smtClean="0"/>
              <a:t>GreenPower</a:t>
            </a:r>
            <a:endParaRPr lang="pl-PL" sz="1400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09600" y="103817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Pobór energii modeli </a:t>
            </a:r>
            <a:r>
              <a:rPr lang="pl-PL" sz="2400" b="1" dirty="0" err="1" smtClean="0"/>
              <a:t>CyberPower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8050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46125" y="537706"/>
            <a:ext cx="8229600" cy="11430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en-US" sz="2800" b="1" dirty="0" err="1">
                <a:solidFill>
                  <a:srgbClr val="008000"/>
                </a:solidFill>
              </a:rPr>
              <a:t>Green</a:t>
            </a:r>
            <a:r>
              <a:rPr kumimoji="0" lang="en-US" sz="2800" b="1" dirty="0" err="1"/>
              <a:t>Power</a:t>
            </a:r>
            <a:r>
              <a:rPr kumimoji="0" lang="en-US" sz="2800" b="1" dirty="0"/>
              <a:t> UPS</a:t>
            </a:r>
            <a:r>
              <a:rPr kumimoji="0" lang="en-US" sz="2800" b="1" baseline="64000" dirty="0"/>
              <a:t>TM</a:t>
            </a:r>
            <a:r>
              <a:rPr lang="en-US" sz="2800" b="1" dirty="0"/>
              <a:t> </a:t>
            </a:r>
            <a:r>
              <a:rPr lang="en-US" sz="2800" b="1" dirty="0" smtClean="0"/>
              <a:t>Technology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" y="1585295"/>
            <a:ext cx="9042400" cy="351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70199" y="309890"/>
            <a:ext cx="5788025" cy="52322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en-US" sz="2800" b="1" dirty="0" err="1">
                <a:solidFill>
                  <a:srgbClr val="008000"/>
                </a:solidFill>
              </a:rPr>
              <a:t>Green</a:t>
            </a:r>
            <a:r>
              <a:rPr kumimoji="0" lang="en-US" sz="2800" b="1" dirty="0" err="1"/>
              <a:t>Power</a:t>
            </a:r>
            <a:r>
              <a:rPr kumimoji="0" lang="en-US" sz="2800" b="1" dirty="0"/>
              <a:t> UPS</a:t>
            </a:r>
            <a:r>
              <a:rPr kumimoji="0" lang="en-US" sz="2800" b="1" baseline="64000" dirty="0"/>
              <a:t>TM</a:t>
            </a:r>
            <a:r>
              <a:rPr lang="en-US" sz="2800" b="1" dirty="0"/>
              <a:t> </a:t>
            </a:r>
            <a:r>
              <a:rPr lang="en-US" sz="2800" b="1" dirty="0" smtClean="0"/>
              <a:t>Technology</a:t>
            </a:r>
            <a:endParaRPr lang="en-US" sz="2800" b="1" dirty="0"/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66017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612648" y="967601"/>
            <a:ext cx="355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Rozwiązanie SOHO - 600VA</a:t>
            </a:r>
            <a:endParaRPr lang="pl-PL" sz="2400" dirty="0"/>
          </a:p>
        </p:txBody>
      </p:sp>
      <p:pic>
        <p:nvPicPr>
          <p:cNvPr id="4098" name="Picture 2" descr="http://eu.cyberpowersystems.com/products/ups_systems/value_soho/img/value_lcd_0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8" y="1802032"/>
            <a:ext cx="2345186" cy="23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539322" y="4147217"/>
            <a:ext cx="2483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Value 600E  </a:t>
            </a:r>
            <a:r>
              <a:rPr lang="pl-PL" dirty="0" smtClean="0"/>
              <a:t>- 2,6 W</a:t>
            </a:r>
          </a:p>
          <a:p>
            <a:r>
              <a:rPr lang="pl-PL" dirty="0" smtClean="0"/>
              <a:t>Koszt roczny – 11 PLN 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162466" y="4147218"/>
            <a:ext cx="2267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Value </a:t>
            </a:r>
            <a:r>
              <a:rPr lang="pl-PL" dirty="0" smtClean="0"/>
              <a:t>600E - 10,2W</a:t>
            </a:r>
          </a:p>
          <a:p>
            <a:r>
              <a:rPr lang="pl-PL" dirty="0" smtClean="0"/>
              <a:t>Koszt </a:t>
            </a:r>
            <a:r>
              <a:rPr lang="pl-PL" dirty="0"/>
              <a:t>roczny – </a:t>
            </a:r>
            <a:r>
              <a:rPr lang="pl-PL" dirty="0" smtClean="0"/>
              <a:t>45 </a:t>
            </a:r>
            <a:r>
              <a:rPr lang="pl-PL" dirty="0"/>
              <a:t>PLN </a:t>
            </a:r>
          </a:p>
        </p:txBody>
      </p:sp>
      <p:pic>
        <p:nvPicPr>
          <p:cNvPr id="11" name="Picture 2" descr="http://eu.cyberpowersystems.com/products/ups_systems/value_soho/img/value_lcd_0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39" y="1802030"/>
            <a:ext cx="2345186" cy="23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8" descr="Energy-Saving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0714" y="1901807"/>
            <a:ext cx="738009" cy="1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1901807"/>
            <a:ext cx="1047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3468458" y="3870218"/>
            <a:ext cx="22449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/>
              <a:t>Różnica</a:t>
            </a:r>
          </a:p>
          <a:p>
            <a:r>
              <a:rPr lang="pl-PL" b="1" dirty="0" smtClean="0"/>
              <a:t>Koszt </a:t>
            </a:r>
            <a:r>
              <a:rPr lang="pl-PL" b="1" dirty="0"/>
              <a:t>roczny –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34 PLN</a:t>
            </a:r>
          </a:p>
          <a:p>
            <a:r>
              <a:rPr lang="pl-PL" b="1" dirty="0" smtClean="0"/>
              <a:t>Po 3 latach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- 102 PLN 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70199" y="309890"/>
            <a:ext cx="5788025" cy="52322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en-US" sz="2800" b="1" dirty="0" err="1">
                <a:solidFill>
                  <a:srgbClr val="008000"/>
                </a:solidFill>
              </a:rPr>
              <a:t>Green</a:t>
            </a:r>
            <a:r>
              <a:rPr kumimoji="0" lang="en-US" sz="2800" b="1" dirty="0" err="1"/>
              <a:t>Power</a:t>
            </a:r>
            <a:r>
              <a:rPr kumimoji="0" lang="en-US" sz="2800" b="1" dirty="0"/>
              <a:t> UPS</a:t>
            </a:r>
            <a:r>
              <a:rPr kumimoji="0" lang="en-US" sz="2800" b="1" baseline="64000" dirty="0"/>
              <a:t>TM</a:t>
            </a:r>
            <a:r>
              <a:rPr lang="en-US" sz="2800" b="1" dirty="0"/>
              <a:t> </a:t>
            </a:r>
            <a:r>
              <a:rPr lang="en-US" sz="2800" b="1" dirty="0" smtClean="0"/>
              <a:t>Technology</a:t>
            </a:r>
            <a:endParaRPr lang="en-US" sz="2800" b="1" dirty="0"/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66017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447699" y="964167"/>
            <a:ext cx="428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Rozwiązania biznesowe - 1500VA</a:t>
            </a:r>
            <a:endParaRPr lang="pl-PL" sz="2400" dirty="0"/>
          </a:p>
        </p:txBody>
      </p:sp>
      <p:sp>
        <p:nvSpPr>
          <p:cNvPr id="9" name="Prostokąt 8"/>
          <p:cNvSpPr/>
          <p:nvPr/>
        </p:nvSpPr>
        <p:spPr>
          <a:xfrm>
            <a:off x="254000" y="4147217"/>
            <a:ext cx="276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OR1500ELCDRM1U  - 5,3</a:t>
            </a:r>
          </a:p>
          <a:p>
            <a:r>
              <a:rPr lang="pl-PL" dirty="0" smtClean="0"/>
              <a:t>Koszt roczny – 25PLN 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402389" y="2788548"/>
            <a:ext cx="2548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Marka X</a:t>
            </a:r>
            <a:r>
              <a:rPr lang="pl-PL" dirty="0" smtClean="0"/>
              <a:t> 1500VA - 26,3W</a:t>
            </a:r>
          </a:p>
          <a:p>
            <a:r>
              <a:rPr lang="pl-PL" dirty="0" smtClean="0"/>
              <a:t>Koszt </a:t>
            </a:r>
            <a:r>
              <a:rPr lang="pl-PL" dirty="0"/>
              <a:t>roczny – </a:t>
            </a:r>
            <a:r>
              <a:rPr lang="pl-PL" dirty="0" smtClean="0"/>
              <a:t>113 </a:t>
            </a:r>
            <a:r>
              <a:rPr lang="pl-PL" dirty="0"/>
              <a:t>PLN </a:t>
            </a:r>
          </a:p>
        </p:txBody>
      </p:sp>
      <p:pic>
        <p:nvPicPr>
          <p:cNvPr id="12" name="Grafik 8" descr="Energy-Saving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1" y="1488244"/>
            <a:ext cx="738009" cy="1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1433078"/>
            <a:ext cx="1047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3627394" y="2605029"/>
            <a:ext cx="2587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/>
              <a:t>Różnica</a:t>
            </a:r>
          </a:p>
          <a:p>
            <a:r>
              <a:rPr lang="pl-PL" b="1" dirty="0" smtClean="0"/>
              <a:t>Koszt </a:t>
            </a:r>
            <a:r>
              <a:rPr lang="pl-PL" b="1" dirty="0"/>
              <a:t>roczny </a:t>
            </a:r>
            <a:r>
              <a:rPr lang="pl-PL" b="1" dirty="0" smtClean="0"/>
              <a:t>– od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88 PLN</a:t>
            </a:r>
          </a:p>
          <a:p>
            <a:r>
              <a:rPr lang="pl-PL" b="1" dirty="0" smtClean="0"/>
              <a:t>Po 3 latach – od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264 PLN 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2841769"/>
            <a:ext cx="3276599" cy="105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6417504" y="3508642"/>
            <a:ext cx="2593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Marka X</a:t>
            </a:r>
            <a:r>
              <a:rPr lang="pl-PL" dirty="0" smtClean="0"/>
              <a:t> 1500VA – 52,7W</a:t>
            </a:r>
          </a:p>
          <a:p>
            <a:r>
              <a:rPr lang="pl-PL" dirty="0" smtClean="0"/>
              <a:t>Koszt </a:t>
            </a:r>
            <a:r>
              <a:rPr lang="pl-PL" dirty="0"/>
              <a:t>roczny – </a:t>
            </a:r>
            <a:r>
              <a:rPr lang="pl-PL" dirty="0" smtClean="0"/>
              <a:t>227 </a:t>
            </a:r>
            <a:r>
              <a:rPr lang="pl-PL" dirty="0"/>
              <a:t>PLN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461954" y="4331883"/>
            <a:ext cx="2418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Marka X</a:t>
            </a:r>
            <a:r>
              <a:rPr lang="pl-PL" dirty="0" smtClean="0"/>
              <a:t> 1500VA – 73W</a:t>
            </a:r>
          </a:p>
          <a:p>
            <a:r>
              <a:rPr lang="pl-PL" dirty="0" smtClean="0"/>
              <a:t>Koszt </a:t>
            </a:r>
            <a:r>
              <a:rPr lang="pl-PL" dirty="0"/>
              <a:t>roczny – </a:t>
            </a:r>
            <a:r>
              <a:rPr lang="pl-PL" dirty="0" smtClean="0"/>
              <a:t>315 </a:t>
            </a:r>
            <a:r>
              <a:rPr lang="pl-PL" dirty="0"/>
              <a:t>PLN 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3572090" y="4008717"/>
            <a:ext cx="2698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/>
              <a:t>Różnica</a:t>
            </a:r>
          </a:p>
          <a:p>
            <a:r>
              <a:rPr lang="pl-PL" b="1" dirty="0" smtClean="0"/>
              <a:t>Koszt </a:t>
            </a:r>
            <a:r>
              <a:rPr lang="pl-PL" b="1" dirty="0"/>
              <a:t>roczny </a:t>
            </a:r>
            <a:r>
              <a:rPr lang="pl-PL" b="1" dirty="0" smtClean="0"/>
              <a:t>– do </a:t>
            </a:r>
            <a:r>
              <a:rPr lang="pl-PL" b="1" dirty="0" smtClean="0">
                <a:solidFill>
                  <a:srgbClr val="FF0000"/>
                </a:solidFill>
              </a:rPr>
              <a:t>290 PLN</a:t>
            </a:r>
          </a:p>
          <a:p>
            <a:r>
              <a:rPr lang="pl-PL" b="1" dirty="0" smtClean="0"/>
              <a:t>Po 3 latach – do </a:t>
            </a:r>
            <a:r>
              <a:rPr lang="pl-PL" b="1" dirty="0" smtClean="0">
                <a:solidFill>
                  <a:srgbClr val="FF0000"/>
                </a:solidFill>
              </a:rPr>
              <a:t>870 PLN 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70199" y="309890"/>
            <a:ext cx="5788025" cy="52322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en-US" sz="2800" b="1" dirty="0" err="1">
                <a:solidFill>
                  <a:srgbClr val="008000"/>
                </a:solidFill>
              </a:rPr>
              <a:t>Green</a:t>
            </a:r>
            <a:r>
              <a:rPr kumimoji="0" lang="en-US" sz="2800" b="1" dirty="0" err="1"/>
              <a:t>Power</a:t>
            </a:r>
            <a:r>
              <a:rPr kumimoji="0" lang="en-US" sz="2800" b="1" dirty="0"/>
              <a:t> UPS</a:t>
            </a:r>
            <a:r>
              <a:rPr kumimoji="0" lang="en-US" sz="2800" b="1" baseline="64000" dirty="0"/>
              <a:t>TM</a:t>
            </a:r>
            <a:r>
              <a:rPr lang="en-US" sz="2800" b="1" dirty="0"/>
              <a:t> </a:t>
            </a:r>
            <a:r>
              <a:rPr lang="en-US" sz="2800" b="1" dirty="0" smtClean="0"/>
              <a:t>Technology</a:t>
            </a:r>
            <a:endParaRPr lang="en-US" sz="2800" b="1" dirty="0"/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66017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447699" y="964167"/>
            <a:ext cx="4414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Rozwiązania biznesowe – 3000 VA</a:t>
            </a:r>
            <a:endParaRPr lang="pl-PL" sz="2400" dirty="0"/>
          </a:p>
        </p:txBody>
      </p:sp>
      <p:sp>
        <p:nvSpPr>
          <p:cNvPr id="9" name="Prostokąt 8"/>
          <p:cNvSpPr/>
          <p:nvPr/>
        </p:nvSpPr>
        <p:spPr>
          <a:xfrm>
            <a:off x="254000" y="4147217"/>
            <a:ext cx="276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PR3000ELCDRM2U  - 9,1 W</a:t>
            </a:r>
          </a:p>
          <a:p>
            <a:r>
              <a:rPr lang="pl-PL" dirty="0" smtClean="0"/>
              <a:t>Koszt roczny – 39PLN 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402389" y="2788548"/>
            <a:ext cx="241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Marka X</a:t>
            </a:r>
            <a:r>
              <a:rPr lang="pl-PL" dirty="0" smtClean="0"/>
              <a:t> 3000VA - 54W</a:t>
            </a:r>
          </a:p>
          <a:p>
            <a:r>
              <a:rPr lang="pl-PL" dirty="0" smtClean="0"/>
              <a:t>Koszt </a:t>
            </a:r>
            <a:r>
              <a:rPr lang="pl-PL" dirty="0"/>
              <a:t>roczny – </a:t>
            </a:r>
            <a:r>
              <a:rPr lang="pl-PL" dirty="0" smtClean="0"/>
              <a:t>233PLN </a:t>
            </a:r>
            <a:endParaRPr lang="pl-PL" dirty="0"/>
          </a:p>
        </p:txBody>
      </p:sp>
      <p:pic>
        <p:nvPicPr>
          <p:cNvPr id="12" name="Grafik 8" descr="Energy-Saving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1" y="1488244"/>
            <a:ext cx="738009" cy="1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1433078"/>
            <a:ext cx="1047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3572092" y="2654751"/>
            <a:ext cx="2661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/>
              <a:t>Różnica</a:t>
            </a:r>
          </a:p>
          <a:p>
            <a:r>
              <a:rPr lang="pl-PL" b="1" dirty="0" smtClean="0"/>
              <a:t>Koszt </a:t>
            </a:r>
            <a:r>
              <a:rPr lang="pl-PL" b="1" dirty="0"/>
              <a:t>roczny </a:t>
            </a:r>
            <a:r>
              <a:rPr lang="pl-PL" b="1" dirty="0" smtClean="0"/>
              <a:t>– od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197 PLN</a:t>
            </a:r>
          </a:p>
          <a:p>
            <a:r>
              <a:rPr lang="pl-PL" b="1" dirty="0" smtClean="0"/>
              <a:t>Po 3 latach – od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593 PLN 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402389" y="3508642"/>
            <a:ext cx="2535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Marka X</a:t>
            </a:r>
            <a:r>
              <a:rPr lang="pl-PL" dirty="0" smtClean="0"/>
              <a:t> 3000VA – 102W</a:t>
            </a:r>
          </a:p>
          <a:p>
            <a:r>
              <a:rPr lang="pl-PL" dirty="0" smtClean="0"/>
              <a:t>Koszt </a:t>
            </a:r>
            <a:r>
              <a:rPr lang="pl-PL" dirty="0"/>
              <a:t>roczny – </a:t>
            </a:r>
            <a:r>
              <a:rPr lang="pl-PL" dirty="0" smtClean="0"/>
              <a:t>440 </a:t>
            </a:r>
            <a:r>
              <a:rPr lang="pl-PL" dirty="0"/>
              <a:t>PLN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402389" y="4331883"/>
            <a:ext cx="2535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Marka X</a:t>
            </a:r>
            <a:r>
              <a:rPr lang="pl-PL" dirty="0" smtClean="0"/>
              <a:t> 3000VA – 173W</a:t>
            </a:r>
          </a:p>
          <a:p>
            <a:r>
              <a:rPr lang="pl-PL" dirty="0" smtClean="0"/>
              <a:t>Koszt </a:t>
            </a:r>
            <a:r>
              <a:rPr lang="pl-PL" dirty="0"/>
              <a:t>roczny – </a:t>
            </a:r>
            <a:r>
              <a:rPr lang="pl-PL" dirty="0" smtClean="0"/>
              <a:t>743 </a:t>
            </a:r>
            <a:r>
              <a:rPr lang="pl-PL" dirty="0"/>
              <a:t>PLN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2763847"/>
            <a:ext cx="3060699" cy="102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3572092" y="4008717"/>
            <a:ext cx="2698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/>
              <a:t>Różnica</a:t>
            </a:r>
          </a:p>
          <a:p>
            <a:r>
              <a:rPr lang="pl-PL" b="1" dirty="0" smtClean="0"/>
              <a:t>Koszt </a:t>
            </a:r>
            <a:r>
              <a:rPr lang="pl-PL" b="1" dirty="0"/>
              <a:t>roczny </a:t>
            </a:r>
            <a:r>
              <a:rPr lang="pl-PL" b="1" dirty="0" smtClean="0"/>
              <a:t>– do </a:t>
            </a:r>
            <a:r>
              <a:rPr lang="pl-PL" b="1" dirty="0" smtClean="0">
                <a:solidFill>
                  <a:srgbClr val="FF0000"/>
                </a:solidFill>
              </a:rPr>
              <a:t>704 PLN</a:t>
            </a:r>
          </a:p>
          <a:p>
            <a:r>
              <a:rPr lang="pl-PL" b="1" dirty="0" smtClean="0"/>
              <a:t>Po 3 latach – do </a:t>
            </a:r>
            <a:r>
              <a:rPr lang="pl-PL" b="1" dirty="0" smtClean="0">
                <a:solidFill>
                  <a:srgbClr val="FF0000"/>
                </a:solidFill>
              </a:rPr>
              <a:t>2112 PLN 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70199" y="309890"/>
            <a:ext cx="5788025" cy="52322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en-US" sz="2800" b="1" dirty="0" err="1">
                <a:solidFill>
                  <a:srgbClr val="008000"/>
                </a:solidFill>
              </a:rPr>
              <a:t>Green</a:t>
            </a:r>
            <a:r>
              <a:rPr kumimoji="0" lang="en-US" sz="2800" b="1" dirty="0" err="1"/>
              <a:t>Power</a:t>
            </a:r>
            <a:r>
              <a:rPr kumimoji="0" lang="en-US" sz="2800" b="1" dirty="0"/>
              <a:t> UPS</a:t>
            </a:r>
            <a:r>
              <a:rPr kumimoji="0" lang="en-US" sz="2800" b="1" baseline="64000" dirty="0"/>
              <a:t>TM</a:t>
            </a:r>
            <a:r>
              <a:rPr lang="en-US" sz="2800" b="1" dirty="0"/>
              <a:t> </a:t>
            </a:r>
            <a:r>
              <a:rPr lang="en-US" sz="2800" b="1" dirty="0" smtClean="0"/>
              <a:t>Technology</a:t>
            </a:r>
            <a:endParaRPr lang="en-US" sz="2800" b="1" dirty="0"/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66017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281793" y="992999"/>
            <a:ext cx="6150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i="1" dirty="0" smtClean="0"/>
              <a:t>Case </a:t>
            </a:r>
            <a:r>
              <a:rPr lang="pl-PL" sz="2400" b="1" i="1" dirty="0" err="1" smtClean="0"/>
              <a:t>study</a:t>
            </a:r>
            <a:r>
              <a:rPr lang="pl-PL" sz="2400" b="1" i="1" dirty="0" smtClean="0"/>
              <a:t> : Projekt na 111 UPS dostarczonych </a:t>
            </a:r>
          </a:p>
          <a:p>
            <a:pPr algn="ctr"/>
            <a:r>
              <a:rPr lang="pl-PL" sz="2400" b="1" i="1" dirty="0" smtClean="0"/>
              <a:t>do szkół w województwie opolskim</a:t>
            </a:r>
            <a:endParaRPr lang="pl-PL" sz="2400" b="1" i="1" dirty="0"/>
          </a:p>
        </p:txBody>
      </p:sp>
      <p:sp>
        <p:nvSpPr>
          <p:cNvPr id="9" name="Prostokąt 8"/>
          <p:cNvSpPr/>
          <p:nvPr/>
        </p:nvSpPr>
        <p:spPr>
          <a:xfrm>
            <a:off x="2932076" y="3488039"/>
            <a:ext cx="2768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/>
              <a:t>OR1500ELCDRM1U  - 5,3</a:t>
            </a:r>
          </a:p>
          <a:p>
            <a:pPr algn="ctr"/>
            <a:r>
              <a:rPr lang="pl-PL" sz="1200" dirty="0" smtClean="0"/>
              <a:t>Koszt roczny – 25PLN </a:t>
            </a:r>
            <a:endParaRPr lang="pl-PL" sz="1200" dirty="0"/>
          </a:p>
        </p:txBody>
      </p:sp>
      <p:pic>
        <p:nvPicPr>
          <p:cNvPr id="12" name="Grafik 8" descr="Energy-Saving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79" y="1724376"/>
            <a:ext cx="738009" cy="1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1665680"/>
            <a:ext cx="1047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97" y="2205827"/>
            <a:ext cx="3994608" cy="128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662984" y="4156566"/>
            <a:ext cx="30865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Oszczędności w koszcie energii</a:t>
            </a:r>
          </a:p>
          <a:p>
            <a:r>
              <a:rPr lang="pl-PL" b="1" dirty="0" smtClean="0"/>
              <a:t>Koszt </a:t>
            </a:r>
            <a:r>
              <a:rPr lang="pl-PL" b="1" dirty="0"/>
              <a:t>roczny </a:t>
            </a:r>
            <a:r>
              <a:rPr lang="pl-PL" b="1" dirty="0" smtClean="0"/>
              <a:t>– od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9 768 PLN</a:t>
            </a:r>
          </a:p>
          <a:p>
            <a:r>
              <a:rPr lang="pl-PL" b="1" dirty="0" smtClean="0"/>
              <a:t>Po 3 latach – od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29 304 PLN 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382606" y="4156566"/>
            <a:ext cx="31486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Oszczędności w koszcie energii</a:t>
            </a:r>
          </a:p>
          <a:p>
            <a:r>
              <a:rPr lang="pl-PL" b="1" dirty="0" smtClean="0"/>
              <a:t>Koszt </a:t>
            </a:r>
            <a:r>
              <a:rPr lang="pl-PL" b="1" dirty="0"/>
              <a:t>roczny </a:t>
            </a:r>
            <a:r>
              <a:rPr lang="pl-PL" b="1" dirty="0" smtClean="0"/>
              <a:t>– do </a:t>
            </a:r>
            <a:r>
              <a:rPr lang="pl-PL" b="1" dirty="0" smtClean="0">
                <a:solidFill>
                  <a:srgbClr val="FF0000"/>
                </a:solidFill>
              </a:rPr>
              <a:t>32 190 PLN</a:t>
            </a:r>
          </a:p>
          <a:p>
            <a:r>
              <a:rPr lang="pl-PL" b="1" dirty="0" smtClean="0"/>
              <a:t>Po 3 latach – do </a:t>
            </a:r>
            <a:r>
              <a:rPr lang="pl-PL" b="1" dirty="0" smtClean="0">
                <a:solidFill>
                  <a:srgbClr val="FF0000"/>
                </a:solidFill>
              </a:rPr>
              <a:t>96 570 PLN 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3086" y="2075543"/>
            <a:ext cx="7329714" cy="1553029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2060"/>
                </a:solidFill>
                <a:latin typeface="Arial Black" pitchFamily="34" charset="0"/>
              </a:rPr>
              <a:t>Dziękuję za uwagę</a:t>
            </a:r>
            <a:br>
              <a:rPr lang="pl-PL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pl-PL" sz="2400" i="1" dirty="0" smtClean="0">
                <a:solidFill>
                  <a:srgbClr val="002060"/>
                </a:solidFill>
                <a:latin typeface="Arial Black" pitchFamily="34" charset="0"/>
              </a:rPr>
              <a:t>jeśli nie ma pytań…</a:t>
            </a:r>
            <a:endParaRPr lang="pl-PL" sz="24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28601" y="3952263"/>
            <a:ext cx="336823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Dariusz G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ł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owacki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Manager </a:t>
            </a:r>
            <a:r>
              <a:rPr lang="en-US" dirty="0">
                <a:latin typeface="Arial" pitchFamily="34" charset="0"/>
                <a:cs typeface="Arial" pitchFamily="34" charset="0"/>
              </a:rPr>
              <a:t>Poland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Cyber </a:t>
            </a:r>
            <a:r>
              <a:rPr lang="en-US" dirty="0">
                <a:latin typeface="Arial" pitchFamily="34" charset="0"/>
                <a:cs typeface="Arial" pitchFamily="34" charset="0"/>
              </a:rPr>
              <a:t>Power Systems B.V.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GSM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+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48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668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937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205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Email:   </a:t>
            </a:r>
            <a:r>
              <a:rPr lang="en-US" sz="1600" u="sng" dirty="0">
                <a:latin typeface="Arial" pitchFamily="34" charset="0"/>
                <a:cs typeface="Arial" pitchFamily="34" charset="0"/>
                <a:hlinkClick r:id="rId3"/>
              </a:rPr>
              <a:t>dariusz@cyberpower-eu.nl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06850" y="194319"/>
            <a:ext cx="4568901" cy="1200329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0" lang="en-US" sz="3600" b="1" dirty="0" err="1" smtClean="0">
                <a:solidFill>
                  <a:srgbClr val="008000"/>
                </a:solidFill>
              </a:rPr>
              <a:t>Green</a:t>
            </a:r>
            <a:r>
              <a:rPr kumimoji="0" lang="en-US" sz="3600" b="1" dirty="0" err="1" smtClean="0"/>
              <a:t>Power</a:t>
            </a:r>
            <a:r>
              <a:rPr kumimoji="0" lang="en-US" sz="3600" b="1" dirty="0" smtClean="0"/>
              <a:t> UPS</a:t>
            </a:r>
            <a:r>
              <a:rPr kumimoji="0" lang="en-US" sz="3600" b="1" baseline="64000" dirty="0" smtClean="0"/>
              <a:t>TM</a:t>
            </a:r>
            <a:endParaRPr kumimoji="0" lang="pl-PL" sz="3600" b="1" baseline="64000" dirty="0" smtClean="0"/>
          </a:p>
          <a:p>
            <a:pPr algn="ctr"/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335050" y="2563092"/>
            <a:ext cx="63038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Arial Black" pitchFamily="34" charset="0"/>
              </a:rPr>
              <a:t>SOHO</a:t>
            </a:r>
          </a:p>
          <a:p>
            <a:pPr lvl="1" algn="ctr"/>
            <a:r>
              <a:rPr lang="pl-PL" sz="3200" dirty="0" smtClean="0"/>
              <a:t>Backup </a:t>
            </a:r>
            <a:r>
              <a:rPr lang="pl-PL" sz="3200" dirty="0"/>
              <a:t>UPS </a:t>
            </a:r>
            <a:r>
              <a:rPr lang="pl-PL" sz="3200" dirty="0" smtClean="0"/>
              <a:t>Systems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7489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ole tekstowe 78"/>
          <p:cNvSpPr txBox="1"/>
          <p:nvPr/>
        </p:nvSpPr>
        <p:spPr>
          <a:xfrm>
            <a:off x="0" y="1136873"/>
            <a:ext cx="50392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pl-PL" sz="2000" b="1" dirty="0" smtClean="0"/>
              <a:t>Backup UPS Systems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l-PL" sz="1600" dirty="0" smtClean="0"/>
              <a:t>DX </a:t>
            </a:r>
            <a:r>
              <a:rPr lang="pl-PL" sz="1600" dirty="0" err="1" smtClean="0"/>
              <a:t>series</a:t>
            </a:r>
            <a:r>
              <a:rPr lang="pl-PL" sz="1600" dirty="0" smtClean="0"/>
              <a:t> (650/850 VA)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l-PL" sz="1600" dirty="0" smtClean="0"/>
              <a:t>EX </a:t>
            </a:r>
            <a:r>
              <a:rPr lang="pl-PL" sz="1600" dirty="0" err="1" smtClean="0"/>
              <a:t>series</a:t>
            </a:r>
            <a:r>
              <a:rPr lang="pl-PL" sz="1600" dirty="0" smtClean="0"/>
              <a:t> (650/850 VA)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l-PL" sz="1600" dirty="0" smtClean="0"/>
              <a:t>BS/BR </a:t>
            </a:r>
            <a:r>
              <a:rPr lang="pl-PL" sz="1600" dirty="0" err="1" smtClean="0"/>
              <a:t>series</a:t>
            </a:r>
            <a:r>
              <a:rPr lang="pl-PL" sz="1600" dirty="0"/>
              <a:t> (</a:t>
            </a:r>
            <a:r>
              <a:rPr lang="pl-PL" sz="1600" dirty="0" smtClean="0"/>
              <a:t>650/850 VA)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l-PL" sz="1600" dirty="0" smtClean="0"/>
              <a:t>Value </a:t>
            </a:r>
            <a:r>
              <a:rPr lang="pl-PL" sz="1600" dirty="0" err="1" smtClean="0"/>
              <a:t>series</a:t>
            </a:r>
            <a:r>
              <a:rPr lang="pl-PL" sz="1600" dirty="0" smtClean="0"/>
              <a:t> (600 - 2200 VA)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l-PL" sz="1600" dirty="0" smtClean="0"/>
              <a:t>CP PFC (900/1350/1500 VA )</a:t>
            </a:r>
          </a:p>
        </p:txBody>
      </p:sp>
      <p:pic>
        <p:nvPicPr>
          <p:cNvPr id="80" name="Picture 3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2" y="183469"/>
            <a:ext cx="2867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Obraz 16" descr="CP900EPFCLCD_3D_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5395" y="2787787"/>
            <a:ext cx="897203" cy="162573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9000"/>
              </a:prstClr>
            </a:outerShdw>
          </a:effectLst>
        </p:spPr>
      </p:pic>
      <p:pic>
        <p:nvPicPr>
          <p:cNvPr id="18" name="Grafik 19" descr="DX-Series---Bac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536343" y="924423"/>
            <a:ext cx="758449" cy="1458401"/>
          </a:xfrm>
          <a:prstGeom prst="rect">
            <a:avLst/>
          </a:prstGeom>
        </p:spPr>
      </p:pic>
      <p:pic>
        <p:nvPicPr>
          <p:cNvPr id="19" name="Grafik 21" descr="DX-Series---Front.gif"/>
          <p:cNvPicPr>
            <a:picLocks noChangeAspect="1"/>
          </p:cNvPicPr>
          <p:nvPr/>
        </p:nvPicPr>
        <p:blipFill>
          <a:blip r:embed="rId5" cstate="print"/>
          <a:srcRect l="5058" t="3024" r="7156" b="4032"/>
          <a:stretch>
            <a:fillRect/>
          </a:stretch>
        </p:blipFill>
        <p:spPr>
          <a:xfrm flipH="1">
            <a:off x="4707068" y="883523"/>
            <a:ext cx="744752" cy="149275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89887" y="4481403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Seria </a:t>
            </a:r>
            <a:r>
              <a:rPr lang="pl-PL" sz="1400" dirty="0"/>
              <a:t>CP PFC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5079444" y="2444293"/>
            <a:ext cx="104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Seria DX/DL</a:t>
            </a:r>
            <a:endParaRPr lang="pl-PL" sz="14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46" y="2768089"/>
            <a:ext cx="895109" cy="172380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838698" y="183469"/>
            <a:ext cx="22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SOHO</a:t>
            </a:r>
            <a:endParaRPr lang="pl-PL" sz="3200" dirty="0"/>
          </a:p>
        </p:txBody>
      </p:sp>
      <p:pic>
        <p:nvPicPr>
          <p:cNvPr id="25" name="Grafik 15" descr="Brics---LCD---3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9444" y="2828830"/>
            <a:ext cx="1762294" cy="1371699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5724531" y="4245382"/>
            <a:ext cx="1079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Seria BR/BS</a:t>
            </a:r>
            <a:endParaRPr lang="pl-PL" sz="1400" dirty="0"/>
          </a:p>
        </p:txBody>
      </p:sp>
      <p:grpSp>
        <p:nvGrpSpPr>
          <p:cNvPr id="27" name="Gruppieren 17"/>
          <p:cNvGrpSpPr/>
          <p:nvPr/>
        </p:nvGrpSpPr>
        <p:grpSpPr>
          <a:xfrm>
            <a:off x="5676889" y="4617939"/>
            <a:ext cx="2222499" cy="2093184"/>
            <a:chOff x="352425" y="1143000"/>
            <a:chExt cx="5546615" cy="5160793"/>
          </a:xfrm>
        </p:grpSpPr>
        <p:pic>
          <p:nvPicPr>
            <p:cNvPr id="28" name="Grafik 12" descr="value1200_2200_back-L.gif"/>
            <p:cNvPicPr>
              <a:picLocks noChangeAspect="1"/>
            </p:cNvPicPr>
            <p:nvPr/>
          </p:nvPicPr>
          <p:blipFill>
            <a:blip r:embed="rId8" cstate="email"/>
            <a:srcRect l="5812" t="4722" r="2816" b="6528"/>
            <a:stretch>
              <a:fillRect/>
            </a:stretch>
          </p:blipFill>
          <p:spPr>
            <a:xfrm>
              <a:off x="3492610" y="3152774"/>
              <a:ext cx="2406430" cy="3151019"/>
            </a:xfrm>
            <a:prstGeom prst="rect">
              <a:avLst/>
            </a:prstGeom>
          </p:spPr>
        </p:pic>
        <p:pic>
          <p:nvPicPr>
            <p:cNvPr id="29" name="Grafik 15" descr="Value GP 3D small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425" y="1143000"/>
              <a:ext cx="3105150" cy="3390900"/>
            </a:xfrm>
            <a:prstGeom prst="rect">
              <a:avLst/>
            </a:prstGeom>
          </p:spPr>
        </p:pic>
      </p:grpSp>
      <p:sp>
        <p:nvSpPr>
          <p:cNvPr id="30" name="pole tekstowe 29"/>
          <p:cNvSpPr txBox="1"/>
          <p:nvPr/>
        </p:nvSpPr>
        <p:spPr>
          <a:xfrm>
            <a:off x="5755207" y="6072106"/>
            <a:ext cx="992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Seria Value</a:t>
            </a:r>
            <a:endParaRPr lang="pl-PL" sz="1400" dirty="0"/>
          </a:p>
        </p:txBody>
      </p:sp>
      <p:sp>
        <p:nvSpPr>
          <p:cNvPr id="10" name="Prostokąt 9"/>
          <p:cNvSpPr/>
          <p:nvPr/>
        </p:nvSpPr>
        <p:spPr>
          <a:xfrm>
            <a:off x="200460" y="3132816"/>
            <a:ext cx="32898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2000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Green</a:t>
            </a:r>
            <a:r>
              <a:rPr lang="en-US" altLang="zh-TW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Power</a:t>
            </a:r>
            <a:r>
              <a:rPr lang="en-US" altLang="zh-TW" sz="20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 UPS™</a:t>
            </a:r>
            <a:r>
              <a:rPr lang="pl-PL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/>
            </a:r>
            <a:br>
              <a:rPr lang="pl-PL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</a:br>
            <a:r>
              <a:rPr lang="pl-PL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Oszczędność energii do </a:t>
            </a:r>
            <a:r>
              <a:rPr lang="en-US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75 %</a:t>
            </a: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 </a:t>
            </a:r>
            <a:endParaRPr lang="en-US" altLang="zh-TW" sz="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00460" y="3812132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Ubezpieczenie podłączonego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 </a:t>
            </a:r>
            <a:r>
              <a:rPr lang="pl-PL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sprzętu do 50 000 EUR</a:t>
            </a:r>
            <a:endParaRPr lang="en-GB" altLang="zh-TW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pic>
        <p:nvPicPr>
          <p:cNvPr id="31" name="Grafik 28" descr="Connected Equipment Lifetime Guarantee 50000.gif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05388" y="5505646"/>
            <a:ext cx="1080000" cy="108000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200460" y="4535407"/>
            <a:ext cx="1476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N</a:t>
            </a:r>
            <a:r>
              <a:rPr lang="pl-PL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iskie</a:t>
            </a: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TCO</a:t>
            </a:r>
            <a:endParaRPr lang="en-GB" altLang="zh-TW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pic>
        <p:nvPicPr>
          <p:cNvPr id="24" name="Grafik 8" descr="Energy-Saving-Logo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460" y="5505646"/>
            <a:ext cx="809832" cy="11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048"/>
          <p:cNvPicPr>
            <a:picLocks noChangeAspect="1" noChangeArrowheads="1"/>
          </p:cNvPicPr>
          <p:nvPr/>
        </p:nvPicPr>
        <p:blipFill>
          <a:blip r:embed="rId1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23" y="924423"/>
            <a:ext cx="1171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04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53" y="883523"/>
            <a:ext cx="10001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ole tekstowe 31"/>
          <p:cNvSpPr txBox="1"/>
          <p:nvPr/>
        </p:nvSpPr>
        <p:spPr>
          <a:xfrm>
            <a:off x="7266810" y="2382824"/>
            <a:ext cx="1061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Value SOHO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0951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390468" y="2514737"/>
            <a:ext cx="6492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>
                <a:latin typeface="Arial Black" pitchFamily="34" charset="0"/>
                <a:cs typeface="Arial" pitchFamily="34" charset="0"/>
              </a:rPr>
              <a:t>Business and </a:t>
            </a:r>
            <a:r>
              <a:rPr lang="pl-PL" sz="3600" b="1" dirty="0" err="1" smtClean="0">
                <a:latin typeface="Arial Black" pitchFamily="34" charset="0"/>
                <a:cs typeface="Arial" pitchFamily="34" charset="0"/>
              </a:rPr>
              <a:t>Corporate</a:t>
            </a:r>
            <a:endParaRPr lang="pl-PL" sz="3600" b="1" dirty="0" smtClean="0">
              <a:latin typeface="Arial Black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Smart </a:t>
            </a:r>
            <a:r>
              <a:rPr lang="pl-PL" sz="2800" dirty="0" err="1">
                <a:latin typeface="Arial" pitchFamily="34" charset="0"/>
                <a:cs typeface="Arial" pitchFamily="34" charset="0"/>
              </a:rPr>
              <a:t>App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 UPS Systems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408845" y="188914"/>
            <a:ext cx="4568901" cy="1200329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0" lang="en-US" sz="3600" b="1" dirty="0" err="1" smtClean="0">
                <a:solidFill>
                  <a:srgbClr val="008000"/>
                </a:solidFill>
              </a:rPr>
              <a:t>Green</a:t>
            </a:r>
            <a:r>
              <a:rPr kumimoji="0" lang="en-US" sz="3600" b="1" dirty="0" err="1" smtClean="0"/>
              <a:t>Power</a:t>
            </a:r>
            <a:r>
              <a:rPr kumimoji="0" lang="en-US" sz="3600" b="1" dirty="0" smtClean="0"/>
              <a:t> UPS</a:t>
            </a:r>
            <a:r>
              <a:rPr kumimoji="0" lang="en-US" sz="3600" b="1" baseline="64000" dirty="0" smtClean="0"/>
              <a:t>TM</a:t>
            </a:r>
            <a:endParaRPr kumimoji="0" lang="pl-PL" sz="3600" b="1" baseline="64000" dirty="0" smtClean="0"/>
          </a:p>
          <a:p>
            <a:pPr algn="ctr"/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891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9" name="Untertitel 13"/>
          <p:cNvSpPr txBox="1">
            <a:spLocks/>
          </p:cNvSpPr>
          <p:nvPr/>
        </p:nvSpPr>
        <p:spPr>
          <a:xfrm>
            <a:off x="3643744" y="276096"/>
            <a:ext cx="4884593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Professional </a:t>
            </a:r>
            <a:r>
              <a:rPr lang="en-US" altLang="zh-TW" sz="2800" b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Rackmount</a:t>
            </a:r>
            <a:r>
              <a:rPr lang="en-US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Series</a:t>
            </a:r>
            <a:endParaRPr lang="en-US" altLang="zh-TW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6" y="3309257"/>
            <a:ext cx="5750309" cy="23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31" y="886497"/>
            <a:ext cx="5456385" cy="242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8" descr="Energy-Saving-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35" y="5476106"/>
            <a:ext cx="809832" cy="11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07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1534"/>
            <a:ext cx="2628534" cy="6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9" name="Untertitel 13"/>
          <p:cNvSpPr txBox="1">
            <a:spLocks/>
          </p:cNvSpPr>
          <p:nvPr/>
        </p:nvSpPr>
        <p:spPr>
          <a:xfrm>
            <a:off x="3643744" y="276096"/>
            <a:ext cx="4884593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Professional </a:t>
            </a:r>
            <a:r>
              <a:rPr lang="en-US" altLang="zh-TW" sz="2800" b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Rackmount</a:t>
            </a:r>
            <a:r>
              <a:rPr lang="en-US" altLang="zh-TW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Series</a:t>
            </a:r>
            <a:endParaRPr lang="en-US" altLang="zh-TW" sz="28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Grafik 8" descr="Energy-Saving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35" y="5476106"/>
            <a:ext cx="809832" cy="11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64114"/>
            <a:ext cx="5279961" cy="369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829118"/>
            <a:ext cx="5834743" cy="262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0"/>
          <p:cNvSpPr>
            <a:spLocks noGrp="1"/>
          </p:cNvSpPr>
          <p:nvPr>
            <p:ph type="title"/>
          </p:nvPr>
        </p:nvSpPr>
        <p:spPr>
          <a:xfrm>
            <a:off x="3933371" y="145143"/>
            <a:ext cx="4706777" cy="816428"/>
          </a:xfrm>
        </p:spPr>
        <p:txBody>
          <a:bodyPr>
            <a:noAutofit/>
          </a:bodyPr>
          <a:lstStyle/>
          <a:p>
            <a:pPr algn="l"/>
            <a:r>
              <a:rPr lang="pl-PL" sz="2800" i="1" dirty="0" smtClean="0"/>
              <a:t>Oprogramowanie PPPE/PPBE</a:t>
            </a:r>
            <a:endParaRPr lang="pl-PL" sz="2800" i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422387" y="1561944"/>
            <a:ext cx="3402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err="1" smtClean="0">
                <a:solidFill>
                  <a:schemeClr val="tx2">
                    <a:lumMod val="75000"/>
                  </a:schemeClr>
                </a:solidFill>
              </a:rPr>
              <a:t>PowerPanel</a:t>
            </a:r>
            <a:r>
              <a:rPr lang="pl-PL" sz="2800" b="1" i="1" dirty="0" smtClean="0">
                <a:solidFill>
                  <a:schemeClr val="tx2">
                    <a:lumMod val="75000"/>
                  </a:schemeClr>
                </a:solidFill>
              </a:rPr>
              <a:t>®</a:t>
            </a:r>
            <a:endParaRPr lang="pl-PL" sz="2800" b="1" i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Strzałka w dół 10"/>
          <p:cNvSpPr/>
          <p:nvPr/>
        </p:nvSpPr>
        <p:spPr>
          <a:xfrm rot="4021733">
            <a:off x="3088314" y="1797281"/>
            <a:ext cx="455523" cy="1583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 rot="17995539">
            <a:off x="5167512" y="1847649"/>
            <a:ext cx="455523" cy="1545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1458907" y="3022149"/>
            <a:ext cx="3402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 err="1" smtClean="0">
                <a:solidFill>
                  <a:schemeClr val="tx2">
                    <a:lumMod val="75000"/>
                  </a:schemeClr>
                </a:solidFill>
              </a:rPr>
              <a:t>Personal</a:t>
            </a:r>
            <a:r>
              <a:rPr lang="pl-PL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b="1" i="1" dirty="0" err="1" smtClean="0">
                <a:solidFill>
                  <a:schemeClr val="tx2">
                    <a:lumMod val="75000"/>
                  </a:schemeClr>
                </a:solidFill>
              </a:rPr>
              <a:t>Edition</a:t>
            </a:r>
            <a:endParaRPr lang="pl-PL" sz="2000" b="1" i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279540" y="3110753"/>
            <a:ext cx="3402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 smtClean="0">
                <a:solidFill>
                  <a:schemeClr val="tx2">
                    <a:lumMod val="75000"/>
                  </a:schemeClr>
                </a:solidFill>
              </a:rPr>
              <a:t>Business </a:t>
            </a:r>
            <a:r>
              <a:rPr lang="pl-PL" sz="2000" b="1" i="1" dirty="0" err="1" smtClean="0">
                <a:solidFill>
                  <a:schemeClr val="tx2">
                    <a:lumMod val="75000"/>
                  </a:schemeClr>
                </a:solidFill>
              </a:rPr>
              <a:t>Edition</a:t>
            </a:r>
            <a:endParaRPr lang="pl-PL" sz="2000" b="1" i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21987" y="3422643"/>
            <a:ext cx="4136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Zarządzanie: pojedynczym systemem UPS </a:t>
            </a:r>
          </a:p>
          <a:p>
            <a:r>
              <a:rPr lang="pl-PL" dirty="0" smtClean="0"/>
              <a:t>Połączenie: USB</a:t>
            </a:r>
          </a:p>
          <a:p>
            <a:r>
              <a:rPr lang="pl-PL" dirty="0" smtClean="0"/>
              <a:t>Dostępność: wszystkie modele UPS</a:t>
            </a:r>
          </a:p>
          <a:p>
            <a:r>
              <a:rPr lang="pl-PL" dirty="0" smtClean="0"/>
              <a:t>Kompatybilność: </a:t>
            </a:r>
            <a:r>
              <a:rPr lang="en-US" dirty="0" smtClean="0"/>
              <a:t>Windows 2000, Server 2003, XP 32/64, Vista 32/64, Server 2008, </a:t>
            </a:r>
            <a:r>
              <a:rPr lang="pl-PL" dirty="0" smtClean="0"/>
              <a:t>oraz</a:t>
            </a:r>
            <a:r>
              <a:rPr lang="en-US" dirty="0" smtClean="0"/>
              <a:t> Windows 7</a:t>
            </a:r>
            <a:r>
              <a:rPr lang="pl-PL" dirty="0" smtClean="0"/>
              <a:t> / 8 </a:t>
            </a:r>
            <a:r>
              <a:rPr lang="en-US" dirty="0" smtClean="0"/>
              <a:t>.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549438" y="3415554"/>
            <a:ext cx="46570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Zarządzanie: nawet &gt;100 systemów UPS</a:t>
            </a:r>
          </a:p>
          <a:p>
            <a:r>
              <a:rPr lang="pl-PL" dirty="0" smtClean="0"/>
              <a:t>Połączenie: USB, szeregowe, sieć(RMCARD)</a:t>
            </a:r>
          </a:p>
          <a:p>
            <a:r>
              <a:rPr lang="pl-PL" dirty="0" smtClean="0"/>
              <a:t>Dostępność: seria OR/PR/OL</a:t>
            </a:r>
          </a:p>
          <a:p>
            <a:r>
              <a:rPr lang="pl-PL" dirty="0" smtClean="0"/>
              <a:t>Kompatybilność: </a:t>
            </a:r>
          </a:p>
          <a:p>
            <a:r>
              <a:rPr lang="pl-PL" dirty="0" smtClean="0"/>
              <a:t>32-Bit : Windows 8 / 7 / Vista / XP / 2000, Server 2008 / 2003</a:t>
            </a:r>
            <a:br>
              <a:rPr lang="pl-PL" dirty="0" smtClean="0"/>
            </a:br>
            <a:r>
              <a:rPr lang="pl-PL" dirty="0" smtClean="0"/>
              <a:t>64-Bit : Windows 8 / 7 / Vista / XP, Server 2008 / 2003</a:t>
            </a:r>
          </a:p>
          <a:p>
            <a:r>
              <a:rPr lang="pl-PL" dirty="0" smtClean="0"/>
              <a:t>Oprogramowanie klienckie(na stacje robocze): </a:t>
            </a:r>
          </a:p>
          <a:p>
            <a:r>
              <a:rPr lang="pl-PL" dirty="0" smtClean="0"/>
              <a:t>Powyższe + Red </a:t>
            </a:r>
            <a:r>
              <a:rPr lang="pl-PL" dirty="0" err="1" smtClean="0"/>
              <a:t>Hat</a:t>
            </a:r>
            <a:r>
              <a:rPr lang="pl-PL" dirty="0" smtClean="0"/>
              <a:t> Enterprise 5.1 / Fedora 7 / SUSE 10.1 / </a:t>
            </a:r>
            <a:r>
              <a:rPr lang="pl-PL" dirty="0" err="1" smtClean="0"/>
              <a:t>Debian</a:t>
            </a:r>
            <a:r>
              <a:rPr lang="pl-PL" dirty="0" smtClean="0"/>
              <a:t> 5.1 / </a:t>
            </a:r>
            <a:r>
              <a:rPr lang="pl-PL" dirty="0" err="1" smtClean="0"/>
              <a:t>Ubuntu</a:t>
            </a:r>
            <a:r>
              <a:rPr lang="pl-PL" dirty="0" smtClean="0"/>
              <a:t> 9.10 / </a:t>
            </a:r>
            <a:r>
              <a:rPr lang="pl-PL" dirty="0" err="1" smtClean="0"/>
              <a:t>VMware</a:t>
            </a:r>
            <a:r>
              <a:rPr lang="pl-PL" dirty="0" smtClean="0"/>
              <a:t> ESX/</a:t>
            </a:r>
            <a:r>
              <a:rPr lang="pl-PL" dirty="0" err="1" smtClean="0"/>
              <a:t>ESXi</a:t>
            </a:r>
            <a:r>
              <a:rPr lang="pl-PL" dirty="0" smtClean="0"/>
              <a:t> </a:t>
            </a:r>
            <a:r>
              <a:rPr lang="pl-PL" dirty="0" smtClean="0"/>
              <a:t>5 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38945" y="5421562"/>
            <a:ext cx="4082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Nie </a:t>
            </a:r>
            <a:r>
              <a:rPr lang="pl-PL" i="1" dirty="0" err="1" smtClean="0">
                <a:solidFill>
                  <a:srgbClr val="FF0000"/>
                </a:solidFill>
              </a:rPr>
              <a:t>zapomniamy</a:t>
            </a:r>
            <a:r>
              <a:rPr lang="pl-PL" i="1" dirty="0" smtClean="0">
                <a:solidFill>
                  <a:srgbClr val="FF0000"/>
                </a:solidFill>
              </a:rPr>
              <a:t> o:</a:t>
            </a:r>
          </a:p>
          <a:p>
            <a:r>
              <a:rPr lang="pl-PL" i="1" dirty="0" smtClean="0">
                <a:solidFill>
                  <a:srgbClr val="FF0000"/>
                </a:solidFill>
              </a:rPr>
              <a:t>Linux - </a:t>
            </a:r>
            <a:r>
              <a:rPr lang="pl-PL" i="1" dirty="0" err="1" smtClean="0">
                <a:solidFill>
                  <a:srgbClr val="FF0000"/>
                </a:solidFill>
              </a:rPr>
              <a:t>PowerPanel</a:t>
            </a:r>
            <a:r>
              <a:rPr lang="pl-PL" i="1" dirty="0" smtClean="0">
                <a:solidFill>
                  <a:srgbClr val="FF0000"/>
                </a:solidFill>
              </a:rPr>
              <a:t>® for Linux </a:t>
            </a:r>
          </a:p>
          <a:p>
            <a:r>
              <a:rPr lang="pl-PL" i="1" dirty="0" smtClean="0">
                <a:solidFill>
                  <a:srgbClr val="FF0000"/>
                </a:solidFill>
              </a:rPr>
              <a:t>Mac OS – wskazówki do konfiguracji Mac Energy </a:t>
            </a:r>
            <a:r>
              <a:rPr lang="pl-PL" i="1" dirty="0" err="1" smtClean="0">
                <a:solidFill>
                  <a:srgbClr val="FF0000"/>
                </a:solidFill>
              </a:rPr>
              <a:t>Saver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18" name="Picture 3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9" y="46265"/>
            <a:ext cx="2867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2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42826906BEA643945B82ADEBB4D02E" ma:contentTypeVersion="3" ma:contentTypeDescription="Utwórz nowy dokument." ma:contentTypeScope="" ma:versionID="facd98446aee286f3d10f4a550ec8339">
  <xsd:schema xmlns:xsd="http://www.w3.org/2001/XMLSchema" xmlns:xs="http://www.w3.org/2001/XMLSchema" xmlns:p="http://schemas.microsoft.com/office/2006/metadata/properties" xmlns:ns2="http://schemas.microsoft.com/sharepoint/v4" xmlns:ns3="69536c1b-9f56-46e5-bd69-ffee603e2f01" targetNamespace="http://schemas.microsoft.com/office/2006/metadata/properties" ma:root="true" ma:fieldsID="f5be7ccffae3beb2ca0c17cacbda7019" ns2:_="" ns3:_="">
    <xsd:import namespace="http://schemas.microsoft.com/sharepoint/v4"/>
    <xsd:import namespace="69536c1b-9f56-46e5-bd69-ffee603e2f01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36c1b-9f56-46e5-bd69-ffee603e2f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84F1AE3E-D254-421C-8ABA-64D6D76D0275}"/>
</file>

<file path=customXml/itemProps2.xml><?xml version="1.0" encoding="utf-8"?>
<ds:datastoreItem xmlns:ds="http://schemas.openxmlformats.org/officeDocument/2006/customXml" ds:itemID="{AA97BBF6-C45B-4A32-8F78-C1D6ED56231A}"/>
</file>

<file path=customXml/itemProps3.xml><?xml version="1.0" encoding="utf-8"?>
<ds:datastoreItem xmlns:ds="http://schemas.openxmlformats.org/officeDocument/2006/customXml" ds:itemID="{EB3D86D9-E803-4C40-828B-7D8D606D9A16}"/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1355</Words>
  <Application>Microsoft Office PowerPoint</Application>
  <PresentationFormat>Pokaz na ekranie (4:3)</PresentationFormat>
  <Paragraphs>360</Paragraphs>
  <Slides>36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5" baseType="lpstr">
      <vt:lpstr>標楷體</vt:lpstr>
      <vt:lpstr>新細明體</vt:lpstr>
      <vt:lpstr>新細明體</vt:lpstr>
      <vt:lpstr>Arial</vt:lpstr>
      <vt:lpstr>Arial Black</vt:lpstr>
      <vt:lpstr>Calibri</vt:lpstr>
      <vt:lpstr>Wingdings</vt:lpstr>
      <vt:lpstr>Motyw pakietu Office</vt:lpstr>
      <vt:lpstr>Photo Editor Photo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Oprogramowanie PPPE/PPBE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GreenPower UPSTM Technology czyli jak zaoszczędzić na użytkowaniu UPSa</vt:lpstr>
      <vt:lpstr>Prezentacja programu PowerPoint</vt:lpstr>
      <vt:lpstr>Prezentacja programu PowerPoint</vt:lpstr>
      <vt:lpstr>Ile kosztuje utrzymanie UPSa</vt:lpstr>
      <vt:lpstr>Czy na etapie planowania inwestycji/zakupu jesteśmy świadomi idących za tym kosztów…?</vt:lpstr>
      <vt:lpstr>Prezentacja programu PowerPoint</vt:lpstr>
      <vt:lpstr>GreenPower UPSTM Technology</vt:lpstr>
      <vt:lpstr>GreenPower UPSTM Technology</vt:lpstr>
      <vt:lpstr>GreenPower UPSTM Technology</vt:lpstr>
      <vt:lpstr>GreenPower UPSTM Technology</vt:lpstr>
      <vt:lpstr>GreenPower UPSTM Technology</vt:lpstr>
      <vt:lpstr>Dziękuję za uwagę jeśli nie ma pytań…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maciej</dc:creator>
  <cp:lastModifiedBy>Dariusz Głowacki</cp:lastModifiedBy>
  <cp:revision>239</cp:revision>
  <cp:lastPrinted>2012-10-08T12:50:51Z</cp:lastPrinted>
  <dcterms:created xsi:type="dcterms:W3CDTF">2011-04-07T09:36:55Z</dcterms:created>
  <dcterms:modified xsi:type="dcterms:W3CDTF">2015-05-19T16:55:03Z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0x0101000942826906BEA643945B82ADEBB4D02E</vt:lpwstr>
  </property>
</Properties>
</file>